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451" r:id="rId2"/>
    <p:sldId id="486" r:id="rId3"/>
    <p:sldId id="484" r:id="rId4"/>
    <p:sldId id="487" r:id="rId5"/>
    <p:sldId id="477" r:id="rId6"/>
    <p:sldId id="488" r:id="rId7"/>
    <p:sldId id="485" r:id="rId8"/>
    <p:sldId id="478" r:id="rId9"/>
    <p:sldId id="489" r:id="rId10"/>
    <p:sldId id="490" r:id="rId11"/>
    <p:sldId id="491" r:id="rId12"/>
    <p:sldId id="483" r:id="rId13"/>
  </p:sldIdLst>
  <p:sldSz cx="12192000" cy="6858000"/>
  <p:notesSz cx="6805613" cy="9939338"/>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sťovecká Adriana" initials="H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B732"/>
    <a:srgbClr val="66FF66"/>
    <a:srgbClr val="70AD47"/>
    <a:srgbClr val="D2E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4660"/>
  </p:normalViewPr>
  <p:slideViewPr>
    <p:cSldViewPr snapToGrid="0" showGuides="1">
      <p:cViewPr varScale="1">
        <p:scale>
          <a:sx n="77" d="100"/>
          <a:sy n="77" d="100"/>
        </p:scale>
        <p:origin x="696" y="55"/>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Úvodná snímka">
    <p:spTree>
      <p:nvGrpSpPr>
        <p:cNvPr id="1" name=""/>
        <p:cNvGrpSpPr/>
        <p:nvPr/>
      </p:nvGrpSpPr>
      <p:grpSpPr>
        <a:xfrm>
          <a:off x="0" y="0"/>
          <a:ext cx="0" cy="0"/>
          <a:chOff x="0" y="0"/>
          <a:chExt cx="0" cy="0"/>
        </a:xfrm>
      </p:grpSpPr>
      <p:pic>
        <p:nvPicPr>
          <p:cNvPr id="9" name="Obrázo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1887" y="360032"/>
            <a:ext cx="1735494" cy="624778"/>
          </a:xfrm>
          <a:prstGeom prst="rect">
            <a:avLst/>
          </a:prstGeom>
        </p:spPr>
      </p:pic>
      <p:sp>
        <p:nvSpPr>
          <p:cNvPr id="2" name="Nadpis 1"/>
          <p:cNvSpPr>
            <a:spLocks noGrp="1"/>
          </p:cNvSpPr>
          <p:nvPr>
            <p:ph type="title" hasCustomPrompt="1"/>
          </p:nvPr>
        </p:nvSpPr>
        <p:spPr>
          <a:xfrm>
            <a:off x="0" y="3958247"/>
            <a:ext cx="12192000" cy="1323439"/>
          </a:xfrm>
        </p:spPr>
        <p:txBody>
          <a:bodyPr>
            <a:noAutofit/>
          </a:bodyPr>
          <a:lstStyle>
            <a:lvl1pPr algn="ctr">
              <a:defRPr sz="8000" b="1">
                <a:solidFill>
                  <a:srgbClr val="70AD47"/>
                </a:solidFill>
                <a:latin typeface="+mn-lt"/>
              </a:defRPr>
            </a:lvl1pPr>
          </a:lstStyle>
          <a:p>
            <a:r>
              <a:rPr lang="sk-SK" dirty="0"/>
              <a:t>Kliknutím upravte štýl predlohy nadpisu</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Rozloženie obsahu">
    <p:spTree>
      <p:nvGrpSpPr>
        <p:cNvPr id="1" name=""/>
        <p:cNvGrpSpPr/>
        <p:nvPr/>
      </p:nvGrpSpPr>
      <p:grpSpPr>
        <a:xfrm>
          <a:off x="0" y="0"/>
          <a:ext cx="0" cy="0"/>
          <a:chOff x="0" y="0"/>
          <a:chExt cx="0" cy="0"/>
        </a:xfrm>
      </p:grpSpPr>
      <p:sp>
        <p:nvSpPr>
          <p:cNvPr id="6" name="Nadpis 1"/>
          <p:cNvSpPr txBox="1"/>
          <p:nvPr userDrawn="1"/>
        </p:nvSpPr>
        <p:spPr>
          <a:xfrm>
            <a:off x="0" y="3958247"/>
            <a:ext cx="12192000" cy="132343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8000" b="1" kern="1200">
                <a:solidFill>
                  <a:srgbClr val="70AD47"/>
                </a:solidFill>
                <a:latin typeface="+mn-lt"/>
                <a:ea typeface="+mj-ea"/>
                <a:cs typeface="+mj-cs"/>
              </a:defRPr>
            </a:lvl1pPr>
          </a:lstStyle>
          <a:p>
            <a:endParaRPr lang="sk-SK" sz="6000" dirty="0"/>
          </a:p>
        </p:txBody>
      </p:sp>
      <p:sp>
        <p:nvSpPr>
          <p:cNvPr id="7" name="Nadpis 6"/>
          <p:cNvSpPr>
            <a:spLocks noGrp="1"/>
          </p:cNvSpPr>
          <p:nvPr>
            <p:ph type="title" hasCustomPrompt="1"/>
          </p:nvPr>
        </p:nvSpPr>
        <p:spPr>
          <a:xfrm>
            <a:off x="1094679" y="4110647"/>
            <a:ext cx="10515600" cy="1325563"/>
          </a:xfrm>
        </p:spPr>
        <p:txBody>
          <a:bodyPr>
            <a:noAutofit/>
          </a:bodyPr>
          <a:lstStyle>
            <a:lvl1pPr algn="ctr">
              <a:defRPr sz="6000" b="1">
                <a:solidFill>
                  <a:srgbClr val="70AD47"/>
                </a:solidFill>
                <a:latin typeface="+mn-lt"/>
              </a:defRPr>
            </a:lvl1pPr>
          </a:lstStyle>
          <a:p>
            <a:r>
              <a:rPr lang="sk-SK" dirty="0"/>
              <a:t>Kliknutím upravte štýl predlohy nadpisu</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Nadpis a obsah">
    <p:spTree>
      <p:nvGrpSpPr>
        <p:cNvPr id="1" name=""/>
        <p:cNvGrpSpPr/>
        <p:nvPr/>
      </p:nvGrpSpPr>
      <p:grpSpPr>
        <a:xfrm>
          <a:off x="0" y="0"/>
          <a:ext cx="0" cy="0"/>
          <a:chOff x="0" y="0"/>
          <a:chExt cx="0" cy="0"/>
        </a:xfrm>
      </p:grpSpPr>
      <p:sp>
        <p:nvSpPr>
          <p:cNvPr id="3" name="Zástupný objekt pre obsah 2"/>
          <p:cNvSpPr>
            <a:spLocks noGrp="1"/>
          </p:cNvSpPr>
          <p:nvPr>
            <p:ph idx="1" hasCustomPrompt="1"/>
          </p:nvPr>
        </p:nvSpPr>
        <p:spPr>
          <a:xfrm>
            <a:off x="838200" y="1894671"/>
            <a:ext cx="10614660" cy="4300855"/>
          </a:xfrm>
          <a:prstGeom prst="rect">
            <a:avLst/>
          </a:prstGeom>
        </p:spPr>
        <p:txBody>
          <a:bodyPr/>
          <a:lstStyle>
            <a:lvl1pPr marL="228600" indent="-228600">
              <a:buClr>
                <a:srgbClr val="70AD47"/>
              </a:buClr>
              <a:buFont typeface="Wingdings" panose="05000000000000000000" pitchFamily="2" charset="2"/>
              <a:buChar char="ü"/>
              <a:defRPr/>
            </a:lvl1pPr>
            <a:lvl2pPr marL="685800" indent="-228600">
              <a:buClr>
                <a:srgbClr val="70AD47"/>
              </a:buClr>
              <a:buFont typeface="Wingdings" panose="05000000000000000000" pitchFamily="2" charset="2"/>
              <a:buChar char="ü"/>
              <a:defRPr/>
            </a:lvl2pPr>
            <a:lvl3pPr marL="1143000" indent="-228600">
              <a:buClr>
                <a:srgbClr val="70AD47"/>
              </a:buClr>
              <a:buFont typeface="Wingdings" panose="05000000000000000000" pitchFamily="2" charset="2"/>
              <a:buChar char="ü"/>
              <a:defRPr/>
            </a:lvl3pPr>
            <a:lvl4pPr marL="1600200" indent="-228600">
              <a:buClr>
                <a:srgbClr val="70AD47"/>
              </a:buClr>
              <a:buFont typeface="Wingdings" panose="05000000000000000000" pitchFamily="2" charset="2"/>
              <a:buChar char="ü"/>
              <a:defRPr/>
            </a:lvl4pPr>
            <a:lvl5pPr marL="2057400" indent="-228600">
              <a:buClr>
                <a:srgbClr val="70AD47"/>
              </a:buClr>
              <a:buFont typeface="Wingdings" panose="05000000000000000000" pitchFamily="2" charset="2"/>
              <a:buChar char="ü"/>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sk-SK" dirty="0"/>
          </a:p>
        </p:txBody>
      </p:sp>
      <p:pic>
        <p:nvPicPr>
          <p:cNvPr id="7" name="Obrázok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39"/>
            <a:ext cx="10201275" cy="2152650"/>
          </a:xfrm>
          <a:prstGeom prst="rect">
            <a:avLst/>
          </a:prstGeom>
        </p:spPr>
      </p:pic>
      <p:pic>
        <p:nvPicPr>
          <p:cNvPr id="12" name="Obrázok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3005" y="5533053"/>
            <a:ext cx="2408995" cy="1324947"/>
          </a:xfrm>
          <a:prstGeom prst="rect">
            <a:avLst/>
          </a:prstGeom>
        </p:spPr>
      </p:pic>
      <p:sp>
        <p:nvSpPr>
          <p:cNvPr id="4" name="Nadpis 4"/>
          <p:cNvSpPr>
            <a:spLocks noGrp="1"/>
          </p:cNvSpPr>
          <p:nvPr>
            <p:ph type="title" hasCustomPrompt="1"/>
          </p:nvPr>
        </p:nvSpPr>
        <p:spPr>
          <a:xfrm>
            <a:off x="838200" y="141089"/>
            <a:ext cx="5003036" cy="634425"/>
          </a:xfrm>
        </p:spPr>
        <p:txBody>
          <a:bodyPr>
            <a:noAutofit/>
          </a:bodyPr>
          <a:lstStyle>
            <a:lvl1pPr>
              <a:defRPr sz="3600" b="1">
                <a:solidFill>
                  <a:schemeClr val="bg1"/>
                </a:solidFill>
                <a:latin typeface="+mn-lt"/>
              </a:defRPr>
            </a:lvl1pPr>
          </a:lstStyle>
          <a:p>
            <a:r>
              <a:rPr lang="sk-SK" dirty="0"/>
              <a:t>Kliknutím upravte štýl predlohy nadpisu</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3" name="Zástupný objekt pre obsah 2"/>
          <p:cNvSpPr>
            <a:spLocks noGrp="1"/>
          </p:cNvSpPr>
          <p:nvPr>
            <p:ph sz="half" idx="1" hasCustomPrompt="1"/>
          </p:nvPr>
        </p:nvSpPr>
        <p:spPr>
          <a:xfrm>
            <a:off x="838200" y="1973437"/>
            <a:ext cx="5181600" cy="4351338"/>
          </a:xfrm>
          <a:prstGeom prst="rect">
            <a:avLst/>
          </a:prstGeom>
        </p:spPr>
        <p:txBody>
          <a:bodyPr/>
          <a:lstStyle>
            <a:lvl1pPr marL="228600" indent="-228600">
              <a:buClr>
                <a:srgbClr val="70AD47"/>
              </a:buClr>
              <a:buFont typeface="Wingdings" panose="05000000000000000000" pitchFamily="2" charset="2"/>
              <a:buChar char="ü"/>
              <a:defRPr/>
            </a:lvl1pPr>
            <a:lvl2pPr marL="685800" indent="-228600">
              <a:buClr>
                <a:srgbClr val="70AD47"/>
              </a:buClr>
              <a:buFont typeface="Wingdings" panose="05000000000000000000" pitchFamily="2" charset="2"/>
              <a:buChar char="ü"/>
              <a:defRPr/>
            </a:lvl2pPr>
            <a:lvl3pPr marL="1143000" indent="-228600">
              <a:buClr>
                <a:srgbClr val="70AD47"/>
              </a:buClr>
              <a:buFont typeface="Wingdings" panose="05000000000000000000" pitchFamily="2" charset="2"/>
              <a:buChar char="ü"/>
              <a:defRPr/>
            </a:lvl3pPr>
            <a:lvl4pPr marL="1600200" indent="-228600">
              <a:buClr>
                <a:srgbClr val="70AD47"/>
              </a:buClr>
              <a:buFont typeface="Wingdings" panose="05000000000000000000" pitchFamily="2" charset="2"/>
              <a:buChar char="ü"/>
              <a:defRPr/>
            </a:lvl4pPr>
            <a:lvl5pPr marL="2057400" indent="-228600">
              <a:buClr>
                <a:srgbClr val="70AD47"/>
              </a:buClr>
              <a:buFont typeface="Wingdings" panose="05000000000000000000" pitchFamily="2" charset="2"/>
              <a:buChar char="ü"/>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sk-SK" dirty="0"/>
          </a:p>
        </p:txBody>
      </p:sp>
      <p:sp>
        <p:nvSpPr>
          <p:cNvPr id="4" name="Zástupný objekt pre obsah 3"/>
          <p:cNvSpPr>
            <a:spLocks noGrp="1"/>
          </p:cNvSpPr>
          <p:nvPr>
            <p:ph sz="half" idx="2" hasCustomPrompt="1"/>
          </p:nvPr>
        </p:nvSpPr>
        <p:spPr>
          <a:xfrm>
            <a:off x="6172200" y="1973437"/>
            <a:ext cx="5181600" cy="4351338"/>
          </a:xfrm>
          <a:prstGeom prst="rect">
            <a:avLst/>
          </a:prstGeom>
        </p:spPr>
        <p:txBody>
          <a:bodyPr/>
          <a:lstStyle>
            <a:lvl1pPr marL="228600" indent="-228600">
              <a:buClr>
                <a:srgbClr val="70AD47"/>
              </a:buClr>
              <a:buFont typeface="Wingdings" panose="05000000000000000000" pitchFamily="2" charset="2"/>
              <a:buChar char="ü"/>
              <a:defRPr/>
            </a:lvl1pPr>
            <a:lvl2pPr marL="685800" indent="-228600">
              <a:buClr>
                <a:srgbClr val="70AD47"/>
              </a:buClr>
              <a:buFont typeface="Wingdings" panose="05000000000000000000" pitchFamily="2" charset="2"/>
              <a:buChar char="ü"/>
              <a:defRPr/>
            </a:lvl2pPr>
            <a:lvl3pPr marL="1143000" indent="-228600">
              <a:buClr>
                <a:srgbClr val="70AD47"/>
              </a:buClr>
              <a:buFont typeface="Wingdings" panose="05000000000000000000" pitchFamily="2" charset="2"/>
              <a:buChar char="ü"/>
              <a:defRPr/>
            </a:lvl3pPr>
            <a:lvl4pPr marL="1600200" indent="-228600">
              <a:buClr>
                <a:srgbClr val="70AD47"/>
              </a:buClr>
              <a:buFont typeface="Wingdings" panose="05000000000000000000" pitchFamily="2" charset="2"/>
              <a:buChar char="ü"/>
              <a:defRPr/>
            </a:lvl4pPr>
            <a:lvl5pPr marL="2057400" indent="-228600">
              <a:buClr>
                <a:srgbClr val="70AD47"/>
              </a:buClr>
              <a:buFont typeface="Wingdings" panose="05000000000000000000" pitchFamily="2" charset="2"/>
              <a:buChar char="ü"/>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pic>
        <p:nvPicPr>
          <p:cNvPr id="8" name="Obrázok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201275" cy="2152650"/>
          </a:xfrm>
          <a:prstGeom prst="rect">
            <a:avLst/>
          </a:prstGeom>
        </p:spPr>
      </p:pic>
      <p:pic>
        <p:nvPicPr>
          <p:cNvPr id="10" name="Obrázok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3005" y="5533053"/>
            <a:ext cx="2408995" cy="1324947"/>
          </a:xfrm>
          <a:prstGeom prst="rect">
            <a:avLst/>
          </a:prstGeom>
        </p:spPr>
      </p:pic>
      <p:sp>
        <p:nvSpPr>
          <p:cNvPr id="5" name="Nadpis 4"/>
          <p:cNvSpPr>
            <a:spLocks noGrp="1"/>
          </p:cNvSpPr>
          <p:nvPr>
            <p:ph type="title" hasCustomPrompt="1"/>
          </p:nvPr>
        </p:nvSpPr>
        <p:spPr>
          <a:xfrm>
            <a:off x="838200" y="141089"/>
            <a:ext cx="5003036" cy="634425"/>
          </a:xfrm>
        </p:spPr>
        <p:txBody>
          <a:bodyPr>
            <a:noAutofit/>
          </a:bodyPr>
          <a:lstStyle>
            <a:lvl1pPr>
              <a:defRPr sz="3600" b="1">
                <a:solidFill>
                  <a:schemeClr val="bg1"/>
                </a:solidFill>
                <a:latin typeface="+mn-lt"/>
              </a:defRPr>
            </a:lvl1pPr>
          </a:lstStyle>
          <a:p>
            <a:r>
              <a:rPr lang="sk-SK" dirty="0"/>
              <a:t>Kliknutím upravte štýl predlohy nadpisu</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orovnanie">
    <p:spTree>
      <p:nvGrpSpPr>
        <p:cNvPr id="1" name=""/>
        <p:cNvGrpSpPr/>
        <p:nvPr/>
      </p:nvGrpSpPr>
      <p:grpSpPr>
        <a:xfrm>
          <a:off x="0" y="0"/>
          <a:ext cx="0" cy="0"/>
          <a:chOff x="0" y="0"/>
          <a:chExt cx="0" cy="0"/>
        </a:xfrm>
      </p:grpSpPr>
      <p:sp>
        <p:nvSpPr>
          <p:cNvPr id="3" name="Zástupný text 2"/>
          <p:cNvSpPr>
            <a:spLocks noGrp="1"/>
          </p:cNvSpPr>
          <p:nvPr>
            <p:ph type="body" idx="1" hasCustomPrompt="1"/>
          </p:nvPr>
        </p:nvSpPr>
        <p:spPr>
          <a:xfrm>
            <a:off x="838200" y="1919157"/>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p:cNvSpPr>
            <a:spLocks noGrp="1"/>
          </p:cNvSpPr>
          <p:nvPr>
            <p:ph sz="half" idx="2" hasCustomPrompt="1"/>
          </p:nvPr>
        </p:nvSpPr>
        <p:spPr>
          <a:xfrm>
            <a:off x="838200" y="2743069"/>
            <a:ext cx="5157787" cy="3684588"/>
          </a:xfrm>
          <a:prstGeom prst="rect">
            <a:avLst/>
          </a:prstGeom>
        </p:spPr>
        <p:txBody>
          <a:bodyPr/>
          <a:lstStyle>
            <a:lvl1pPr marL="228600" indent="-228600">
              <a:buClr>
                <a:srgbClr val="70AD47"/>
              </a:buClr>
              <a:buFont typeface="Wingdings" panose="05000000000000000000" pitchFamily="2" charset="2"/>
              <a:buChar char="ü"/>
              <a:defRPr/>
            </a:lvl1pPr>
            <a:lvl2pPr marL="685800" indent="-228600">
              <a:buClr>
                <a:srgbClr val="70AD47"/>
              </a:buClr>
              <a:buFont typeface="Wingdings" panose="05000000000000000000" pitchFamily="2" charset="2"/>
              <a:buChar char="ü"/>
              <a:defRPr/>
            </a:lvl2pPr>
            <a:lvl3pPr marL="1143000" indent="-228600">
              <a:buClr>
                <a:srgbClr val="70AD47"/>
              </a:buClr>
              <a:buFont typeface="Wingdings" panose="05000000000000000000" pitchFamily="2" charset="2"/>
              <a:buChar char="ü"/>
              <a:defRPr/>
            </a:lvl3pPr>
            <a:lvl4pPr marL="1600200" indent="-228600">
              <a:buClr>
                <a:srgbClr val="70AD47"/>
              </a:buClr>
              <a:buFont typeface="Wingdings" panose="05000000000000000000" pitchFamily="2" charset="2"/>
              <a:buChar char="ü"/>
              <a:defRPr/>
            </a:lvl4pPr>
            <a:lvl5pPr marL="2057400" indent="-228600">
              <a:buClr>
                <a:srgbClr val="70AD47"/>
              </a:buClr>
              <a:buFont typeface="Wingdings" panose="05000000000000000000" pitchFamily="2" charset="2"/>
              <a:buChar char="ü"/>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p:cNvSpPr>
            <a:spLocks noGrp="1"/>
          </p:cNvSpPr>
          <p:nvPr>
            <p:ph type="body" sz="quarter" idx="3" hasCustomPrompt="1"/>
          </p:nvPr>
        </p:nvSpPr>
        <p:spPr>
          <a:xfrm>
            <a:off x="6170612" y="1919157"/>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p:cNvSpPr>
            <a:spLocks noGrp="1"/>
          </p:cNvSpPr>
          <p:nvPr>
            <p:ph sz="quarter" idx="4" hasCustomPrompt="1"/>
          </p:nvPr>
        </p:nvSpPr>
        <p:spPr>
          <a:xfrm>
            <a:off x="6170612" y="2743069"/>
            <a:ext cx="5183188" cy="3684588"/>
          </a:xfrm>
          <a:prstGeom prst="rect">
            <a:avLst/>
          </a:prstGeom>
        </p:spPr>
        <p:txBody>
          <a:bodyPr/>
          <a:lstStyle>
            <a:lvl1pPr marL="228600" indent="-228600">
              <a:buClr>
                <a:srgbClr val="70AD47"/>
              </a:buClr>
              <a:buFont typeface="Wingdings" panose="05000000000000000000" pitchFamily="2" charset="2"/>
              <a:buChar char="ü"/>
              <a:defRPr/>
            </a:lvl1pPr>
            <a:lvl2pPr marL="685800" indent="-228600">
              <a:buClr>
                <a:srgbClr val="70AD47"/>
              </a:buClr>
              <a:buFont typeface="Wingdings" panose="05000000000000000000" pitchFamily="2" charset="2"/>
              <a:buChar char="ü"/>
              <a:defRPr/>
            </a:lvl2pPr>
            <a:lvl3pPr marL="1143000" indent="-228600">
              <a:buClr>
                <a:srgbClr val="70AD47"/>
              </a:buClr>
              <a:buFont typeface="Wingdings" panose="05000000000000000000" pitchFamily="2" charset="2"/>
              <a:buChar char="ü"/>
              <a:defRPr/>
            </a:lvl3pPr>
            <a:lvl4pPr marL="1600200" indent="-228600">
              <a:buClr>
                <a:srgbClr val="70AD47"/>
              </a:buClr>
              <a:buFont typeface="Wingdings" panose="05000000000000000000" pitchFamily="2" charset="2"/>
              <a:buChar char="ü"/>
              <a:defRPr/>
            </a:lvl4pPr>
            <a:lvl5pPr marL="2057400" indent="-228600">
              <a:buClr>
                <a:srgbClr val="70AD47"/>
              </a:buClr>
              <a:buFont typeface="Wingdings" panose="05000000000000000000" pitchFamily="2" charset="2"/>
              <a:buChar char="ü"/>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pic>
        <p:nvPicPr>
          <p:cNvPr id="10" name="Obrázok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201275" cy="2152650"/>
          </a:xfrm>
          <a:prstGeom prst="rect">
            <a:avLst/>
          </a:prstGeom>
        </p:spPr>
      </p:pic>
      <p:pic>
        <p:nvPicPr>
          <p:cNvPr id="12" name="Obrázok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3005" y="5533053"/>
            <a:ext cx="2408995" cy="1324947"/>
          </a:xfrm>
          <a:prstGeom prst="rect">
            <a:avLst/>
          </a:prstGeom>
        </p:spPr>
      </p:pic>
      <p:sp>
        <p:nvSpPr>
          <p:cNvPr id="8" name="Nadpis 4"/>
          <p:cNvSpPr>
            <a:spLocks noGrp="1"/>
          </p:cNvSpPr>
          <p:nvPr>
            <p:ph type="title" hasCustomPrompt="1"/>
          </p:nvPr>
        </p:nvSpPr>
        <p:spPr>
          <a:xfrm>
            <a:off x="838200" y="141089"/>
            <a:ext cx="5003036" cy="634425"/>
          </a:xfrm>
        </p:spPr>
        <p:txBody>
          <a:bodyPr>
            <a:noAutofit/>
          </a:bodyPr>
          <a:lstStyle>
            <a:lvl1pPr>
              <a:defRPr sz="3600" b="1">
                <a:solidFill>
                  <a:schemeClr val="bg1"/>
                </a:solidFill>
                <a:latin typeface="+mn-lt"/>
              </a:defRPr>
            </a:lvl1pPr>
          </a:lstStyle>
          <a:p>
            <a:r>
              <a:rPr lang="sk-SK" dirty="0"/>
              <a:t>Kliknutím upravte štýl predlohy nadpisu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en nadpis">
    <p:spTree>
      <p:nvGrpSpPr>
        <p:cNvPr id="1" name=""/>
        <p:cNvGrpSpPr/>
        <p:nvPr/>
      </p:nvGrpSpPr>
      <p:grpSpPr>
        <a:xfrm>
          <a:off x="0" y="0"/>
          <a:ext cx="0" cy="0"/>
          <a:chOff x="0" y="0"/>
          <a:chExt cx="0" cy="0"/>
        </a:xfrm>
      </p:grpSpPr>
      <p:pic>
        <p:nvPicPr>
          <p:cNvPr id="6" name="Obrázok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201275" cy="2152650"/>
          </a:xfrm>
          <a:prstGeom prst="rect">
            <a:avLst/>
          </a:prstGeom>
        </p:spPr>
      </p:pic>
      <p:pic>
        <p:nvPicPr>
          <p:cNvPr id="8" name="Obrázo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3005" y="5533053"/>
            <a:ext cx="2408995" cy="1324947"/>
          </a:xfrm>
          <a:prstGeom prst="rect">
            <a:avLst/>
          </a:prstGeom>
        </p:spPr>
      </p:pic>
      <p:sp>
        <p:nvSpPr>
          <p:cNvPr id="2" name="Nadpis 4"/>
          <p:cNvSpPr>
            <a:spLocks noGrp="1"/>
          </p:cNvSpPr>
          <p:nvPr>
            <p:ph type="title" hasCustomPrompt="1"/>
          </p:nvPr>
        </p:nvSpPr>
        <p:spPr>
          <a:xfrm>
            <a:off x="838200" y="141089"/>
            <a:ext cx="5003036" cy="634425"/>
          </a:xfrm>
        </p:spPr>
        <p:txBody>
          <a:bodyPr>
            <a:noAutofit/>
          </a:bodyPr>
          <a:lstStyle>
            <a:lvl1pPr>
              <a:defRPr sz="3600" b="1">
                <a:solidFill>
                  <a:schemeClr val="bg1"/>
                </a:solidFill>
                <a:latin typeface="+mn-lt"/>
              </a:defRPr>
            </a:lvl1pPr>
          </a:lstStyle>
          <a:p>
            <a:r>
              <a:rPr lang="sk-SK" dirty="0"/>
              <a:t>Kliknutím upravte štýl predlohy nadpisu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bsah s popisom">
    <p:spTree>
      <p:nvGrpSpPr>
        <p:cNvPr id="1" name=""/>
        <p:cNvGrpSpPr/>
        <p:nvPr/>
      </p:nvGrpSpPr>
      <p:grpSpPr>
        <a:xfrm>
          <a:off x="0" y="0"/>
          <a:ext cx="0" cy="0"/>
          <a:chOff x="0" y="0"/>
          <a:chExt cx="0" cy="0"/>
        </a:xfrm>
      </p:grpSpPr>
      <p:sp>
        <p:nvSpPr>
          <p:cNvPr id="3" name="Zástupný objekt pre obsah 2"/>
          <p:cNvSpPr>
            <a:spLocks noGrp="1"/>
          </p:cNvSpPr>
          <p:nvPr>
            <p:ph idx="1" hasCustomPrompt="1"/>
          </p:nvPr>
        </p:nvSpPr>
        <p:spPr>
          <a:xfrm>
            <a:off x="5183188" y="2049462"/>
            <a:ext cx="6361112" cy="3811588"/>
          </a:xfrm>
          <a:prstGeom prst="rect">
            <a:avLst/>
          </a:prstGeom>
        </p:spPr>
        <p:txBody>
          <a:bodyPr/>
          <a:lstStyle>
            <a:lvl1pPr marL="457200" indent="-457200">
              <a:buClr>
                <a:srgbClr val="70AD47"/>
              </a:buClr>
              <a:buFont typeface="Wingdings" panose="05000000000000000000" pitchFamily="2" charset="2"/>
              <a:buChar char="ü"/>
              <a:defRPr sz="3200"/>
            </a:lvl1pPr>
            <a:lvl2pPr marL="914400" indent="-457200">
              <a:buClr>
                <a:srgbClr val="70AD47"/>
              </a:buClr>
              <a:buFont typeface="Wingdings" panose="05000000000000000000" pitchFamily="2" charset="2"/>
              <a:buChar char="ü"/>
              <a:defRPr sz="2800"/>
            </a:lvl2pPr>
            <a:lvl3pPr marL="1257300" indent="-342900">
              <a:buClr>
                <a:srgbClr val="70AD47"/>
              </a:buClr>
              <a:buFont typeface="Wingdings" panose="05000000000000000000" pitchFamily="2" charset="2"/>
              <a:buChar char="ü"/>
              <a:defRPr sz="2400"/>
            </a:lvl3pPr>
            <a:lvl4pPr marL="1714500" indent="-342900">
              <a:buClr>
                <a:srgbClr val="70AD47"/>
              </a:buClr>
              <a:buFont typeface="Wingdings" panose="05000000000000000000" pitchFamily="2" charset="2"/>
              <a:buChar char="ü"/>
              <a:defRPr sz="2000"/>
            </a:lvl4pPr>
            <a:lvl5pPr marL="2171700" indent="-342900">
              <a:buClr>
                <a:srgbClr val="70AD47"/>
              </a:buClr>
              <a:buFont typeface="Wingdings" panose="05000000000000000000" pitchFamily="2" charset="2"/>
              <a:buChar char="ü"/>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pic>
        <p:nvPicPr>
          <p:cNvPr id="8" name="Obrázok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201275" cy="2152650"/>
          </a:xfrm>
          <a:prstGeom prst="rect">
            <a:avLst/>
          </a:prstGeom>
        </p:spPr>
      </p:pic>
      <p:pic>
        <p:nvPicPr>
          <p:cNvPr id="10" name="Obrázok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3005" y="5533053"/>
            <a:ext cx="2408995" cy="1324947"/>
          </a:xfrm>
          <a:prstGeom prst="rect">
            <a:avLst/>
          </a:prstGeom>
        </p:spPr>
      </p:pic>
      <p:sp>
        <p:nvSpPr>
          <p:cNvPr id="5" name="Nadpis 4"/>
          <p:cNvSpPr>
            <a:spLocks noGrp="1"/>
          </p:cNvSpPr>
          <p:nvPr>
            <p:ph type="title" hasCustomPrompt="1"/>
          </p:nvPr>
        </p:nvSpPr>
        <p:spPr>
          <a:xfrm>
            <a:off x="838200" y="141089"/>
            <a:ext cx="5003036" cy="634425"/>
          </a:xfrm>
        </p:spPr>
        <p:txBody>
          <a:bodyPr>
            <a:noAutofit/>
          </a:bodyPr>
          <a:lstStyle>
            <a:lvl1pPr>
              <a:defRPr sz="3600" b="1">
                <a:solidFill>
                  <a:schemeClr val="bg1"/>
                </a:solidFill>
                <a:latin typeface="+mn-lt"/>
              </a:defRPr>
            </a:lvl1pPr>
          </a:lstStyle>
          <a:p>
            <a:r>
              <a:rPr lang="sk-SK" dirty="0"/>
              <a:t>Kliknutím upravte štýl predlohy nadpisu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brázok s popisom">
    <p:spTree>
      <p:nvGrpSpPr>
        <p:cNvPr id="1" name=""/>
        <p:cNvGrpSpPr/>
        <p:nvPr/>
      </p:nvGrpSpPr>
      <p:grpSpPr>
        <a:xfrm>
          <a:off x="0" y="0"/>
          <a:ext cx="0" cy="0"/>
          <a:chOff x="0" y="0"/>
          <a:chExt cx="0" cy="0"/>
        </a:xfrm>
      </p:grpSpPr>
      <p:sp>
        <p:nvSpPr>
          <p:cNvPr id="3" name="Zástupný objekt pre obrázok 2"/>
          <p:cNvSpPr>
            <a:spLocks noGrp="1"/>
          </p:cNvSpPr>
          <p:nvPr>
            <p:ph type="pic" idx="1" hasCustomPrompt="1"/>
          </p:nvPr>
        </p:nvSpPr>
        <p:spPr>
          <a:xfrm>
            <a:off x="5183188" y="2049462"/>
            <a:ext cx="5857875" cy="381158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p>
        </p:txBody>
      </p:sp>
      <p:sp>
        <p:nvSpPr>
          <p:cNvPr id="4" name="Zástupný text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pic>
        <p:nvPicPr>
          <p:cNvPr id="8" name="Obrázok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201275" cy="2152650"/>
          </a:xfrm>
          <a:prstGeom prst="rect">
            <a:avLst/>
          </a:prstGeom>
        </p:spPr>
      </p:pic>
      <p:pic>
        <p:nvPicPr>
          <p:cNvPr id="10" name="Obrázok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3005" y="5533053"/>
            <a:ext cx="2408995" cy="1324947"/>
          </a:xfrm>
          <a:prstGeom prst="rect">
            <a:avLst/>
          </a:prstGeom>
        </p:spPr>
      </p:pic>
      <p:sp>
        <p:nvSpPr>
          <p:cNvPr id="2" name="Nadpis 4"/>
          <p:cNvSpPr>
            <a:spLocks noGrp="1"/>
          </p:cNvSpPr>
          <p:nvPr>
            <p:ph type="title" hasCustomPrompt="1"/>
          </p:nvPr>
        </p:nvSpPr>
        <p:spPr>
          <a:xfrm>
            <a:off x="838200" y="141089"/>
            <a:ext cx="5003036" cy="634425"/>
          </a:xfrm>
        </p:spPr>
        <p:txBody>
          <a:bodyPr>
            <a:noAutofit/>
          </a:bodyPr>
          <a:lstStyle>
            <a:lvl1pPr>
              <a:defRPr sz="3600" b="1">
                <a:solidFill>
                  <a:schemeClr val="bg1"/>
                </a:solidFill>
                <a:latin typeface="+mn-lt"/>
              </a:defRPr>
            </a:lvl1pPr>
          </a:lstStyle>
          <a:p>
            <a:r>
              <a:rPr lang="sk-SK" dirty="0"/>
              <a:t>Kliknutím upravte štýl predlohy nadpisu</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ozloženie obsahu">
    <p:spTree>
      <p:nvGrpSpPr>
        <p:cNvPr id="1" name=""/>
        <p:cNvGrpSpPr/>
        <p:nvPr/>
      </p:nvGrpSpPr>
      <p:grpSpPr>
        <a:xfrm>
          <a:off x="0" y="0"/>
          <a:ext cx="0" cy="0"/>
          <a:chOff x="0" y="0"/>
          <a:chExt cx="0" cy="0"/>
        </a:xfrm>
      </p:grpSpPr>
      <p:pic>
        <p:nvPicPr>
          <p:cNvPr id="6" name="Obrázok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95004"/>
            <a:ext cx="12192000" cy="3213100"/>
          </a:xfrm>
          <a:prstGeom prst="rect">
            <a:avLst/>
          </a:prstGeom>
        </p:spPr>
      </p:pic>
      <p:pic>
        <p:nvPicPr>
          <p:cNvPr id="8" name="Obrázok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55378" y="3043054"/>
            <a:ext cx="2802614" cy="2570397"/>
          </a:xfrm>
          <a:prstGeom prst="rect">
            <a:avLst/>
          </a:prstGeom>
        </p:spPr>
      </p:pic>
      <p:sp>
        <p:nvSpPr>
          <p:cNvPr id="2" name="Nadpis 1"/>
          <p:cNvSpPr>
            <a:spLocks noGrp="1"/>
          </p:cNvSpPr>
          <p:nvPr>
            <p:ph type="title" hasCustomPrompt="1"/>
          </p:nvPr>
        </p:nvSpPr>
        <p:spPr>
          <a:xfrm>
            <a:off x="0" y="1244549"/>
            <a:ext cx="12192000" cy="4524315"/>
          </a:xfrm>
        </p:spPr>
        <p:txBody>
          <a:bodyPr>
            <a:normAutofit/>
          </a:bodyPr>
          <a:lstStyle>
            <a:lvl1pPr algn="ctr">
              <a:defRPr sz="6600" b="1">
                <a:solidFill>
                  <a:srgbClr val="70AD47"/>
                </a:solidFill>
                <a:latin typeface="+mn-lt"/>
              </a:defRPr>
            </a:lvl1pPr>
          </a:lstStyle>
          <a:p>
            <a:r>
              <a:rPr lang="sk-SK" dirty="0"/>
              <a:t>Kliknutím upravte štýl predlohy nadpisu</a:t>
            </a:r>
          </a:p>
        </p:txBody>
      </p:sp>
      <p:sp>
        <p:nvSpPr>
          <p:cNvPr id="3" name="Podnadpis 2"/>
          <p:cNvSpPr>
            <a:spLocks noGrp="1"/>
          </p:cNvSpPr>
          <p:nvPr>
            <p:ph type="subTitle" idx="1" hasCustomPrompt="1"/>
          </p:nvPr>
        </p:nvSpPr>
        <p:spPr>
          <a:xfrm>
            <a:off x="0" y="5382618"/>
            <a:ext cx="12192000" cy="461666"/>
          </a:xfrm>
        </p:spPr>
        <p:txBody>
          <a:bodyPr/>
          <a:lstStyle>
            <a:lvl1pPr marL="0" indent="0" algn="ctr">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dirty="0"/>
              <a:t>Kliknutím upravte štýl predlohy podnadpisu</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Zástupný objekt pre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14F7E-4CE2-40C3-A1EC-0B84F900C60D}" type="datetimeFigureOut">
              <a:rPr lang="sk-SK" smtClean="0"/>
              <a:t>15. 2. 2025</a:t>
            </a:fld>
            <a:endParaRPr lang="sk-SK"/>
          </a:p>
        </p:txBody>
      </p:sp>
      <p:sp>
        <p:nvSpPr>
          <p:cNvPr id="5" name="Zástupný objekt pre pät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dirty="0"/>
          </a:p>
        </p:txBody>
      </p:sp>
      <p:sp>
        <p:nvSpPr>
          <p:cNvPr id="6" name="Zástupný objekt pre číslo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97B374-5CC3-4906-8AB1-3FF3C72BB01B}" type="slidenum">
              <a:rPr lang="sk-SK" smtClean="0"/>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a:xfrm>
            <a:off x="170121" y="2029136"/>
            <a:ext cx="12192000" cy="1323439"/>
          </a:xfrm>
        </p:spPr>
        <p:txBody>
          <a:bodyPr/>
          <a:lstStyle/>
          <a:p>
            <a:br>
              <a:rPr lang="sk-SK" dirty="0"/>
            </a:br>
            <a:r>
              <a:rPr lang="sk-SK" sz="4800" dirty="0"/>
              <a:t>NV SR č. 435/2022 Z. z.</a:t>
            </a:r>
            <a:br>
              <a:rPr lang="sk-SK" sz="4800" dirty="0"/>
            </a:br>
            <a:r>
              <a:rPr lang="sk-SK" sz="4800" b="0" dirty="0"/>
              <a:t>rok predkladania žiadostí </a:t>
            </a:r>
            <a:r>
              <a:rPr lang="sk-SK" sz="4800" dirty="0"/>
              <a:t>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p:txBody>
          <a:bodyPr/>
          <a:lstStyle/>
          <a:p>
            <a:pPr algn="just"/>
            <a:r>
              <a:rPr lang="sk-SK" dirty="0"/>
              <a:t> 2. modifikácia SP SPP 2023 – 2027</a:t>
            </a:r>
          </a:p>
          <a:p>
            <a:pPr algn="just"/>
            <a:r>
              <a:rPr lang="sk-SK" dirty="0"/>
              <a:t> v priebehu roku 2024 pracovné skupiny k jednotlivým oblastiam</a:t>
            </a:r>
          </a:p>
          <a:p>
            <a:pPr algn="just"/>
            <a:r>
              <a:rPr lang="sk-SK" dirty="0"/>
              <a:t> technické konzultácie s EK</a:t>
            </a:r>
          </a:p>
          <a:p>
            <a:pPr algn="just"/>
            <a:r>
              <a:rPr lang="sk-SK" dirty="0"/>
              <a:t> predloženie návrhu na 2. modifikáciu s návrhmi vopred prekonzultovanými a predbežne odsúhlasenými EK</a:t>
            </a:r>
          </a:p>
          <a:p>
            <a:pPr algn="just"/>
            <a:r>
              <a:rPr lang="sk-SK" dirty="0"/>
              <a:t> súbežne s tým pripravované návrhy noviel NV SR č. 435/2022 Z. z.,</a:t>
            </a:r>
            <a:br>
              <a:rPr lang="sk-SK" dirty="0"/>
            </a:br>
            <a:r>
              <a:rPr lang="sk-SK" dirty="0"/>
              <a:t>č. 436/2022 Z. z. a č. 120/2023 Z. z.</a:t>
            </a:r>
          </a:p>
        </p:txBody>
      </p:sp>
      <p:sp>
        <p:nvSpPr>
          <p:cNvPr id="3" name="Nadpis 2"/>
          <p:cNvSpPr>
            <a:spLocks noGrp="1"/>
          </p:cNvSpPr>
          <p:nvPr>
            <p:ph type="title"/>
          </p:nvPr>
        </p:nvSpPr>
        <p:spPr>
          <a:xfrm>
            <a:off x="542636" y="233452"/>
            <a:ext cx="9709728" cy="634425"/>
          </a:xfrm>
        </p:spPr>
        <p:txBody>
          <a:bodyPr/>
          <a:lstStyle/>
          <a:p>
            <a:br>
              <a:rPr lang="sk-SK" dirty="0"/>
            </a:br>
            <a:r>
              <a:rPr lang="sk-SK" dirty="0">
                <a:solidFill>
                  <a:schemeClr val="tx1"/>
                </a:solidFill>
              </a:rPr>
              <a:t>Príprava kampane priamych platieb na rok 2025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838200" y="2097871"/>
            <a:ext cx="10614660" cy="4300855"/>
          </a:xfrm>
        </p:spPr>
        <p:txBody>
          <a:bodyPr>
            <a:normAutofit/>
          </a:bodyPr>
          <a:lstStyle/>
          <a:p>
            <a:pPr algn="just"/>
            <a:r>
              <a:rPr lang="sk-SK" dirty="0"/>
              <a:t> </a:t>
            </a:r>
            <a:r>
              <a:rPr lang="sk-SK" dirty="0">
                <a:solidFill>
                  <a:prstClr val="black"/>
                </a:solidFill>
              </a:rPr>
              <a:t>§ 3 - zmena termínu prvého kosenia a pasenia z „do 31. júla“</a:t>
            </a:r>
            <a:br>
              <a:rPr lang="sk-SK" dirty="0">
                <a:solidFill>
                  <a:prstClr val="black"/>
                </a:solidFill>
              </a:rPr>
            </a:br>
            <a:r>
              <a:rPr lang="sk-SK" dirty="0">
                <a:solidFill>
                  <a:prstClr val="black"/>
                </a:solidFill>
              </a:rPr>
              <a:t>na „</a:t>
            </a:r>
            <a:r>
              <a:rPr lang="sk-SK" b="1" dirty="0">
                <a:solidFill>
                  <a:prstClr val="black"/>
                </a:solidFill>
              </a:rPr>
              <a:t>do 31. augusta</a:t>
            </a:r>
            <a:r>
              <a:rPr lang="sk-SK" dirty="0">
                <a:solidFill>
                  <a:prstClr val="black"/>
                </a:solidFill>
              </a:rPr>
              <a:t>“</a:t>
            </a:r>
          </a:p>
          <a:p>
            <a:pPr algn="just"/>
            <a:r>
              <a:rPr lang="sk-SK" dirty="0"/>
              <a:t>§ 4 - za aktívneho poľnohospodára sa v zmysle novely nariadenia vlády SR č. 435/2022 Z. z. považuje aj právnická osoba uskutočňujúca výskum a vývoj v odbore vedy a techniky podľa osobitného predpisu (napr. vysoké školy s poľnohospodárskym zameraním, šľachtiteľské ústavy)</a:t>
            </a:r>
          </a:p>
          <a:p>
            <a:pPr algn="just"/>
            <a:r>
              <a:rPr lang="sk-SK" dirty="0">
                <a:solidFill>
                  <a:prstClr val="black"/>
                </a:solidFill>
              </a:rPr>
              <a:t>Príloha č. </a:t>
            </a:r>
            <a:r>
              <a:rPr lang="sk-SK">
                <a:solidFill>
                  <a:prstClr val="black"/>
                </a:solidFill>
              </a:rPr>
              <a:t>1 - zo </a:t>
            </a:r>
            <a:r>
              <a:rPr lang="sk-SK" dirty="0">
                <a:solidFill>
                  <a:prstClr val="black"/>
                </a:solidFill>
              </a:rPr>
              <a:t>zoznamu rýchlorastúcich drevín </a:t>
            </a:r>
            <a:r>
              <a:rPr lang="sk-SK" u="sng" dirty="0">
                <a:solidFill>
                  <a:prstClr val="black"/>
                </a:solidFill>
              </a:rPr>
              <a:t>odstránená plodina gaštan jedlý</a:t>
            </a:r>
            <a:endParaRPr lang="sk-SK" b="1" dirty="0"/>
          </a:p>
          <a:p>
            <a:endParaRPr lang="sk-SK" dirty="0"/>
          </a:p>
        </p:txBody>
      </p:sp>
      <p:sp>
        <p:nvSpPr>
          <p:cNvPr id="3" name="Nadpis 2"/>
          <p:cNvSpPr>
            <a:spLocks noGrp="1"/>
          </p:cNvSpPr>
          <p:nvPr>
            <p:ph type="title"/>
          </p:nvPr>
        </p:nvSpPr>
        <p:spPr>
          <a:xfrm>
            <a:off x="838200" y="353526"/>
            <a:ext cx="8164484" cy="634425"/>
          </a:xfrm>
        </p:spPr>
        <p:txBody>
          <a:bodyPr/>
          <a:lstStyle/>
          <a:p>
            <a:r>
              <a:rPr lang="sk-SK" sz="3200" dirty="0">
                <a:solidFill>
                  <a:schemeClr val="tx1"/>
                </a:solidFill>
              </a:rPr>
              <a:t>NV SR č. 435/2022 Z. z. - zmeny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p:txBody>
          <a:bodyPr>
            <a:normAutofit/>
          </a:bodyPr>
          <a:lstStyle/>
          <a:p>
            <a:pPr algn="just"/>
            <a:r>
              <a:rPr lang="sk-SK" sz="2500" dirty="0"/>
              <a:t> prijatý </a:t>
            </a:r>
            <a:r>
              <a:rPr lang="sk-SK" sz="2500" dirty="0" err="1"/>
              <a:t>simplifikačný</a:t>
            </a:r>
            <a:r>
              <a:rPr lang="sk-SK" sz="2500" dirty="0"/>
              <a:t> akt - nariadenie EP a Rady (EÚ) 2024/1468 (NV SR</a:t>
            </a:r>
            <a:br>
              <a:rPr lang="sk-SK" sz="2500" dirty="0"/>
            </a:br>
            <a:r>
              <a:rPr lang="sk-SK" sz="2500" dirty="0"/>
              <a:t>č. 222/2024 Z. z.)</a:t>
            </a:r>
          </a:p>
          <a:p>
            <a:pPr algn="just"/>
            <a:r>
              <a:rPr lang="sk-SK" sz="2500" dirty="0"/>
              <a:t> DPEP 5 – podmienky sa nevzťahujú na vinohrad v reštrukturalizácii</a:t>
            </a:r>
          </a:p>
          <a:p>
            <a:pPr algn="just"/>
            <a:r>
              <a:rPr lang="sk-SK" sz="2500" dirty="0"/>
              <a:t> DPEP 6 – skrátenie letného citlivého obdobia (do 15.10.), zmena svahovitosti</a:t>
            </a:r>
            <a:br>
              <a:rPr lang="sk-SK" sz="2500" dirty="0"/>
            </a:br>
            <a:r>
              <a:rPr lang="sk-SK" sz="2500" dirty="0"/>
              <a:t>v zimnom citlivom období (nad 12 st.), prechodná doba (4 týždne)</a:t>
            </a:r>
          </a:p>
          <a:p>
            <a:pPr algn="just"/>
            <a:r>
              <a:rPr lang="sk-SK" sz="2500" dirty="0"/>
              <a:t> DPEP 7 – doplnenie možnosti dodržiavania normy aj prostredníctvom </a:t>
            </a:r>
            <a:r>
              <a:rPr lang="sk-SK" sz="2500"/>
              <a:t>diverzifikácie plodín</a:t>
            </a:r>
            <a:endParaRPr lang="sk-SK" sz="2500" dirty="0"/>
          </a:p>
        </p:txBody>
      </p:sp>
      <p:sp>
        <p:nvSpPr>
          <p:cNvPr id="3" name="Nadpis 2"/>
          <p:cNvSpPr>
            <a:spLocks noGrp="1"/>
          </p:cNvSpPr>
          <p:nvPr>
            <p:ph type="title"/>
          </p:nvPr>
        </p:nvSpPr>
        <p:spPr>
          <a:xfrm>
            <a:off x="838199" y="122617"/>
            <a:ext cx="8915401" cy="967274"/>
          </a:xfrm>
        </p:spPr>
        <p:txBody>
          <a:bodyPr/>
          <a:lstStyle/>
          <a:p>
            <a:r>
              <a:rPr lang="sk-SK" dirty="0" err="1">
                <a:solidFill>
                  <a:schemeClr val="tx1"/>
                </a:solidFill>
              </a:rPr>
              <a:t>Simplifikačný</a:t>
            </a:r>
            <a:r>
              <a:rPr lang="sk-SK" dirty="0">
                <a:solidFill>
                  <a:schemeClr val="tx1"/>
                </a:solidFill>
              </a:rPr>
              <a:t> akt - nariadenie EP a Rady </a:t>
            </a:r>
            <a:r>
              <a:rPr lang="sk-SK" sz="4000" dirty="0">
                <a:solidFill>
                  <a:schemeClr val="tx1"/>
                </a:solidFill>
              </a:rPr>
              <a:t>(EÚ) </a:t>
            </a:r>
            <a:r>
              <a:rPr lang="sk-SK" dirty="0">
                <a:solidFill>
                  <a:schemeClr val="tx1"/>
                </a:solidFill>
              </a:rPr>
              <a:t>2024/1468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838199" y="1719307"/>
            <a:ext cx="10614660" cy="4300855"/>
          </a:xfrm>
        </p:spPr>
        <p:txBody>
          <a:bodyPr>
            <a:normAutofit fontScale="92500" lnSpcReduction="10000"/>
          </a:bodyPr>
          <a:lstStyle/>
          <a:p>
            <a:pPr lvl="0" algn="just">
              <a:buFontTx/>
              <a:buChar char="-"/>
            </a:pPr>
            <a:endParaRPr lang="sk-SK" sz="2200" dirty="0">
              <a:solidFill>
                <a:prstClr val="black"/>
              </a:solidFill>
            </a:endParaRPr>
          </a:p>
          <a:p>
            <a:pPr lvl="0" algn="just">
              <a:buFont typeface="Wingdings" panose="05000000000000000000" pitchFamily="2" charset="2"/>
              <a:buChar char="§"/>
            </a:pPr>
            <a:r>
              <a:rPr lang="sk-SK" sz="2200" b="1" dirty="0">
                <a:solidFill>
                  <a:prstClr val="black"/>
                </a:solidFill>
              </a:rPr>
              <a:t>DPEP 2 </a:t>
            </a:r>
            <a:r>
              <a:rPr lang="sk-SK" sz="2200" dirty="0">
                <a:solidFill>
                  <a:prstClr val="black"/>
                </a:solidFill>
              </a:rPr>
              <a:t>– doplnená definícia normy – ochrana mokradí a rašelinísk (kontrola od 1.1.2025) v znení: </a:t>
            </a:r>
          </a:p>
          <a:p>
            <a:pPr algn="just"/>
            <a:r>
              <a:rPr lang="sk-SK" sz="2200" dirty="0"/>
              <a:t>Dodržiavať zákaz poškodzovania a znižovania plochy mokradí alebo rašelinísk zasypaním, odvodňovaním, vypaľovaním vegetácie, ťažbou tŕstia, rašeliny, bahna alebo iného riečneho materiálu, rekultiváciou alebo úpravou mokradí alebo rašelinísk, navážaním anorganického alebo organického materiálu do mokradí alebo rašelinísk, spevňovaním mokradí alebo rašelinísk, výrubom stromov alebo odstraňovaním druhov viazaných na mokrade alebo rašeliniská bez súhlasu podľa osobitného predpisu.</a:t>
            </a:r>
          </a:p>
          <a:p>
            <a:pPr algn="just"/>
            <a:r>
              <a:rPr lang="sk-SK" sz="2200" dirty="0"/>
              <a:t>Na rašeliniskách nachádzajúcich sa na ornej pôde možno vykonávať orbu alebo iné obrábanie pôdy najviac do hĺbky 20 cm. </a:t>
            </a:r>
          </a:p>
          <a:p>
            <a:pPr algn="just"/>
            <a:r>
              <a:rPr lang="sk-SK" sz="2200" dirty="0"/>
              <a:t>Dodržiavať zákaz rozorávania plôch trvalých trávnych porastov, na ktorých sa nachádzajú mokrade alebo rašeliniská a zákaz premeny tejto plochy na ornú pôdu. Možno vykonať iba nevyhnutnú obnovu plôch rašelinísk spôsobom plytkého obrábania pôdy bez obracania pôdy. Na plochách trvalých trávnych porastov, na ktorých sa nachádzajú mokrade alebo rašeliniská, dodržiavať zákaz používania priemyselných hnojív a prípravkov na ochranu rastlín.</a:t>
            </a:r>
          </a:p>
          <a:p>
            <a:pPr marL="0" indent="0">
              <a:buNone/>
            </a:pPr>
            <a:endParaRPr lang="sk-SK" dirty="0"/>
          </a:p>
        </p:txBody>
      </p:sp>
      <p:sp>
        <p:nvSpPr>
          <p:cNvPr id="3" name="Nadpis 2"/>
          <p:cNvSpPr>
            <a:spLocks noGrp="1"/>
          </p:cNvSpPr>
          <p:nvPr>
            <p:ph type="title"/>
          </p:nvPr>
        </p:nvSpPr>
        <p:spPr>
          <a:xfrm>
            <a:off x="838199" y="67198"/>
            <a:ext cx="7881851" cy="634425"/>
          </a:xfrm>
        </p:spPr>
        <p:txBody>
          <a:bodyPr/>
          <a:lstStyle/>
          <a:p>
            <a:br>
              <a:rPr lang="sk-SK" dirty="0"/>
            </a:br>
            <a:r>
              <a:rPr lang="sk-SK" dirty="0" err="1">
                <a:solidFill>
                  <a:schemeClr val="tx1"/>
                </a:solidFill>
              </a:rPr>
              <a:t>Kondicionalita</a:t>
            </a:r>
            <a:r>
              <a:rPr lang="sk-SK" dirty="0">
                <a:solidFill>
                  <a:schemeClr val="tx1"/>
                </a:solidFill>
              </a:rPr>
              <a:t> na rok 2025 – DPEP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p:txBody>
          <a:bodyPr/>
          <a:lstStyle/>
          <a:p>
            <a:pPr marL="0" indent="0" algn="just">
              <a:buNone/>
            </a:pPr>
            <a:r>
              <a:rPr lang="sk-SK" b="1" u="sng" dirty="0"/>
              <a:t>Druhy mokradí a rašelinísk</a:t>
            </a:r>
          </a:p>
          <a:p>
            <a:pPr algn="just"/>
            <a:r>
              <a:rPr lang="sk-SK" dirty="0"/>
              <a:t>Rašelinové lesy, </a:t>
            </a:r>
            <a:r>
              <a:rPr lang="sk-SK" dirty="0" err="1"/>
              <a:t>slaniská</a:t>
            </a:r>
            <a:r>
              <a:rPr lang="sk-SK" dirty="0"/>
              <a:t>, vlhké lúky, ostricové a trsťové porasty, slatiny a rašeliniská, pobrežné a vodné mokrade a lužné lesy, periodicky vysychavé mokrade na lúkach a pasienkoch a nespevnených cestách.</a:t>
            </a:r>
          </a:p>
          <a:p>
            <a:pPr algn="just"/>
            <a:endParaRPr lang="sk-SK" dirty="0"/>
          </a:p>
        </p:txBody>
      </p:sp>
      <p:sp>
        <p:nvSpPr>
          <p:cNvPr id="3" name="Nadpis 2"/>
          <p:cNvSpPr>
            <a:spLocks noGrp="1"/>
          </p:cNvSpPr>
          <p:nvPr>
            <p:ph type="title"/>
          </p:nvPr>
        </p:nvSpPr>
        <p:spPr>
          <a:xfrm>
            <a:off x="838200" y="307343"/>
            <a:ext cx="8601364" cy="634425"/>
          </a:xfrm>
        </p:spPr>
        <p:txBody>
          <a:bodyPr/>
          <a:lstStyle/>
          <a:p>
            <a:r>
              <a:rPr lang="sk-SK" dirty="0" err="1">
                <a:solidFill>
                  <a:schemeClr val="tx1"/>
                </a:solidFill>
              </a:rPr>
              <a:t>Kondicionalita</a:t>
            </a:r>
            <a:r>
              <a:rPr lang="sk-SK" dirty="0">
                <a:solidFill>
                  <a:schemeClr val="tx1"/>
                </a:solidFill>
              </a:rPr>
              <a:t> na rok 2025 – DPEP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838200" y="2227180"/>
            <a:ext cx="10614660" cy="4300855"/>
          </a:xfrm>
        </p:spPr>
        <p:txBody>
          <a:bodyPr>
            <a:normAutofit/>
          </a:bodyPr>
          <a:lstStyle/>
          <a:p>
            <a:pPr lvl="0" algn="just">
              <a:buFont typeface="Wingdings" panose="05000000000000000000" pitchFamily="2" charset="2"/>
              <a:buChar char="§"/>
            </a:pPr>
            <a:r>
              <a:rPr lang="sk-SK" sz="2000" b="1" dirty="0"/>
              <a:t>DPEP 5</a:t>
            </a:r>
            <a:endParaRPr lang="sk-SK" sz="2000" dirty="0"/>
          </a:p>
          <a:p>
            <a:pPr lvl="0" algn="just"/>
            <a:r>
              <a:rPr lang="sk-SK" sz="2000" dirty="0"/>
              <a:t>doplnená výnimka z dodržiavania normy pre plochy vinohradov v reštrukturalizácii</a:t>
            </a:r>
          </a:p>
          <a:p>
            <a:pPr lvl="0" algn="just"/>
            <a:endParaRPr lang="sk-SK" sz="2000" dirty="0">
              <a:solidFill>
                <a:srgbClr val="FF0000"/>
              </a:solidFill>
            </a:endParaRPr>
          </a:p>
          <a:p>
            <a:pPr lvl="0" algn="just">
              <a:buFont typeface="Wingdings" panose="05000000000000000000" pitchFamily="2" charset="2"/>
              <a:buChar char="§"/>
            </a:pPr>
            <a:r>
              <a:rPr lang="sk-SK" sz="2000" b="1" dirty="0"/>
              <a:t>DPEP 6</a:t>
            </a:r>
          </a:p>
          <a:p>
            <a:pPr algn="just"/>
            <a:r>
              <a:rPr lang="sk-SK" sz="2000" dirty="0"/>
              <a:t> doplnená výnimka z dodržiavania normy pre plochy vinohradov v reštrukturalizácii</a:t>
            </a:r>
          </a:p>
          <a:p>
            <a:pPr lvl="0" algn="just"/>
            <a:r>
              <a:rPr lang="sk-SK" sz="2000" dirty="0">
                <a:solidFill>
                  <a:srgbClr val="FF0000"/>
                </a:solidFill>
              </a:rPr>
              <a:t> </a:t>
            </a:r>
            <a:r>
              <a:rPr lang="sk-SK" sz="2000" dirty="0"/>
              <a:t>úprava termínu letného citlivého obdobia (z: do 31.10., na: do 15.10.) </a:t>
            </a:r>
          </a:p>
          <a:p>
            <a:pPr lvl="0" algn="just"/>
            <a:r>
              <a:rPr lang="sk-SK" sz="2000" dirty="0"/>
              <a:t> úprava hranice svahovitosti (nad 12 st.), nad ktorú je potrebné v zimnom období (od 1. novembra do 1. marca) zabezpečiť 100 % vegetačné pokrytie</a:t>
            </a:r>
          </a:p>
          <a:p>
            <a:pPr lvl="0" algn="just"/>
            <a:r>
              <a:rPr lang="sk-SK" sz="2000" dirty="0"/>
              <a:t>prechodný čas, kedy po odstránení vegetačného pokrytia je potrebné vysiatie novej (následnej) plodiny do 4 týždňov, alebo vytvorenie nového vegetačného pokrytia v citlivom období</a:t>
            </a:r>
          </a:p>
          <a:p>
            <a:pPr lvl="0" algn="just">
              <a:buFont typeface="Wingdings" panose="05000000000000000000" pitchFamily="2" charset="2"/>
              <a:buChar char="§"/>
            </a:pPr>
            <a:endParaRPr lang="sk-SK" sz="2000" b="1" dirty="0">
              <a:solidFill>
                <a:srgbClr val="FF0000"/>
              </a:solidFill>
            </a:endParaRPr>
          </a:p>
          <a:p>
            <a:endParaRPr lang="sk-SK" dirty="0"/>
          </a:p>
          <a:p>
            <a:endParaRPr lang="sk-SK" dirty="0"/>
          </a:p>
        </p:txBody>
      </p:sp>
      <p:sp>
        <p:nvSpPr>
          <p:cNvPr id="3" name="Nadpis 2"/>
          <p:cNvSpPr>
            <a:spLocks noGrp="1"/>
          </p:cNvSpPr>
          <p:nvPr>
            <p:ph type="title"/>
          </p:nvPr>
        </p:nvSpPr>
        <p:spPr>
          <a:xfrm>
            <a:off x="838200" y="307344"/>
            <a:ext cx="9128760" cy="634425"/>
          </a:xfrm>
        </p:spPr>
        <p:txBody>
          <a:bodyPr/>
          <a:lstStyle/>
          <a:p>
            <a:r>
              <a:rPr lang="sk-SK" dirty="0" err="1">
                <a:solidFill>
                  <a:schemeClr val="tx1"/>
                </a:solidFill>
              </a:rPr>
              <a:t>Kondicionalita</a:t>
            </a:r>
            <a:r>
              <a:rPr lang="sk-SK" dirty="0">
                <a:solidFill>
                  <a:schemeClr val="tx1"/>
                </a:solidFill>
              </a:rPr>
              <a:t> na rok 2025 – DPEP 5 a DPEP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838199" y="2044983"/>
            <a:ext cx="10614660" cy="4300855"/>
          </a:xfrm>
        </p:spPr>
        <p:txBody>
          <a:bodyPr>
            <a:normAutofit fontScale="85000" lnSpcReduction="20000"/>
          </a:bodyPr>
          <a:lstStyle/>
          <a:p>
            <a:pPr algn="just">
              <a:buFont typeface="Wingdings" panose="05000000000000000000" pitchFamily="2" charset="2"/>
              <a:buChar char="§"/>
            </a:pPr>
            <a:r>
              <a:rPr lang="sk-SK" b="1" dirty="0"/>
              <a:t>DPEP 7</a:t>
            </a:r>
          </a:p>
          <a:p>
            <a:pPr algn="just"/>
            <a:r>
              <a:rPr lang="sk-SK" dirty="0"/>
              <a:t>pôvodné každoročné striedanie tej istej plodiny na tej istej ploche (zostáva)</a:t>
            </a:r>
          </a:p>
          <a:p>
            <a:pPr algn="just"/>
            <a:r>
              <a:rPr lang="sk-SK" dirty="0"/>
              <a:t>bola doplnená možnosť diverzifikácie plodín ako alternatíva striedania plodín</a:t>
            </a:r>
          </a:p>
          <a:p>
            <a:pPr algn="just"/>
            <a:r>
              <a:rPr lang="sk-SK" dirty="0"/>
              <a:t>diverzifikácia plodín je na úrovni výmery celého podniku</a:t>
            </a:r>
          </a:p>
          <a:p>
            <a:pPr algn="just"/>
            <a:r>
              <a:rPr lang="sk-SK" dirty="0"/>
              <a:t>celková výmera ornej pôdy poľnohospodárskeho podniku je signifikantná pre určenie, či sa </a:t>
            </a:r>
            <a:r>
              <a:rPr lang="sk-SK" dirty="0" err="1"/>
              <a:t>diverzifikuje</a:t>
            </a:r>
            <a:r>
              <a:rPr lang="sk-SK" dirty="0"/>
              <a:t> dvomi, alebo tromi plodinami</a:t>
            </a:r>
          </a:p>
          <a:p>
            <a:pPr algn="just"/>
            <a:r>
              <a:rPr lang="sk-SK" dirty="0"/>
              <a:t>Ako plodinu v rámci diverzifikácie sa považuje aj pôda </a:t>
            </a:r>
            <a:r>
              <a:rPr lang="sk-SK"/>
              <a:t>ležiaca úhorom</a:t>
            </a:r>
            <a:endParaRPr lang="sk-SK" dirty="0"/>
          </a:p>
          <a:p>
            <a:pPr algn="just"/>
            <a:endParaRPr lang="sk-SK" dirty="0"/>
          </a:p>
          <a:p>
            <a:pPr algn="just">
              <a:buFont typeface="Wingdings" panose="05000000000000000000" pitchFamily="2" charset="2"/>
              <a:buChar char="§"/>
            </a:pPr>
            <a:r>
              <a:rPr lang="sk-SK" b="1" dirty="0"/>
              <a:t>DPEP 8</a:t>
            </a:r>
          </a:p>
          <a:p>
            <a:pPr algn="just"/>
            <a:r>
              <a:rPr lang="sk-SK" dirty="0"/>
              <a:t>odstránená povinnosť vytvárania minimálnej výmery neproduktívnych prvkov na ornej pôde v rámci </a:t>
            </a:r>
            <a:r>
              <a:rPr lang="sk-SK" dirty="0" err="1"/>
              <a:t>kondicionality</a:t>
            </a:r>
            <a:endParaRPr lang="sk-SK" dirty="0"/>
          </a:p>
          <a:p>
            <a:pPr marL="0" indent="0">
              <a:buNone/>
            </a:pPr>
            <a:endParaRPr lang="sk-SK" dirty="0"/>
          </a:p>
        </p:txBody>
      </p:sp>
      <p:sp>
        <p:nvSpPr>
          <p:cNvPr id="3" name="Nadpis 2"/>
          <p:cNvSpPr>
            <a:spLocks noGrp="1"/>
          </p:cNvSpPr>
          <p:nvPr>
            <p:ph type="title"/>
          </p:nvPr>
        </p:nvSpPr>
        <p:spPr>
          <a:xfrm>
            <a:off x="838199" y="270399"/>
            <a:ext cx="10383751" cy="634425"/>
          </a:xfrm>
        </p:spPr>
        <p:txBody>
          <a:bodyPr/>
          <a:lstStyle/>
          <a:p>
            <a:r>
              <a:rPr lang="sk-SK" dirty="0" err="1">
                <a:solidFill>
                  <a:schemeClr val="tx1"/>
                </a:solidFill>
              </a:rPr>
              <a:t>Kondicionalita</a:t>
            </a:r>
            <a:r>
              <a:rPr lang="sk-SK" dirty="0">
                <a:solidFill>
                  <a:schemeClr val="tx1"/>
                </a:solidFill>
              </a:rPr>
              <a:t> na rok 2025 – DPEP 7 a DPEP 8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838200" y="2171762"/>
            <a:ext cx="10614660" cy="4300855"/>
          </a:xfrm>
        </p:spPr>
        <p:txBody>
          <a:bodyPr/>
          <a:lstStyle/>
          <a:p>
            <a:pPr algn="just"/>
            <a:r>
              <a:rPr lang="sk-SK" dirty="0"/>
              <a:t>Príloha IV nariadenia Európskeho parlamentu a Rady (EÚ) 2021/2115, ktorým sa stanovujú pravidlá podpory strategických plánov, ktoré majú zostaviť členské štáty v rámci spoločnej poľnohospodárskej politiky (strategické plány SPP) a ktoré sú financované z Európskeho poľnohospodárskeho záručného fondu (EPZF) a Európskeho poľnohospodárskeho fondu pre rozvoj vidieka (EPFRV), a ktorým sa zrušujú nariadenia (EÚ) č. 1305/2013 a (EÚ) č. 1307/2013</a:t>
            </a:r>
            <a:endParaRPr lang="sk-SK" b="1" dirty="0"/>
          </a:p>
          <a:p>
            <a:endParaRPr lang="sk-SK" dirty="0"/>
          </a:p>
        </p:txBody>
      </p:sp>
      <p:sp>
        <p:nvSpPr>
          <p:cNvPr id="3" name="Nadpis 2"/>
          <p:cNvSpPr>
            <a:spLocks noGrp="1"/>
          </p:cNvSpPr>
          <p:nvPr>
            <p:ph type="title"/>
          </p:nvPr>
        </p:nvSpPr>
        <p:spPr/>
        <p:txBody>
          <a:bodyPr/>
          <a:lstStyle/>
          <a:p>
            <a:r>
              <a:rPr lang="sk-SK" dirty="0">
                <a:solidFill>
                  <a:schemeClr val="tx1"/>
                </a:solidFill>
              </a:rPr>
              <a:t>Sociálna kondicionalita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838200" y="2208708"/>
            <a:ext cx="10614660" cy="4300855"/>
          </a:xfrm>
        </p:spPr>
        <p:txBody>
          <a:bodyPr/>
          <a:lstStyle/>
          <a:p>
            <a:pPr algn="just">
              <a:buFont typeface="Wingdings" panose="05000000000000000000" pitchFamily="2" charset="2"/>
              <a:buChar char="§"/>
            </a:pPr>
            <a:r>
              <a:rPr lang="sk-SK" dirty="0"/>
              <a:t> Podmienky sociálnej kondicionality obsahujú dve oblasti </a:t>
            </a:r>
          </a:p>
          <a:p>
            <a:pPr algn="just"/>
            <a:r>
              <a:rPr lang="sk-SK" dirty="0"/>
              <a:t> Zamestnanosť</a:t>
            </a:r>
          </a:p>
          <a:p>
            <a:pPr algn="just"/>
            <a:r>
              <a:rPr lang="sk-SK" dirty="0"/>
              <a:t> Zdravie a bezpečnosť pri práci</a:t>
            </a:r>
          </a:p>
          <a:p>
            <a:pPr algn="just"/>
            <a:endParaRPr lang="sk-SK" dirty="0"/>
          </a:p>
          <a:p>
            <a:pPr algn="just">
              <a:buFont typeface="Wingdings" panose="05000000000000000000" pitchFamily="2" charset="2"/>
              <a:buChar char="§"/>
            </a:pPr>
            <a:r>
              <a:rPr lang="sk-SK" dirty="0"/>
              <a:t> Povinnosti v rámci uvedených oblastí sú ustanovené v smerniciach EÚ</a:t>
            </a:r>
          </a:p>
          <a:p>
            <a:endParaRPr lang="sk-SK" dirty="0"/>
          </a:p>
        </p:txBody>
      </p:sp>
      <p:sp>
        <p:nvSpPr>
          <p:cNvPr id="3" name="Nadpis 2"/>
          <p:cNvSpPr>
            <a:spLocks noGrp="1"/>
          </p:cNvSpPr>
          <p:nvPr>
            <p:ph type="title"/>
          </p:nvPr>
        </p:nvSpPr>
        <p:spPr/>
        <p:txBody>
          <a:bodyPr/>
          <a:lstStyle/>
          <a:p>
            <a:r>
              <a:rPr lang="sk-SK" dirty="0">
                <a:solidFill>
                  <a:schemeClr val="tx1"/>
                </a:solidFill>
              </a:rPr>
              <a:t>Sociálna kondicionalita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p:txBody>
          <a:bodyPr/>
          <a:lstStyle/>
          <a:p>
            <a:pPr algn="just">
              <a:buFont typeface="Wingdings" panose="05000000000000000000" pitchFamily="2" charset="2"/>
              <a:buChar char="§"/>
            </a:pPr>
            <a:r>
              <a:rPr lang="sk-SK" u="sng" dirty="0"/>
              <a:t>Uvedené smernice boli </a:t>
            </a:r>
            <a:r>
              <a:rPr lang="sk-SK" u="sng" dirty="0" err="1"/>
              <a:t>aproximované</a:t>
            </a:r>
            <a:r>
              <a:rPr lang="sk-SK" u="sng" dirty="0"/>
              <a:t> do národnej legislatívy</a:t>
            </a:r>
          </a:p>
          <a:p>
            <a:pPr algn="just"/>
            <a:r>
              <a:rPr lang="sk-SK" dirty="0"/>
              <a:t> Zákon č. 311/2001 Z. z. - Zákonník práce v zn. n. p.</a:t>
            </a:r>
          </a:p>
          <a:p>
            <a:pPr algn="just"/>
            <a:r>
              <a:rPr lang="sk-SK" dirty="0"/>
              <a:t> Zákon č. 124/2006 Z. z. o bezpečnosti a ochrane zdravia pri práci</a:t>
            </a:r>
            <a:br>
              <a:rPr lang="sk-SK" dirty="0"/>
            </a:br>
            <a:r>
              <a:rPr lang="sk-SK" dirty="0"/>
              <a:t>a o zmene a doplnení niektorých zákonov v zn. n. p.</a:t>
            </a:r>
          </a:p>
          <a:p>
            <a:pPr algn="just"/>
            <a:r>
              <a:rPr lang="sk-SK" dirty="0"/>
              <a:t> Nariadenie vlády SR č. 392/2006 Z. z. o minimálnych bezpečnostných</a:t>
            </a:r>
            <a:br>
              <a:rPr lang="sk-SK" dirty="0"/>
            </a:br>
            <a:r>
              <a:rPr lang="sk-SK" dirty="0"/>
              <a:t>  a zdravotných požiadavkách pri používaní pracovných prostriedkov </a:t>
            </a:r>
          </a:p>
          <a:p>
            <a:pPr algn="just"/>
            <a:r>
              <a:rPr lang="sk-SK" dirty="0"/>
              <a:t> Podmienky sociálnej </a:t>
            </a:r>
            <a:r>
              <a:rPr lang="sk-SK" dirty="0" err="1"/>
              <a:t>kondicionality</a:t>
            </a:r>
            <a:r>
              <a:rPr lang="sk-SK" dirty="0"/>
              <a:t> vychádzajú z platnej národnej</a:t>
            </a:r>
            <a:br>
              <a:rPr lang="sk-SK" dirty="0"/>
            </a:br>
            <a:r>
              <a:rPr lang="sk-SK" dirty="0"/>
              <a:t>  legislatívy</a:t>
            </a:r>
          </a:p>
        </p:txBody>
      </p:sp>
      <p:sp>
        <p:nvSpPr>
          <p:cNvPr id="3" name="Nadpis 2"/>
          <p:cNvSpPr>
            <a:spLocks noGrp="1"/>
          </p:cNvSpPr>
          <p:nvPr>
            <p:ph type="title"/>
          </p:nvPr>
        </p:nvSpPr>
        <p:spPr/>
        <p:txBody>
          <a:bodyPr/>
          <a:lstStyle/>
          <a:p>
            <a:r>
              <a:rPr lang="sk-SK" dirty="0">
                <a:solidFill>
                  <a:schemeClr val="tx1"/>
                </a:solidFill>
              </a:rPr>
              <a:t>Sociálna kondicionalita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objekt pre obsah 1"/>
          <p:cNvSpPr>
            <a:spLocks noGrp="1"/>
          </p:cNvSpPr>
          <p:nvPr>
            <p:ph idx="1"/>
          </p:nvPr>
        </p:nvSpPr>
        <p:spPr/>
        <p:txBody>
          <a:bodyPr>
            <a:normAutofit fontScale="92500" lnSpcReduction="10000"/>
          </a:bodyPr>
          <a:lstStyle/>
          <a:p>
            <a:pPr marL="0" indent="0" algn="just">
              <a:buNone/>
            </a:pPr>
            <a:endParaRPr lang="sk-SK" sz="2400" dirty="0"/>
          </a:p>
          <a:p>
            <a:pPr algn="just"/>
            <a:r>
              <a:rPr lang="sk-SK" sz="2400" dirty="0"/>
              <a:t>kontrolu dodržiavania podmienok oblasti zamestnanosti a oblasti ochrany zdravia</a:t>
            </a:r>
            <a:br>
              <a:rPr lang="sk-SK" sz="2400" dirty="0"/>
            </a:br>
            <a:r>
              <a:rPr lang="sk-SK" sz="2400" dirty="0"/>
              <a:t>a bezpečnosti pri práci bude vykonávať -  Národný inšpektorát práce prostredníctvom svojich krajských inšpektorátov práce (IP)</a:t>
            </a:r>
          </a:p>
          <a:p>
            <a:pPr algn="just"/>
            <a:r>
              <a:rPr lang="sk-SK" sz="2400" dirty="0"/>
              <a:t>výber vzorky – vykonáva IP z portfólia IP</a:t>
            </a:r>
          </a:p>
          <a:p>
            <a:pPr algn="just"/>
            <a:r>
              <a:rPr lang="sk-SK" sz="2400" dirty="0"/>
              <a:t>nahlasovanie na PPA iba tých poľnohospodárskych subjektov, u ktorých bolo vydané právoplatné rozhodnutie</a:t>
            </a:r>
          </a:p>
          <a:p>
            <a:pPr algn="just"/>
            <a:r>
              <a:rPr lang="sk-SK" sz="2400" dirty="0"/>
              <a:t>právoplatné rozhodnutie môže byť vydané až v nasledujúcom roku ako v roku podania žiadosti o priame platby</a:t>
            </a:r>
          </a:p>
          <a:p>
            <a:pPr algn="just"/>
            <a:r>
              <a:rPr lang="sk-SK" sz="2400" dirty="0"/>
              <a:t>výsledky – hodnotenie porušení (rozsah, závažnosť a trvanie) bude NIP predkladať raz ročne (do 1. októbra) na PPA na nahranie do systému </a:t>
            </a:r>
            <a:r>
              <a:rPr lang="sk-SK" sz="2400" dirty="0" err="1"/>
              <a:t>e.KNM</a:t>
            </a:r>
            <a:r>
              <a:rPr lang="sk-SK" sz="2400" dirty="0"/>
              <a:t> na účely stanovenia sankcie na krátenie priamych podpôr spadajúcich pod sociálnu </a:t>
            </a:r>
            <a:r>
              <a:rPr lang="sk-SK" sz="2400" dirty="0" err="1"/>
              <a:t>kondicionalitu</a:t>
            </a:r>
            <a:r>
              <a:rPr lang="sk-SK" sz="2400" dirty="0"/>
              <a:t> (povinnosť kontroly od 1.1.2025).</a:t>
            </a:r>
          </a:p>
          <a:p>
            <a:pPr marL="0" indent="0">
              <a:buNone/>
            </a:pPr>
            <a:endParaRPr lang="sk-SK" sz="2400" dirty="0"/>
          </a:p>
        </p:txBody>
      </p:sp>
      <p:sp>
        <p:nvSpPr>
          <p:cNvPr id="3" name="Nadpis 2"/>
          <p:cNvSpPr>
            <a:spLocks noGrp="1"/>
          </p:cNvSpPr>
          <p:nvPr>
            <p:ph type="title"/>
          </p:nvPr>
        </p:nvSpPr>
        <p:spPr>
          <a:xfrm>
            <a:off x="838199" y="141089"/>
            <a:ext cx="9669087" cy="634425"/>
          </a:xfrm>
        </p:spPr>
        <p:txBody>
          <a:bodyPr/>
          <a:lstStyle/>
          <a:p>
            <a:r>
              <a:rPr lang="sk-SK" dirty="0">
                <a:solidFill>
                  <a:schemeClr val="tx1"/>
                </a:solidFill>
              </a:rPr>
              <a:t>Sociálna kondicionalita</a:t>
            </a:r>
          </a:p>
        </p:txBody>
      </p:sp>
    </p:spTree>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Vzor</Template>
  <TotalTime>3</TotalTime>
  <Words>1016</Words>
  <Application>Microsoft Office PowerPoint</Application>
  <PresentationFormat>Szélesvásznú</PresentationFormat>
  <Paragraphs>66</Paragraphs>
  <Slides>12</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12</vt:i4>
      </vt:variant>
    </vt:vector>
  </HeadingPairs>
  <TitlesOfParts>
    <vt:vector size="17" baseType="lpstr">
      <vt:lpstr>Arial</vt:lpstr>
      <vt:lpstr>Calibri</vt:lpstr>
      <vt:lpstr>Calibri Light</vt:lpstr>
      <vt:lpstr>Wingdings</vt:lpstr>
      <vt:lpstr>Motív Office</vt:lpstr>
      <vt:lpstr> NV SR č. 435/2022 Z. z. rok predkladania žiadostí 2025</vt:lpstr>
      <vt:lpstr> Príprava kampane priamych platieb na rok 2025</vt:lpstr>
      <vt:lpstr>NV SR č. 435/2022 Z. z. - zmeny</vt:lpstr>
      <vt:lpstr>Simplifikačný akt - nariadenie EP a Rady (EÚ) 2024/1468</vt:lpstr>
      <vt:lpstr> Kondicionalita na rok 2025 – DPEP 2</vt:lpstr>
      <vt:lpstr>Kondicionalita na rok 2025 – DPEP 2</vt:lpstr>
      <vt:lpstr>Kondicionalita na rok 2025 – DPEP 5 a DPEP 6</vt:lpstr>
      <vt:lpstr>Kondicionalita na rok 2025 – DPEP 7 a DPEP 8 </vt:lpstr>
      <vt:lpstr>Sociálna kondicionalita</vt:lpstr>
      <vt:lpstr>Sociálna kondicionalita</vt:lpstr>
      <vt:lpstr>Sociálna kondicionalita</vt:lpstr>
      <vt:lpstr>Sociálna kondicionalita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Adriana Blašková</dc:creator>
  <cp:lastModifiedBy>Dávid Bodon</cp:lastModifiedBy>
  <cp:revision>296</cp:revision>
  <cp:lastPrinted>2022-04-05T08:08:00Z</cp:lastPrinted>
  <dcterms:created xsi:type="dcterms:W3CDTF">2022-12-01T23:44:00Z</dcterms:created>
  <dcterms:modified xsi:type="dcterms:W3CDTF">2025-02-15T11:10:43Z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2F1DB3B7F8904F3A9F22C5713981F79E_13</vt:lpwstr>
  </property>
  <property fmtid="{D5CDD505-2E9C-101B-9397-08002B2CF9AE}" pid="3" name="KSOProductBuildVer">
    <vt:lpwstr>1033-12.2.0.19805</vt:lpwstr>
  </property>
</Properties>
</file>