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66" r:id="rId6"/>
    <p:sldId id="259" r:id="rId7"/>
    <p:sldId id="265" r:id="rId8"/>
    <p:sldId id="264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Čalfa Róbert JUDr." initials="ČRJ" lastIdx="1" clrIdx="0">
    <p:extLst>
      <p:ext uri="{19B8F6BF-5375-455C-9EA6-DF929625EA0E}">
        <p15:presenceInfo xmlns:p15="http://schemas.microsoft.com/office/powerpoint/2012/main" userId="S::robert.calfa@pozfond.sk::99393d5d-f339-4d5c-b46d-022acb1199e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9BA2"/>
    <a:srgbClr val="74E2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ušák Peter  Ing." userId="5d4e5a83-31df-4496-891a-6cfd0467c3ff" providerId="ADAL" clId="{A61F9322-9CAC-4326-88BF-5473C7163458}"/>
    <pc:docChg chg="modSld">
      <pc:chgData name="Marušák Peter  Ing." userId="5d4e5a83-31df-4496-891a-6cfd0467c3ff" providerId="ADAL" clId="{A61F9322-9CAC-4326-88BF-5473C7163458}" dt="2022-05-25T15:50:24.931" v="89" actId="20577"/>
      <pc:docMkLst>
        <pc:docMk/>
      </pc:docMkLst>
      <pc:sldChg chg="modSp mod">
        <pc:chgData name="Marušák Peter  Ing." userId="5d4e5a83-31df-4496-891a-6cfd0467c3ff" providerId="ADAL" clId="{A61F9322-9CAC-4326-88BF-5473C7163458}" dt="2022-05-25T15:42:50.099" v="57" actId="20577"/>
        <pc:sldMkLst>
          <pc:docMk/>
          <pc:sldMk cId="2736108480" sldId="256"/>
        </pc:sldMkLst>
        <pc:spChg chg="mod">
          <ac:chgData name="Marušák Peter  Ing." userId="5d4e5a83-31df-4496-891a-6cfd0467c3ff" providerId="ADAL" clId="{A61F9322-9CAC-4326-88BF-5473C7163458}" dt="2022-05-25T15:42:50.099" v="57" actId="20577"/>
          <ac:spMkLst>
            <pc:docMk/>
            <pc:sldMk cId="2736108480" sldId="256"/>
            <ac:spMk id="2" creationId="{71BA42AE-56E4-4C01-93B6-14E7FC19394F}"/>
          </ac:spMkLst>
        </pc:spChg>
      </pc:sldChg>
      <pc:sldChg chg="modSp mod">
        <pc:chgData name="Marušák Peter  Ing." userId="5d4e5a83-31df-4496-891a-6cfd0467c3ff" providerId="ADAL" clId="{A61F9322-9CAC-4326-88BF-5473C7163458}" dt="2022-05-25T15:19:58.439" v="5" actId="1036"/>
        <pc:sldMkLst>
          <pc:docMk/>
          <pc:sldMk cId="370054045" sldId="258"/>
        </pc:sldMkLst>
        <pc:spChg chg="mod">
          <ac:chgData name="Marušák Peter  Ing." userId="5d4e5a83-31df-4496-891a-6cfd0467c3ff" providerId="ADAL" clId="{A61F9322-9CAC-4326-88BF-5473C7163458}" dt="2022-05-25T15:19:47.959" v="4" actId="20577"/>
          <ac:spMkLst>
            <pc:docMk/>
            <pc:sldMk cId="370054045" sldId="258"/>
            <ac:spMk id="3" creationId="{4A573A0C-F8B2-464D-9840-3F0FA768F450}"/>
          </ac:spMkLst>
        </pc:spChg>
        <pc:picChg chg="mod">
          <ac:chgData name="Marušák Peter  Ing." userId="5d4e5a83-31df-4496-891a-6cfd0467c3ff" providerId="ADAL" clId="{A61F9322-9CAC-4326-88BF-5473C7163458}" dt="2022-05-25T15:19:58.439" v="5" actId="1036"/>
          <ac:picMkLst>
            <pc:docMk/>
            <pc:sldMk cId="370054045" sldId="258"/>
            <ac:picMk id="4" creationId="{DEF964FF-D8FF-49A5-9920-A7F4308A6DF5}"/>
          </ac:picMkLst>
        </pc:picChg>
      </pc:sldChg>
      <pc:sldChg chg="modSp mod">
        <pc:chgData name="Marušák Peter  Ing." userId="5d4e5a83-31df-4496-891a-6cfd0467c3ff" providerId="ADAL" clId="{A61F9322-9CAC-4326-88BF-5473C7163458}" dt="2022-05-25T15:38:16.114" v="43" actId="20577"/>
        <pc:sldMkLst>
          <pc:docMk/>
          <pc:sldMk cId="795439705" sldId="259"/>
        </pc:sldMkLst>
        <pc:spChg chg="mod">
          <ac:chgData name="Marušák Peter  Ing." userId="5d4e5a83-31df-4496-891a-6cfd0467c3ff" providerId="ADAL" clId="{A61F9322-9CAC-4326-88BF-5473C7163458}" dt="2022-05-25T15:38:16.114" v="43" actId="20577"/>
          <ac:spMkLst>
            <pc:docMk/>
            <pc:sldMk cId="795439705" sldId="259"/>
            <ac:spMk id="3" creationId="{87C4912F-42BA-4472-8EF1-096C0A5D293E}"/>
          </ac:spMkLst>
        </pc:spChg>
      </pc:sldChg>
      <pc:sldChg chg="modSp mod">
        <pc:chgData name="Marušák Peter  Ing." userId="5d4e5a83-31df-4496-891a-6cfd0467c3ff" providerId="ADAL" clId="{A61F9322-9CAC-4326-88BF-5473C7163458}" dt="2022-05-25T15:27:24.301" v="6" actId="20577"/>
        <pc:sldMkLst>
          <pc:docMk/>
          <pc:sldMk cId="1507753588" sldId="261"/>
        </pc:sldMkLst>
        <pc:spChg chg="mod">
          <ac:chgData name="Marušák Peter  Ing." userId="5d4e5a83-31df-4496-891a-6cfd0467c3ff" providerId="ADAL" clId="{A61F9322-9CAC-4326-88BF-5473C7163458}" dt="2022-05-25T15:27:24.301" v="6" actId="20577"/>
          <ac:spMkLst>
            <pc:docMk/>
            <pc:sldMk cId="1507753588" sldId="261"/>
            <ac:spMk id="3" creationId="{DE44128F-E9E9-4287-9F2A-A34DD8FBD222}"/>
          </ac:spMkLst>
        </pc:spChg>
      </pc:sldChg>
      <pc:sldChg chg="modSp mod">
        <pc:chgData name="Marušák Peter  Ing." userId="5d4e5a83-31df-4496-891a-6cfd0467c3ff" providerId="ADAL" clId="{A61F9322-9CAC-4326-88BF-5473C7163458}" dt="2022-05-25T15:50:24.931" v="89" actId="20577"/>
        <pc:sldMkLst>
          <pc:docMk/>
          <pc:sldMk cId="3710832550" sldId="265"/>
        </pc:sldMkLst>
        <pc:spChg chg="mod">
          <ac:chgData name="Marušák Peter  Ing." userId="5d4e5a83-31df-4496-891a-6cfd0467c3ff" providerId="ADAL" clId="{A61F9322-9CAC-4326-88BF-5473C7163458}" dt="2022-05-25T15:50:24.931" v="89" actId="20577"/>
          <ac:spMkLst>
            <pc:docMk/>
            <pc:sldMk cId="3710832550" sldId="265"/>
            <ac:spMk id="3" creationId="{87C4912F-42BA-4472-8EF1-096C0A5D293E}"/>
          </ac:spMkLst>
        </pc:spChg>
      </pc:sldChg>
      <pc:sldChg chg="modSp mod">
        <pc:chgData name="Marušák Peter  Ing." userId="5d4e5a83-31df-4496-891a-6cfd0467c3ff" providerId="ADAL" clId="{A61F9322-9CAC-4326-88BF-5473C7163458}" dt="2022-05-25T15:35:41.457" v="12" actId="20577"/>
        <pc:sldMkLst>
          <pc:docMk/>
          <pc:sldMk cId="1885336044" sldId="266"/>
        </pc:sldMkLst>
        <pc:spChg chg="mod">
          <ac:chgData name="Marušák Peter  Ing." userId="5d4e5a83-31df-4496-891a-6cfd0467c3ff" providerId="ADAL" clId="{A61F9322-9CAC-4326-88BF-5473C7163458}" dt="2022-05-25T15:35:41.457" v="12" actId="20577"/>
          <ac:spMkLst>
            <pc:docMk/>
            <pc:sldMk cId="1885336044" sldId="266"/>
            <ac:spMk id="4" creationId="{AA2920F5-72C9-4119-A907-91AA9E00E62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85429F-3DF8-41E5-A54C-1E35D27EA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BA58E8D-E736-4CA9-868B-1E1358E98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3860FDE-9366-4E9C-A9B0-F5B0CA0C9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5911-C25A-43E6-854B-869AFDEE6D5F}" type="datetimeFigureOut">
              <a:rPr lang="sk-SK" smtClean="0"/>
              <a:t>25. 5. 2022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4A036B5-0677-4212-8A9C-2092E80D8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2129226-7196-4606-A88C-967EC0163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9B8D-2240-4069-B94F-D621186FBA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3324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2C04B1-7584-461C-9A46-B9ADACC75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9988694-5538-4569-A9B3-023D9A0BF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5F463D9-DE7C-4F31-B2E0-3DC29960D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5911-C25A-43E6-854B-869AFDEE6D5F}" type="datetimeFigureOut">
              <a:rPr lang="sk-SK" smtClean="0"/>
              <a:t>25. 5. 2022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8997DCD-FA6C-41D7-955C-85D2FE1D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D0BAA20-9324-4588-8C48-7476D5B13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9B8D-2240-4069-B94F-D621186FBA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6064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E304D1-1875-4BC5-991F-712145420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F722F78-A6CA-4424-ABE2-A89BACE6C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6D9D881-AA7F-4517-8E22-989548C35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5911-C25A-43E6-854B-869AFDEE6D5F}" type="datetimeFigureOut">
              <a:rPr lang="sk-SK" smtClean="0"/>
              <a:t>25. 5. 2022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BF0B4F8-3F23-4A63-90DB-3984C89C3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7C33241-1496-44A1-B794-0B2EC9D16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9B8D-2240-4069-B94F-D621186FBA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33162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5F4A32-23BD-4EEF-946E-257468292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644881-CFBB-475C-A02D-E7492A1280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6F30D08-5F2B-441E-835D-2F89F71AC7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71A3CCF-4F91-4900-9C8B-508F14973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5911-C25A-43E6-854B-869AFDEE6D5F}" type="datetimeFigureOut">
              <a:rPr lang="sk-SK" smtClean="0"/>
              <a:t>25. 5. 2022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3F0EB93-6055-4B7B-BEC1-A998B6CB9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3F68864-FCFA-4841-8962-80114C63C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9B8D-2240-4069-B94F-D621186FBA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4460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2880CE-2731-4444-B5D1-34C80113D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EAD11BA-F9BD-4016-AB32-D13E0DB37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19B6BD9-8710-438E-A6C8-8C90CAE16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FD0785F-2B2E-49F5-827B-7B1676D2A0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DFCF1846-926D-4431-9F7D-F3560B90A9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5C705741-C942-4258-B4DF-8A233D755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5911-C25A-43E6-854B-869AFDEE6D5F}" type="datetimeFigureOut">
              <a:rPr lang="sk-SK" smtClean="0"/>
              <a:t>25. 5. 2022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28C2E8D9-3136-44AB-AF82-E4D30A66E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42819BD1-47F2-4FF2-B8DE-490480F33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9B8D-2240-4069-B94F-D621186FBA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89236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06EBF4-0C92-40D7-B59F-ACCFD99DE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3A51E12A-B29E-4D67-AC9D-F954FD86B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5911-C25A-43E6-854B-869AFDEE6D5F}" type="datetimeFigureOut">
              <a:rPr lang="sk-SK" smtClean="0"/>
              <a:t>25. 5. 2022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2CB2970-6796-4C4E-B9F5-45D9B809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5D7845C1-BC67-4647-8155-8A5AF552E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9B8D-2240-4069-B94F-D621186FBA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7370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CA9B1CCF-4132-4CF1-8F92-686B676E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5911-C25A-43E6-854B-869AFDEE6D5F}" type="datetimeFigureOut">
              <a:rPr lang="sk-SK" smtClean="0"/>
              <a:t>25. 5. 2022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541CD6CF-1D03-4F92-88B3-463031D24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1B90C1F4-5F64-4941-9BC2-0898EB0E2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9B8D-2240-4069-B94F-D621186FBA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8783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7DBDCC-4CEC-4181-8E94-01030F409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4877F4A-30FF-4C8A-B8E4-8EB25592B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CACF4A1-1106-4543-B973-B5BEC819C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55A7800E-E51B-4D1F-9330-E08012F15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5911-C25A-43E6-854B-869AFDEE6D5F}" type="datetimeFigureOut">
              <a:rPr lang="sk-SK" smtClean="0"/>
              <a:t>25. 5. 2022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47E4CBD-AE0B-480D-B98B-DF56BD295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7CF8FBB-1009-4F7C-81AC-A328DB7FC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9B8D-2240-4069-B94F-D621186FBA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0838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6BD524-04E0-4520-96AF-90B770AC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55BF2161-4B2C-4D75-A296-C43027E1F7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9579F32-AD62-4225-A201-0E64CABE47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D608A4BB-DD70-4211-BB65-140D4639D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5911-C25A-43E6-854B-869AFDEE6D5F}" type="datetimeFigureOut">
              <a:rPr lang="sk-SK" smtClean="0"/>
              <a:t>25. 5. 2022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A92AB78-3C9D-46BB-A488-1905E8507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BF5A6549-335B-4C4C-8F8E-3547C5DE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9B8D-2240-4069-B94F-D621186FBA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04322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76E23F-B17B-420D-BC7C-F92A1EA63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C7DEF202-7AA6-4A3E-854E-5AEC70296F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0B86D2D-B418-4FA3-8CED-D3E942DCD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5911-C25A-43E6-854B-869AFDEE6D5F}" type="datetimeFigureOut">
              <a:rPr lang="sk-SK" smtClean="0"/>
              <a:t>25. 5. 2022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9C84D47-10FC-4E6C-BBE8-C78829166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0F1EF07-CE19-4895-9310-364F68E56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9B8D-2240-4069-B94F-D621186FBA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54196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97BCD4EB-92BA-43E8-A5CA-31FBB09344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AE5F532D-0E60-4198-B9E0-3A5267614C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20EF9D3-5EFC-44AA-955A-7AA31E275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5911-C25A-43E6-854B-869AFDEE6D5F}" type="datetimeFigureOut">
              <a:rPr lang="sk-SK" smtClean="0"/>
              <a:t>25. 5. 2022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E7531DC-0211-4B20-9CE9-E39B8CA6E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09660FE-822A-4738-A592-D9AE20626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9B8D-2240-4069-B94F-D621186FBA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63057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19041247-F8DD-4D85-87FF-344C6D5D8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69B03CC-D03D-439E-B946-6EF7A8D1E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28C8B28-CF84-44E7-97E5-CE74AC7A2F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95911-C25A-43E6-854B-869AFDEE6D5F}" type="datetimeFigureOut">
              <a:rPr lang="sk-SK" smtClean="0"/>
              <a:t>25. 5. 2022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40CF693-4029-405F-8B29-4C9591CA5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69789E6-09C7-4E61-B026-1AEEB4E7A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29B8D-2240-4069-B94F-D621186FBA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40219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Obrázok, na ktorom je text, trávnik&#10;&#10;Automaticky generovaný popis">
            <a:extLst>
              <a:ext uri="{FF2B5EF4-FFF2-40B4-BE49-F238E27FC236}">
                <a16:creationId xmlns:a16="http://schemas.microsoft.com/office/drawing/2014/main" id="{7161E3DD-C7D2-4A0F-9800-36EA8A0280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3" r="-1" b="17377"/>
          <a:stretch/>
        </p:blipFill>
        <p:spPr>
          <a:xfrm>
            <a:off x="320040" y="320040"/>
            <a:ext cx="11548872" cy="446227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38A241E-0395-41E5-8607-BAA2799A4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4892040"/>
            <a:ext cx="11548872" cy="1645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1BA42AE-56E4-4C01-93B6-14E7FC193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1908" y="5048820"/>
            <a:ext cx="7294316" cy="1261872"/>
          </a:xfrm>
        </p:spPr>
        <p:txBody>
          <a:bodyPr anchor="ctr">
            <a:normAutofit/>
          </a:bodyPr>
          <a:lstStyle/>
          <a:p>
            <a:r>
              <a:rPr lang="sk-SK" sz="2600" b="1" dirty="0">
                <a:solidFill>
                  <a:schemeClr val="bg1"/>
                </a:solidFill>
              </a:rPr>
              <a:t>Akčné kroky SPF vedúce k správnemu nastaveniu procesov vo vzťahu </a:t>
            </a:r>
            <a:r>
              <a:rPr lang="sk-SK" sz="2600" b="1">
                <a:solidFill>
                  <a:schemeClr val="bg1"/>
                </a:solidFill>
              </a:rPr>
              <a:t>k žiadateľom.</a:t>
            </a:r>
            <a:endParaRPr lang="sk-SK" sz="2600" b="1" dirty="0">
              <a:solidFill>
                <a:schemeClr val="bg1"/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15F0B0D-D427-471E-8981-4B00728394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776" y="4892039"/>
            <a:ext cx="3486146" cy="1575435"/>
          </a:xfrm>
        </p:spPr>
        <p:txBody>
          <a:bodyPr anchor="ctr">
            <a:normAutofit/>
          </a:bodyPr>
          <a:lstStyle/>
          <a:p>
            <a:r>
              <a:rPr lang="sk-SK" sz="1600" dirty="0">
                <a:solidFill>
                  <a:schemeClr val="bg2"/>
                </a:solidFill>
              </a:rPr>
              <a:t>Analytický workshop SPF a partnerských organizácii, ktorého cieľom bola konkretizácia problémov farmárov smerom k SPF a identifikácia riešení problémov farmárov zo strany SPF.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E352288-84AD-4CA8-BCD5-76C29D34E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9936" y="5264106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10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7">
            <a:extLst>
              <a:ext uri="{FF2B5EF4-FFF2-40B4-BE49-F238E27FC236}">
                <a16:creationId xmlns:a16="http://schemas.microsoft.com/office/drawing/2014/main" id="{448697CE-A245-43C8-9A1E-475655B069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0" y="0"/>
            <a:ext cx="12192000" cy="6858000"/>
          </a:xfrm>
          <a:prstGeom prst="rect">
            <a:avLst/>
          </a:prstGeom>
        </p:spPr>
      </p:pic>
      <p:sp>
        <p:nvSpPr>
          <p:cNvPr id="3" name="Obdĺžnik 2">
            <a:extLst>
              <a:ext uri="{FF2B5EF4-FFF2-40B4-BE49-F238E27FC236}">
                <a16:creationId xmlns:a16="http://schemas.microsoft.com/office/drawing/2014/main" id="{1E10EA2E-2BD2-4EF9-B267-68E3BF3FFD82}"/>
              </a:ext>
            </a:extLst>
          </p:cNvPr>
          <p:cNvSpPr/>
          <p:nvPr/>
        </p:nvSpPr>
        <p:spPr>
          <a:xfrm>
            <a:off x="469138" y="1866900"/>
            <a:ext cx="4097033" cy="3146534"/>
          </a:xfrm>
          <a:prstGeom prst="rect">
            <a:avLst/>
          </a:prstGeom>
          <a:solidFill>
            <a:srgbClr val="D59BA2"/>
          </a:solidFill>
          <a:ln w="28575"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Efektívne a rýchle plnenie úloh fondu</a:t>
            </a:r>
          </a:p>
          <a:p>
            <a:pPr algn="ctr"/>
            <a:endParaRPr lang="sk-SK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Prieťahy vo vybavovaní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Komplikovaná komunikácia SPF so žiadateľom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Aktuálna organizácia pracovísk nevyhovuje - okresy s väčšou výmerou pôdy v správe SPF nemajú pracovisko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AA2920F5-72C9-4119-A907-91AA9E00E623}"/>
              </a:ext>
            </a:extLst>
          </p:cNvPr>
          <p:cNvSpPr/>
          <p:nvPr/>
        </p:nvSpPr>
        <p:spPr>
          <a:xfrm>
            <a:off x="5943600" y="504825"/>
            <a:ext cx="5779262" cy="58959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Riešenie:</a:t>
            </a:r>
          </a:p>
          <a:p>
            <a:endParaRPr lang="sk-SK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Riešenie spisovej zápchy - SPF kategorizuje podania a spisy podľa typu a časovej náročnosti na vybavenie a na riešenie najnáročnejších a najrozsiahlejších prípadov vytvorí osobitnú pracovnú skupinu. Určí lehoty na vybavenie a harmonogram na odbúranie starých prípadov.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Automatizácia a digitalizácia procesu uzatvárania zmlúv a vydávania stanovísk, vyjadrení a pod.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bude požadovať všetky doklady k uzatvoreniu zmluvy naraz a elektronicky - zavedením el. dotazníkov na jednotlivé druhy žiadostí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spustí </a:t>
            </a:r>
            <a:r>
              <a:rPr lang="sk-SK" dirty="0" err="1">
                <a:solidFill>
                  <a:schemeClr val="tx1"/>
                </a:solidFill>
              </a:rPr>
              <a:t>call</a:t>
            </a:r>
            <a:r>
              <a:rPr lang="sk-SK" dirty="0">
                <a:solidFill>
                  <a:schemeClr val="tx1"/>
                </a:solidFill>
              </a:rPr>
              <a:t>-centrum od 1. júla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prehodnotí aktuálnu organizačnú štruktúru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zavedie interné lehoty (15, 30, 60 a 90-dňové) na vybavovanie žiadostí a bude sa snažiť v nich žiadosti vybavovať (zavedenie lehôt podľa správneho poriadku nie je možné - SPF je orgán </a:t>
            </a:r>
            <a:r>
              <a:rPr lang="sk-SK" dirty="0" err="1">
                <a:solidFill>
                  <a:schemeClr val="tx1"/>
                </a:solidFill>
              </a:rPr>
              <a:t>sui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err="1">
                <a:solidFill>
                  <a:schemeClr val="tx1"/>
                </a:solidFill>
              </a:rPr>
              <a:t>generis</a:t>
            </a:r>
            <a:r>
              <a:rPr lang="sk-SK" dirty="0">
                <a:solidFill>
                  <a:schemeClr val="tx1"/>
                </a:solidFill>
              </a:rPr>
              <a:t> a nie štátny orgán)</a:t>
            </a:r>
          </a:p>
        </p:txBody>
      </p:sp>
      <p:cxnSp>
        <p:nvCxnSpPr>
          <p:cNvPr id="6" name="Rovná spojovacia šípka 5">
            <a:extLst>
              <a:ext uri="{FF2B5EF4-FFF2-40B4-BE49-F238E27FC236}">
                <a16:creationId xmlns:a16="http://schemas.microsoft.com/office/drawing/2014/main" id="{E080B3B8-9FF3-4F92-BCD9-42B875B9E01E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>
            <a:off x="4566171" y="3440167"/>
            <a:ext cx="1377429" cy="126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580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7">
            <a:extLst>
              <a:ext uri="{FF2B5EF4-FFF2-40B4-BE49-F238E27FC236}">
                <a16:creationId xmlns:a16="http://schemas.microsoft.com/office/drawing/2014/main" id="{448697CE-A245-43C8-9A1E-475655B069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0" y="0"/>
            <a:ext cx="12192000" cy="6858000"/>
          </a:xfrm>
          <a:prstGeom prst="rect">
            <a:avLst/>
          </a:prstGeom>
        </p:spPr>
      </p:pic>
      <p:sp>
        <p:nvSpPr>
          <p:cNvPr id="3" name="Obdĺžnik 2">
            <a:extLst>
              <a:ext uri="{FF2B5EF4-FFF2-40B4-BE49-F238E27FC236}">
                <a16:creationId xmlns:a16="http://schemas.microsoft.com/office/drawing/2014/main" id="{1E10EA2E-2BD2-4EF9-B267-68E3BF3FFD82}"/>
              </a:ext>
            </a:extLst>
          </p:cNvPr>
          <p:cNvSpPr/>
          <p:nvPr/>
        </p:nvSpPr>
        <p:spPr>
          <a:xfrm>
            <a:off x="469138" y="1905000"/>
            <a:ext cx="3693287" cy="3108434"/>
          </a:xfrm>
          <a:prstGeom prst="rect">
            <a:avLst/>
          </a:prstGeom>
          <a:solidFill>
            <a:srgbClr val="D59BA2"/>
          </a:solidFill>
          <a:ln w="28575"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Transparentnosť SPF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AA2920F5-72C9-4119-A907-91AA9E00E623}"/>
              </a:ext>
            </a:extLst>
          </p:cNvPr>
          <p:cNvSpPr/>
          <p:nvPr/>
        </p:nvSpPr>
        <p:spPr>
          <a:xfrm>
            <a:off x="5400674" y="641131"/>
            <a:ext cx="6115051" cy="560726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Riešenie: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zverejní na webe 6 mesiacov pred vypršaním NZ pozemky, ku ktorým sa skončí nájom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Pôdu SPF v k. ú. plánuje SPF rozdeliť medzi žiadateľov pomerne podľa výmery vlastnej a </a:t>
            </a:r>
            <a:r>
              <a:rPr lang="sk-SK" dirty="0" err="1">
                <a:solidFill>
                  <a:schemeClr val="tx1"/>
                </a:solidFill>
              </a:rPr>
              <a:t>zazmluvnenej</a:t>
            </a:r>
            <a:r>
              <a:rPr lang="sk-SK" dirty="0">
                <a:solidFill>
                  <a:schemeClr val="tx1"/>
                </a:solidFill>
              </a:rPr>
              <a:t> pôdy v k. ú.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zavedie bodovací systém pre výber nájomcu; kritéria: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>
                <a:solidFill>
                  <a:schemeClr val="tx1"/>
                </a:solidFill>
              </a:rPr>
              <a:t>Nájomcom v zásade musí byť podnikateľ v </a:t>
            </a:r>
            <a:r>
              <a:rPr lang="sk-SK" dirty="0" err="1">
                <a:solidFill>
                  <a:schemeClr val="tx1"/>
                </a:solidFill>
              </a:rPr>
              <a:t>poľnohospod</a:t>
            </a:r>
            <a:r>
              <a:rPr lang="sk-SK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>
                <a:solidFill>
                  <a:schemeClr val="tx1"/>
                </a:solidFill>
              </a:rPr>
              <a:t>Neexistencia dlhov voči štátu, samosprávam, SPF ... 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>
                <a:solidFill>
                  <a:schemeClr val="tx1"/>
                </a:solidFill>
              </a:rPr>
              <a:t>Limit max. výmery pôdy SPF na konečného užívateľa výhod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>
                <a:solidFill>
                  <a:schemeClr val="tx1"/>
                </a:solidFill>
              </a:rPr>
              <a:t>Limit min. výmery pôdy na prenájom od SPF - 1 ha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>
                <a:solidFill>
                  <a:schemeClr val="tx1"/>
                </a:solidFill>
              </a:rPr>
              <a:t>Limit vzdialenosti sídla podniku od prenajatej pôdy (susedné k. ú. príp. susedné so susedným a pod.)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>
                <a:solidFill>
                  <a:schemeClr val="tx1"/>
                </a:solidFill>
              </a:rPr>
              <a:t>ŠRV, ŽV, EPV, zaťaženie dobytčími jednotkami na ha, spracovanie vlastnej produkcie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>
                <a:solidFill>
                  <a:schemeClr val="tx1"/>
                </a:solidFill>
              </a:rPr>
              <a:t>Zamestnanosť, výška daní a odvodov na jednotku produkcie verzus doposiaľ čerpané dotácie prepočítané na ha (</a:t>
            </a:r>
            <a:r>
              <a:rPr lang="sk-SK" dirty="0" err="1">
                <a:solidFill>
                  <a:schemeClr val="tx1"/>
                </a:solidFill>
              </a:rPr>
              <a:t>obtiažne</a:t>
            </a:r>
            <a:r>
              <a:rPr lang="sk-SK" dirty="0">
                <a:solidFill>
                  <a:schemeClr val="tx1"/>
                </a:solidFill>
              </a:rPr>
              <a:t> získavanie podkladov pri tomto kritériu)</a:t>
            </a:r>
          </a:p>
        </p:txBody>
      </p:sp>
      <p:cxnSp>
        <p:nvCxnSpPr>
          <p:cNvPr id="6" name="Rovná spojovacia šípka 5">
            <a:extLst>
              <a:ext uri="{FF2B5EF4-FFF2-40B4-BE49-F238E27FC236}">
                <a16:creationId xmlns:a16="http://schemas.microsoft.com/office/drawing/2014/main" id="{E080B3B8-9FF3-4F92-BCD9-42B875B9E01E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 flipV="1">
            <a:off x="4162425" y="3444766"/>
            <a:ext cx="1238249" cy="144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03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>
            <a:extLst>
              <a:ext uri="{FF2B5EF4-FFF2-40B4-BE49-F238E27FC236}">
                <a16:creationId xmlns:a16="http://schemas.microsoft.com/office/drawing/2014/main" id="{DEF964FF-D8FF-49A5-9920-A7F4308A6DF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0" y="8878"/>
            <a:ext cx="12192000" cy="6858000"/>
          </a:xfrm>
          <a:prstGeom prst="rect">
            <a:avLst/>
          </a:prstGeom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7BEC9335-A143-43F6-8D57-E25DA5D009E7}"/>
              </a:ext>
            </a:extLst>
          </p:cNvPr>
          <p:cNvSpPr/>
          <p:nvPr/>
        </p:nvSpPr>
        <p:spPr>
          <a:xfrm>
            <a:off x="691397" y="1876425"/>
            <a:ext cx="3856540" cy="2838449"/>
          </a:xfrm>
          <a:prstGeom prst="rect">
            <a:avLst/>
          </a:prstGeom>
          <a:solidFill>
            <a:srgbClr val="D59BA2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Spresnenie pozemkového portfólia SPF</a:t>
            </a:r>
          </a:p>
          <a:p>
            <a:pPr algn="ctr"/>
            <a:endParaRPr lang="sk-SK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/>
                </a:solidFill>
              </a:rPr>
              <a:t>Neexistujúce prepojenie systémov evidencie pozemkov s údajmi katastra a s PPA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/>
                </a:solidFill>
              </a:rPr>
              <a:t>Farmári majú uzatvorené zmluvy s SPF na nevlastnícke parcely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/>
                </a:solidFill>
              </a:rPr>
              <a:t>Biele plochy resp. „neúžitky”</a:t>
            </a: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4A573A0C-F8B2-464D-9840-3F0FA768F450}"/>
              </a:ext>
            </a:extLst>
          </p:cNvPr>
          <p:cNvSpPr/>
          <p:nvPr/>
        </p:nvSpPr>
        <p:spPr>
          <a:xfrm>
            <a:off x="6300316" y="651639"/>
            <a:ext cx="5200287" cy="54312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Riešenie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Vytvorí sa spoločná komunikačná platforma SPF s PPA, CEHZ, ÚKSUP, OÚ (GSAA, GIS, CEHZ ... .) – SPF už inicioval dátové prepojenie katastra a PPA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Memorandum o spolupráci s PPA (prvé údaje zaslané na konci apríla 2022)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zabezpečí zápis správy SPF do katastra nehnuteľností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bude uzatvárať nájomné zmluvy na vlastnícke parcely (grafická príloha NZ)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vyvinie snahu, aby boli tie pozemky z tzv. bielych plôch, ktoré sú schopné poľnohospodárskeho využitia resp. rekultivácie, naďalej využívané na poľnohospodárske účely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vyvinie snahu, aby boli tie pozemky z tzv. bielych plôch, ktoré sú fakticky lesnou pôdou, preradené do lesnej pôdy v KN</a:t>
            </a:r>
            <a:endParaRPr lang="sk-SK" dirty="0"/>
          </a:p>
        </p:txBody>
      </p:sp>
      <p:cxnSp>
        <p:nvCxnSpPr>
          <p:cNvPr id="5" name="Rovná spojovacia šípka 4">
            <a:extLst>
              <a:ext uri="{FF2B5EF4-FFF2-40B4-BE49-F238E27FC236}">
                <a16:creationId xmlns:a16="http://schemas.microsoft.com/office/drawing/2014/main" id="{113CA6DD-6375-44ED-974D-470F2F4ADFA7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4547937" y="3295650"/>
            <a:ext cx="1752379" cy="130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054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7">
            <a:extLst>
              <a:ext uri="{FF2B5EF4-FFF2-40B4-BE49-F238E27FC236}">
                <a16:creationId xmlns:a16="http://schemas.microsoft.com/office/drawing/2014/main" id="{448697CE-A245-43C8-9A1E-475655B069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0" y="0"/>
            <a:ext cx="12192000" cy="6858000"/>
          </a:xfrm>
          <a:prstGeom prst="rect">
            <a:avLst/>
          </a:prstGeom>
        </p:spPr>
      </p:pic>
      <p:sp>
        <p:nvSpPr>
          <p:cNvPr id="3" name="Obdĺžnik 2">
            <a:extLst>
              <a:ext uri="{FF2B5EF4-FFF2-40B4-BE49-F238E27FC236}">
                <a16:creationId xmlns:a16="http://schemas.microsoft.com/office/drawing/2014/main" id="{1E10EA2E-2BD2-4EF9-B267-68E3BF3FFD82}"/>
              </a:ext>
            </a:extLst>
          </p:cNvPr>
          <p:cNvSpPr/>
          <p:nvPr/>
        </p:nvSpPr>
        <p:spPr>
          <a:xfrm>
            <a:off x="469138" y="1923394"/>
            <a:ext cx="4097033" cy="3090040"/>
          </a:xfrm>
          <a:prstGeom prst="rect">
            <a:avLst/>
          </a:prstGeom>
          <a:solidFill>
            <a:srgbClr val="D59BA2"/>
          </a:solidFill>
          <a:ln w="28575"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Proces uzatvárania nájomných zmlúv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Prieťahy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Komplikovaná komunikácia SPF so žiadateľom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AA2920F5-72C9-4119-A907-91AA9E00E623}"/>
              </a:ext>
            </a:extLst>
          </p:cNvPr>
          <p:cNvSpPr/>
          <p:nvPr/>
        </p:nvSpPr>
        <p:spPr>
          <a:xfrm>
            <a:off x="5981700" y="1923394"/>
            <a:ext cx="5741162" cy="309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Riešenie: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Automatizácia a digitalizácia procesu uzatvorenia NZ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vypracuje a farmár vyplní dotazník k žiadosti o NZ (aktuálne prebieha skúšobná prevádzka el. dotazníka)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iniciovalo zmenu z. č. 330/1991 tak, aby nebolo potrebné čakať pred uzatvorením NZ na jej prerokovanie v Rade SPF </a:t>
            </a:r>
          </a:p>
        </p:txBody>
      </p:sp>
      <p:cxnSp>
        <p:nvCxnSpPr>
          <p:cNvPr id="6" name="Rovná spojovacia šípka 5">
            <a:extLst>
              <a:ext uri="{FF2B5EF4-FFF2-40B4-BE49-F238E27FC236}">
                <a16:creationId xmlns:a16="http://schemas.microsoft.com/office/drawing/2014/main" id="{E080B3B8-9FF3-4F92-BCD9-42B875B9E01E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>
            <a:off x="4566171" y="3468414"/>
            <a:ext cx="141552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5336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7">
            <a:extLst>
              <a:ext uri="{FF2B5EF4-FFF2-40B4-BE49-F238E27FC236}">
                <a16:creationId xmlns:a16="http://schemas.microsoft.com/office/drawing/2014/main" id="{1988C0D7-6DB4-41C0-A298-D511F70D50D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6B06655A-F737-4CB8-B872-0CA95FD0E82B}"/>
              </a:ext>
            </a:extLst>
          </p:cNvPr>
          <p:cNvSpPr/>
          <p:nvPr/>
        </p:nvSpPr>
        <p:spPr>
          <a:xfrm>
            <a:off x="576371" y="1835852"/>
            <a:ext cx="4109776" cy="2672860"/>
          </a:xfrm>
          <a:prstGeom prst="rect">
            <a:avLst/>
          </a:prstGeom>
          <a:solidFill>
            <a:srgbClr val="D59BA2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Úprava podmienok NZ</a:t>
            </a:r>
          </a:p>
          <a:p>
            <a:pPr algn="ctr"/>
            <a:endParaRPr lang="sk-SK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Obsahové náležitosti nájomnej zmluvy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Úprava doby nájmu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Špecifikácia parciel - zosúladenie údajov v NZ s údajmi katastra nehnuteľností</a:t>
            </a:r>
            <a:endParaRPr lang="sk-SK" dirty="0"/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87C4912F-42BA-4472-8EF1-096C0A5D293E}"/>
              </a:ext>
            </a:extLst>
          </p:cNvPr>
          <p:cNvSpPr/>
          <p:nvPr/>
        </p:nvSpPr>
        <p:spPr>
          <a:xfrm>
            <a:off x="5791200" y="493987"/>
            <a:ext cx="5896619" cy="58017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Riešenie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vypracuje a zverejní štandardnú nájomnú zmluvu (prebieha v rámci el. dotazníka)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bude špecifikovať predmet nájmu (pozemky) na vlastnícke parcely (grafická príloha a zoznam NV)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bude uzatvárať zmluvy na dobu určitú max. 10 rokov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V NZ bude povinnosť nájomcu rekultivovať poľnohospodársku pôdu, ktorá je rekultivovateľná.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zefektívni spôsob ukončenia NZ pri nedodržaní starostlivosti riadneho hospodára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Pri uzatváraní nových zmlúv sa SPF sa zasadí, aby doterajší nájomca uviedol prenajatú pôdu do pôvodného stavu pri jej vrátení (protokol o prevzatí pôdy, fotodokumentácia). SPF rok pred skončením nájmu vykoná kontrolu pozemku na mieste. V prípade nedostatkov vyzve na navrátenie; ak sa tak nestane, tak vykoná nápravu SPF na náklady nájomcu. Toto SPF bude konať aj na podnet.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vytvorí a zverejní čiernu listinu podnikateľských subjektov, ktoré si neplnili zmluvné povinnosti. Tieto subjekty budú na čiernej listine 3 roky.</a:t>
            </a:r>
          </a:p>
        </p:txBody>
      </p:sp>
      <p:cxnSp>
        <p:nvCxnSpPr>
          <p:cNvPr id="6" name="Rovná spojovacia šípka 5">
            <a:extLst>
              <a:ext uri="{FF2B5EF4-FFF2-40B4-BE49-F238E27FC236}">
                <a16:creationId xmlns:a16="http://schemas.microsoft.com/office/drawing/2014/main" id="{9364A071-FA56-4D73-9E2E-E3A046D1D31D}"/>
              </a:ext>
            </a:extLst>
          </p:cNvPr>
          <p:cNvCxnSpPr>
            <a:cxnSpLocks/>
          </p:cNvCxnSpPr>
          <p:nvPr/>
        </p:nvCxnSpPr>
        <p:spPr>
          <a:xfrm>
            <a:off x="4686147" y="3172282"/>
            <a:ext cx="110505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5439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7">
            <a:extLst>
              <a:ext uri="{FF2B5EF4-FFF2-40B4-BE49-F238E27FC236}">
                <a16:creationId xmlns:a16="http://schemas.microsoft.com/office/drawing/2014/main" id="{1988C0D7-6DB4-41C0-A298-D511F70D50D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6B06655A-F737-4CB8-B872-0CA95FD0E82B}"/>
              </a:ext>
            </a:extLst>
          </p:cNvPr>
          <p:cNvSpPr/>
          <p:nvPr/>
        </p:nvSpPr>
        <p:spPr>
          <a:xfrm>
            <a:off x="576371" y="1555531"/>
            <a:ext cx="4109776" cy="2953181"/>
          </a:xfrm>
          <a:prstGeom prst="rect">
            <a:avLst/>
          </a:prstGeom>
          <a:solidFill>
            <a:srgbClr val="D59BA2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Či SPF prenajme pôdu všetkým aktívnym poľnohospodárom ?</a:t>
            </a:r>
          </a:p>
          <a:p>
            <a:pPr algn="ctr"/>
            <a:endParaRPr lang="sk-SK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má pôdu rozdrobenú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Väčšina pôdy v správe SPF je prenajatá veľkým poľnohospodárom</a:t>
            </a:r>
          </a:p>
          <a:p>
            <a:pPr algn="ctr"/>
            <a:endParaRPr lang="sk-SK" dirty="0"/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87C4912F-42BA-4472-8EF1-096C0A5D293E}"/>
              </a:ext>
            </a:extLst>
          </p:cNvPr>
          <p:cNvSpPr/>
          <p:nvPr/>
        </p:nvSpPr>
        <p:spPr>
          <a:xfrm>
            <a:off x="5262518" y="430923"/>
            <a:ext cx="6425301" cy="59488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b="1" dirty="0">
                <a:solidFill>
                  <a:schemeClr val="tx1"/>
                </a:solidFill>
              </a:rPr>
              <a:t>Riešenie</a:t>
            </a:r>
          </a:p>
          <a:p>
            <a:pPr algn="ctr"/>
            <a:endParaRPr lang="sk-SK" sz="16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>
                <a:solidFill>
                  <a:schemeClr val="tx1"/>
                </a:solidFill>
              </a:rPr>
              <a:t>SPF si v každom k. ú. požiada o vyčlenenie pôdy do podnájmu (dnes podľa § 12a zák. o nájme) a takto ju bude prenajímať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>
                <a:solidFill>
                  <a:schemeClr val="tx1"/>
                </a:solidFill>
              </a:rPr>
              <a:t>SPF iniciovalo/iniciuje na MPRV SR tieto zmeny legislatívy:</a:t>
            </a:r>
          </a:p>
          <a:p>
            <a:pPr marL="285750" indent="-285750">
              <a:buFontTx/>
              <a:buChar char="-"/>
            </a:pPr>
            <a:r>
              <a:rPr lang="sk-SK" sz="1600" dirty="0">
                <a:solidFill>
                  <a:schemeClr val="tx1"/>
                </a:solidFill>
              </a:rPr>
              <a:t>zrušenie prednostného práva na uzatvorenie novej nájomnej zmluvy ku všetkej pôde (posúdenie splnenia jeho podmienok trvá veľmi dlho </a:t>
            </a:r>
            <a:r>
              <a:rPr lang="sk-SK" sz="1600">
                <a:solidFill>
                  <a:schemeClr val="tx1"/>
                </a:solidFill>
              </a:rPr>
              <a:t>a takmer </a:t>
            </a:r>
            <a:r>
              <a:rPr lang="sk-SK" sz="1600" dirty="0">
                <a:solidFill>
                  <a:schemeClr val="tx1"/>
                </a:solidFill>
              </a:rPr>
              <a:t>99% nájomcov nepatrí),</a:t>
            </a:r>
          </a:p>
          <a:p>
            <a:pPr marL="285750" indent="-285750">
              <a:buFontTx/>
              <a:buChar char="-"/>
            </a:pPr>
            <a:r>
              <a:rPr lang="pl-PL" sz="1600" dirty="0">
                <a:solidFill>
                  <a:schemeClr val="tx1"/>
                </a:solidFill>
              </a:rPr>
              <a:t>novelu zák. č. 504/2003 Z. z. o nájme poľ. pôdy a nar. vl. č. 238/2010 Z. z. - najmä </a:t>
            </a:r>
            <a:r>
              <a:rPr lang="sk-SK" sz="1600" dirty="0">
                <a:solidFill>
                  <a:schemeClr val="tx1"/>
                </a:solidFill>
              </a:rPr>
              <a:t>vypustenie ustanovení brániacich v prenájme pôdy SPF malým, stredným a rodinným farmárom (napr. v NV č. 238/2010 Z. z. § 2 ods. 10 písm. f, ods. 11 písm. c - neprenajme tomu, kto nemá ucelený celok, v </a:t>
            </a:r>
            <a:r>
              <a:rPr lang="pl-PL" sz="1600" dirty="0">
                <a:solidFill>
                  <a:schemeClr val="tx1"/>
                </a:solidFill>
              </a:rPr>
              <a:t>zák. č. 504/2003 Z. z. o nájme </a:t>
            </a:r>
            <a:r>
              <a:rPr lang="sk-SK" sz="1600" dirty="0">
                <a:solidFill>
                  <a:schemeClr val="tx1"/>
                </a:solidFill>
              </a:rPr>
              <a:t>§ 12 ods. 2 – nájom sa neskončí, ak je pozemok neprístupný a § 12a ods. 19 - zákaz podnájmu po PÚ a i.) </a:t>
            </a:r>
          </a:p>
          <a:p>
            <a:pPr marL="285750" indent="-285750">
              <a:buFontTx/>
              <a:buChar char="-"/>
            </a:pPr>
            <a:r>
              <a:rPr lang="sk-SK" sz="1600" dirty="0">
                <a:solidFill>
                  <a:schemeClr val="tx1"/>
                </a:solidFill>
              </a:rPr>
              <a:t>§ 12 ods. 6 zák. o nájme - umožniť prenajímateľovi ukončiť NZ pri zmene vlastníckej štruktúry alebo osoby nájomcu bez ďalších podmienok (§ 2 ods. 18 NV č. 238/2010 - podmienené, iba ak nový nájomca neplní zmluvné záväzky vo vzťahu k fondu)</a:t>
            </a:r>
          </a:p>
          <a:p>
            <a:pPr marL="285750" indent="-285750">
              <a:buFontTx/>
              <a:buChar char="-"/>
            </a:pPr>
            <a:r>
              <a:rPr lang="sk-SK" sz="1600" dirty="0">
                <a:solidFill>
                  <a:schemeClr val="tx1"/>
                </a:solidFill>
              </a:rPr>
              <a:t>zefektívnenie konaní podľa § 12a, 12b, 12c zák. č. 504/2003 Z. z.</a:t>
            </a:r>
          </a:p>
          <a:p>
            <a:pPr marL="285750" indent="-285750">
              <a:buFontTx/>
              <a:buChar char="-"/>
            </a:pPr>
            <a:r>
              <a:rPr lang="sk-SK" sz="1600" dirty="0">
                <a:solidFill>
                  <a:schemeClr val="tx1"/>
                </a:solidFill>
              </a:rPr>
              <a:t>novelu zák. č. 180/1995 Z. z. najmä § 14, definícia NV a súvis. </a:t>
            </a:r>
          </a:p>
          <a:p>
            <a:pPr marL="285750" indent="-285750">
              <a:buFontTx/>
              <a:buChar char="-"/>
            </a:pPr>
            <a:r>
              <a:rPr lang="sk-SK" sz="1600" dirty="0">
                <a:solidFill>
                  <a:schemeClr val="tx1"/>
                </a:solidFill>
              </a:rPr>
              <a:t>novelu zák. č. 330/1991 Zb. najmä § 14 ods. 9 a súvis. </a:t>
            </a:r>
          </a:p>
          <a:p>
            <a:pPr marL="285750" indent="-285750">
              <a:buFontTx/>
              <a:buChar char="-"/>
            </a:pPr>
            <a:r>
              <a:rPr lang="pl-PL" sz="1600" dirty="0">
                <a:solidFill>
                  <a:schemeClr val="tx1"/>
                </a:solidFill>
              </a:rPr>
              <a:t>novelu zák. č. 280/2017 Z. z. najmä § 28 a súvis. </a:t>
            </a:r>
          </a:p>
          <a:p>
            <a:pPr marL="285750" indent="-285750">
              <a:buFontTx/>
              <a:buChar char="-"/>
            </a:pPr>
            <a:r>
              <a:rPr lang="pl-PL" sz="1600" dirty="0">
                <a:solidFill>
                  <a:schemeClr val="tx1"/>
                </a:solidFill>
              </a:rPr>
              <a:t>zákaz faktického podnájmu pôdy cez nájom poľnohosp. podn</a:t>
            </a:r>
            <a:r>
              <a:rPr lang="pl-PL" dirty="0">
                <a:solidFill>
                  <a:schemeClr val="tx1"/>
                </a:solidFill>
              </a:rPr>
              <a:t>iku</a:t>
            </a:r>
          </a:p>
        </p:txBody>
      </p:sp>
      <p:cxnSp>
        <p:nvCxnSpPr>
          <p:cNvPr id="6" name="Rovná spojovacia šípka 5">
            <a:extLst>
              <a:ext uri="{FF2B5EF4-FFF2-40B4-BE49-F238E27FC236}">
                <a16:creationId xmlns:a16="http://schemas.microsoft.com/office/drawing/2014/main" id="{9364A071-FA56-4D73-9E2E-E3A046D1D31D}"/>
              </a:ext>
            </a:extLst>
          </p:cNvPr>
          <p:cNvCxnSpPr>
            <a:cxnSpLocks/>
          </p:cNvCxnSpPr>
          <p:nvPr/>
        </p:nvCxnSpPr>
        <p:spPr>
          <a:xfrm>
            <a:off x="4686147" y="3172282"/>
            <a:ext cx="57637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832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7">
            <a:extLst>
              <a:ext uri="{FF2B5EF4-FFF2-40B4-BE49-F238E27FC236}">
                <a16:creationId xmlns:a16="http://schemas.microsoft.com/office/drawing/2014/main" id="{81B1D112-6C72-4E30-849B-D55E133E37C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0" y="0"/>
            <a:ext cx="12192000" cy="6858000"/>
          </a:xfrm>
          <a:prstGeom prst="rect">
            <a:avLst/>
          </a:prstGeom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14C035C6-3C6A-4A1F-9C6D-9B18E6575CC6}"/>
              </a:ext>
            </a:extLst>
          </p:cNvPr>
          <p:cNvSpPr/>
          <p:nvPr/>
        </p:nvSpPr>
        <p:spPr>
          <a:xfrm>
            <a:off x="824932" y="3258045"/>
            <a:ext cx="3672672" cy="2744171"/>
          </a:xfrm>
          <a:prstGeom prst="rect">
            <a:avLst/>
          </a:prstGeom>
          <a:solidFill>
            <a:srgbClr val="D59BA2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SPF a EIA, územné a stavebné konania a JPÚ na farmách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nedodržiava lehoty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v predpisoch chýbajú lehoty pre SPF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nesúhlasí s JPÚ v rámci hospodárskeho dvora, kým nesúhlasí väčšina známych vlastníkov s JPÚ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A6326FD0-081E-481A-9A1B-AEC59B24BD82}"/>
              </a:ext>
            </a:extLst>
          </p:cNvPr>
          <p:cNvSpPr/>
          <p:nvPr/>
        </p:nvSpPr>
        <p:spPr>
          <a:xfrm>
            <a:off x="5778860" y="3258206"/>
            <a:ext cx="5516544" cy="274400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Riešenie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bude striktne dodržiavať lehoty stanovené právnymi predpismi pre jednotlivé druhy konaní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nastaví objektívne pravidlá posudzovania žiadostí a následne ich vyhodnotí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Súhlas s JPÚ v rámci hospodárskeho dvora bude SPF udeľovať na základe individuálneho posúdenia, ale podľa svojich vnútorných predpisov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26C61FF1-36A9-4FD8-B6F6-3DB375B78C25}"/>
              </a:ext>
            </a:extLst>
          </p:cNvPr>
          <p:cNvSpPr/>
          <p:nvPr/>
        </p:nvSpPr>
        <p:spPr>
          <a:xfrm>
            <a:off x="824932" y="883460"/>
            <a:ext cx="3672672" cy="1680984"/>
          </a:xfrm>
          <a:prstGeom prst="rect">
            <a:avLst/>
          </a:prstGeom>
          <a:solidFill>
            <a:srgbClr val="D59BA2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Zrušenie obvyklej výšky nájomného </a:t>
            </a:r>
          </a:p>
          <a:p>
            <a:pPr algn="ctr"/>
            <a:r>
              <a:rPr lang="sk-SK" b="1" dirty="0">
                <a:solidFill>
                  <a:schemeClr val="tx1"/>
                </a:solidFill>
              </a:rPr>
              <a:t>tzv. OVN</a:t>
            </a:r>
            <a:endParaRPr lang="sk-SK" dirty="0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23A198BE-C95A-4CDB-AA82-AF31C52B6520}"/>
              </a:ext>
            </a:extLst>
          </p:cNvPr>
          <p:cNvSpPr/>
          <p:nvPr/>
        </p:nvSpPr>
        <p:spPr>
          <a:xfrm>
            <a:off x="5715220" y="855784"/>
            <a:ext cx="5580185" cy="1708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Riešenie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navrhne MPRV SR zrušenie OVN a návrat k stanoveniu výšky nájomného podľa bonity pôdy</a:t>
            </a:r>
          </a:p>
        </p:txBody>
      </p: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6869821E-96E6-4760-9CD8-677DB57BE6FB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V="1">
            <a:off x="4497604" y="1710114"/>
            <a:ext cx="1217616" cy="138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Rovná spojovacia šípka 11">
            <a:extLst>
              <a:ext uri="{FF2B5EF4-FFF2-40B4-BE49-F238E27FC236}">
                <a16:creationId xmlns:a16="http://schemas.microsoft.com/office/drawing/2014/main" id="{BBC69E84-A832-4E1F-90E7-1BC2483E8BE0}"/>
              </a:ext>
            </a:extLst>
          </p:cNvPr>
          <p:cNvCxnSpPr>
            <a:cxnSpLocks/>
            <a:stCxn id="2" idx="3"/>
            <a:endCxn id="3" idx="1"/>
          </p:cNvCxnSpPr>
          <p:nvPr/>
        </p:nvCxnSpPr>
        <p:spPr>
          <a:xfrm>
            <a:off x="4497604" y="4630131"/>
            <a:ext cx="1281256" cy="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088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7">
            <a:extLst>
              <a:ext uri="{FF2B5EF4-FFF2-40B4-BE49-F238E27FC236}">
                <a16:creationId xmlns:a16="http://schemas.microsoft.com/office/drawing/2014/main" id="{D06122F7-3B7C-4B8E-8B55-C5A962C4FB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6147"/>
            <a:ext cx="12192000" cy="6858000"/>
          </a:xfrm>
          <a:prstGeom prst="rect">
            <a:avLst/>
          </a:prstGeom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18E86B28-6ACB-406F-9246-71E670811BB7}"/>
              </a:ext>
            </a:extLst>
          </p:cNvPr>
          <p:cNvSpPr/>
          <p:nvPr/>
        </p:nvSpPr>
        <p:spPr>
          <a:xfrm>
            <a:off x="699329" y="4003389"/>
            <a:ext cx="3798277" cy="1948232"/>
          </a:xfrm>
          <a:prstGeom prst="rect">
            <a:avLst/>
          </a:prstGeom>
          <a:solidFill>
            <a:srgbClr val="D59BA2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Využitie príjmov SPF</a:t>
            </a:r>
          </a:p>
          <a:p>
            <a:pPr algn="ctr"/>
            <a:endParaRPr lang="sk-SK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Financovanie PÚ a iných opatrení z finančných prostriedkov SPF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DE44128F-E9E9-4287-9F2A-A34DD8FBD222}"/>
              </a:ext>
            </a:extLst>
          </p:cNvPr>
          <p:cNvSpPr/>
          <p:nvPr/>
        </p:nvSpPr>
        <p:spPr>
          <a:xfrm>
            <a:off x="6096000" y="4003389"/>
            <a:ext cx="5516545" cy="19482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Riešenie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bude presadzovať, aby jeho príjmy </a:t>
            </a:r>
            <a:r>
              <a:rPr lang="sk-SK">
                <a:solidFill>
                  <a:schemeClr val="tx1"/>
                </a:solidFill>
              </a:rPr>
              <a:t>boli použité </a:t>
            </a:r>
            <a:r>
              <a:rPr lang="sk-SK" dirty="0">
                <a:solidFill>
                  <a:schemeClr val="tx1"/>
                </a:solidFill>
              </a:rPr>
              <a:t>v </a:t>
            </a:r>
            <a:r>
              <a:rPr lang="sk-SK" dirty="0" err="1">
                <a:solidFill>
                  <a:schemeClr val="tx1"/>
                </a:solidFill>
              </a:rPr>
              <a:t>agrosektore</a:t>
            </a:r>
            <a:r>
              <a:rPr lang="sk-SK" dirty="0">
                <a:solidFill>
                  <a:schemeClr val="tx1"/>
                </a:solidFill>
              </a:rPr>
              <a:t> napr. aby boli použité na financovanie PÚ a realizáciu spoločných zariadení a opatrení v krajine (modrozelenú infraštruktúru)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D65A8ECC-D20E-474F-854A-3B31D804A3E1}"/>
              </a:ext>
            </a:extLst>
          </p:cNvPr>
          <p:cNvSpPr/>
          <p:nvPr/>
        </p:nvSpPr>
        <p:spPr>
          <a:xfrm>
            <a:off x="699330" y="906379"/>
            <a:ext cx="3798277" cy="2281988"/>
          </a:xfrm>
          <a:prstGeom prst="rect">
            <a:avLst/>
          </a:prstGeom>
          <a:solidFill>
            <a:srgbClr val="D59BA2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SPF a pozemkové úpravy</a:t>
            </a:r>
          </a:p>
          <a:p>
            <a:pPr algn="ctr"/>
            <a:endParaRPr lang="sk-SK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by si malo v rámci PÚ sceľovať pozemky do parciel nie väčších ako 10 ha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FE439DB6-ED2B-4340-909D-E29D0B2C6A4D}"/>
              </a:ext>
            </a:extLst>
          </p:cNvPr>
          <p:cNvSpPr/>
          <p:nvPr/>
        </p:nvSpPr>
        <p:spPr>
          <a:xfrm>
            <a:off x="6096000" y="906379"/>
            <a:ext cx="5516545" cy="22819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Riešenie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sa bude aktívne zapájať do konaní o PÚ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sa bude snažiť, aby po PÚ z pôdy SPF vzniklo viacero menších parciel do max. výmery 10 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iniciuje, aby sa zo z. č. 330/1991  Zb. vypustilo ustanovenie, ktoré zaväzuje vlastníka pozemku po PÚ uzatvoriť NZ s doterajším nájomcom</a:t>
            </a:r>
          </a:p>
        </p:txBody>
      </p:sp>
      <p:cxnSp>
        <p:nvCxnSpPr>
          <p:cNvPr id="7" name="Rovná spojovacia šípka 6">
            <a:extLst>
              <a:ext uri="{FF2B5EF4-FFF2-40B4-BE49-F238E27FC236}">
                <a16:creationId xmlns:a16="http://schemas.microsoft.com/office/drawing/2014/main" id="{6C0C741E-DB25-447A-BD43-35118E65B40C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>
            <a:off x="4497607" y="2047373"/>
            <a:ext cx="1598393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232E9F8C-FCE0-41E8-A798-20A1F5E94ECA}"/>
              </a:ext>
            </a:extLst>
          </p:cNvPr>
          <p:cNvCxnSpPr>
            <a:cxnSpLocks/>
            <a:endCxn id="3" idx="1"/>
          </p:cNvCxnSpPr>
          <p:nvPr/>
        </p:nvCxnSpPr>
        <p:spPr>
          <a:xfrm>
            <a:off x="4497606" y="4977505"/>
            <a:ext cx="159839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753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7">
            <a:extLst>
              <a:ext uri="{FF2B5EF4-FFF2-40B4-BE49-F238E27FC236}">
                <a16:creationId xmlns:a16="http://schemas.microsoft.com/office/drawing/2014/main" id="{B222AA06-BE09-4F2B-B1E5-1D803C14D6D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6147"/>
            <a:ext cx="12192000" cy="6858000"/>
          </a:xfrm>
          <a:prstGeom prst="rect">
            <a:avLst/>
          </a:prstGeom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66E9A569-29E8-4612-92EB-008D05780B20}"/>
              </a:ext>
            </a:extLst>
          </p:cNvPr>
          <p:cNvSpPr/>
          <p:nvPr/>
        </p:nvSpPr>
        <p:spPr>
          <a:xfrm>
            <a:off x="1116400" y="3817963"/>
            <a:ext cx="3394541" cy="2320260"/>
          </a:xfrm>
          <a:prstGeom prst="rect">
            <a:avLst/>
          </a:prstGeom>
          <a:solidFill>
            <a:srgbClr val="D59BA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Predaj pozemkov</a:t>
            </a:r>
          </a:p>
          <a:p>
            <a:pPr algn="ctr"/>
            <a:endParaRPr lang="sk-SK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Limity predaja pôdy SPF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39047F96-3CC4-4603-AEB5-764B21063082}"/>
              </a:ext>
            </a:extLst>
          </p:cNvPr>
          <p:cNvSpPr/>
          <p:nvPr/>
        </p:nvSpPr>
        <p:spPr>
          <a:xfrm>
            <a:off x="5836893" y="3817964"/>
            <a:ext cx="5751094" cy="23202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Riešenie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Transparentnosť procesu predaja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Limit výmery predaja v intraviláne do 0,03 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nebude predávať poľnohospodársku pôdu mimo zastavaného územia obce, ale uprednostní dlhodobý prenájom aj na účely založenia trvalých kultúr (sady ...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Predaj pôdy na vysporiadanie pozemkov pod existujúcimi stavbami – SPF individuálne </a:t>
            </a:r>
            <a:r>
              <a:rPr lang="sk-SK">
                <a:solidFill>
                  <a:schemeClr val="tx1"/>
                </a:solidFill>
              </a:rPr>
              <a:t>posúdi žiadosť</a:t>
            </a: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7EB80F6F-1295-4F59-9FDD-86344966515E}"/>
              </a:ext>
            </a:extLst>
          </p:cNvPr>
          <p:cNvSpPr/>
          <p:nvPr/>
        </p:nvSpPr>
        <p:spPr>
          <a:xfrm>
            <a:off x="1116401" y="536028"/>
            <a:ext cx="3394541" cy="2738739"/>
          </a:xfrm>
          <a:prstGeom prst="rect">
            <a:avLst/>
          </a:prstGeom>
          <a:solidFill>
            <a:srgbClr val="D59BA2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SPF a nezistený vlastník (dedič)</a:t>
            </a:r>
          </a:p>
          <a:p>
            <a:pPr algn="ctr"/>
            <a:endParaRPr lang="sk-SK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Zmena vlastníctva prenajatého pozemku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Definícia NV nedostatočná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7B125DC3-BADA-4212-AA68-BE435CBE9017}"/>
              </a:ext>
            </a:extLst>
          </p:cNvPr>
          <p:cNvSpPr/>
          <p:nvPr/>
        </p:nvSpPr>
        <p:spPr>
          <a:xfrm>
            <a:off x="5836893" y="536028"/>
            <a:ext cx="5751094" cy="27500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Riešenie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Fond do NZ vloží ustanovenie, podľa ktorého zidentifikovaný NV, alebo jeho dedič, bude mať právo vypovedať NZ aktuálnemu nájomcovi s 1-ročnou výpovednou lehotou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nebude na pôde NV povoľovať výsadbu trvalých kultúr z dôvodu ochrany vlastníckych práv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Pravidelná aktualizácia predmetu nájmu zo strany SPF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SPF bude aktívne identifikovať nezistených vlastníkov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Nanovo definovať (legálne) pojem nezistený vlastník</a:t>
            </a:r>
          </a:p>
        </p:txBody>
      </p:sp>
      <p:cxnSp>
        <p:nvCxnSpPr>
          <p:cNvPr id="8" name="Rovná spojovacia šípka 7">
            <a:extLst>
              <a:ext uri="{FF2B5EF4-FFF2-40B4-BE49-F238E27FC236}">
                <a16:creationId xmlns:a16="http://schemas.microsoft.com/office/drawing/2014/main" id="{B46FFEA1-9C07-4D86-9928-DCE628F5479F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>
            <a:off x="4510942" y="1905398"/>
            <a:ext cx="1325951" cy="56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B219D75C-20C7-48D3-9C5E-8057E8316B6E}"/>
              </a:ext>
            </a:extLst>
          </p:cNvPr>
          <p:cNvCxnSpPr>
            <a:cxnSpLocks/>
          </p:cNvCxnSpPr>
          <p:nvPr/>
        </p:nvCxnSpPr>
        <p:spPr>
          <a:xfrm flipV="1">
            <a:off x="4510941" y="4796586"/>
            <a:ext cx="1325952" cy="67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929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0ACA1655-21F4-4400-A1FF-57ADF508DA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EBB0A496-5EF5-4013-B3E5-9FE1CF5C8FC8}"/>
              </a:ext>
            </a:extLst>
          </p:cNvPr>
          <p:cNvSpPr txBox="1"/>
          <p:nvPr/>
        </p:nvSpPr>
        <p:spPr>
          <a:xfrm>
            <a:off x="447260" y="2961862"/>
            <a:ext cx="50093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Ďakujem za pozornosť ! </a:t>
            </a:r>
          </a:p>
        </p:txBody>
      </p:sp>
    </p:spTree>
    <p:extLst>
      <p:ext uri="{BB962C8B-B14F-4D97-AF65-F5344CB8AC3E}">
        <p14:creationId xmlns:p14="http://schemas.microsoft.com/office/powerpoint/2010/main" val="3595833018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937</TotalTime>
  <Words>1440</Words>
  <Application>Microsoft Office PowerPoint</Application>
  <PresentationFormat>Širokouhlá</PresentationFormat>
  <Paragraphs>118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Motív Office</vt:lpstr>
      <vt:lpstr>Akčné kroky SPF vedúce k správnemu nastaveniu procesov vo vzťahu k žiadateľom.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Akčné kroky SPF vedúce k správnemu nastaveniu procesov vo vzťahu k žiadateľom o prenájom PP.</dc:title>
  <dc:creator>Marušák Peter  Ing.</dc:creator>
  <cp:lastModifiedBy>Marušák Peter  Ing.</cp:lastModifiedBy>
  <cp:revision>70</cp:revision>
  <dcterms:created xsi:type="dcterms:W3CDTF">2022-05-02T11:38:28Z</dcterms:created>
  <dcterms:modified xsi:type="dcterms:W3CDTF">2022-05-25T15:50:31Z</dcterms:modified>
</cp:coreProperties>
</file>