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8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65" r:id="rId2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6024"/>
  </p:normalViewPr>
  <p:slideViewPr>
    <p:cSldViewPr snapToGrid="0" snapToObjects="1">
      <p:cViewPr varScale="1">
        <p:scale>
          <a:sx n="109" d="100"/>
          <a:sy n="109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7. 12. 2022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7. 12. 2022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7. 12. 2022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7. 12. 2022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7. 12. 2022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7. 12. 2022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7. 12. 2022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7. 12. 2022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7. 12. 2022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7. 12. 2022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t="5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7. 12. 2022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34232"/>
            <a:ext cx="12192000" cy="2387600"/>
          </a:xfrm>
        </p:spPr>
        <p:txBody>
          <a:bodyPr>
            <a:normAutofit/>
          </a:bodyPr>
          <a:lstStyle/>
          <a:p>
            <a:r>
              <a:rPr lang="sk-SK" sz="6000" dirty="0">
                <a:latin typeface="+mn-lt"/>
              </a:rPr>
              <a:t>Zorientujme sa v BISS a v čerpaní platieb na </a:t>
            </a:r>
            <a:r>
              <a:rPr lang="sk-SK" sz="6000" dirty="0" err="1">
                <a:latin typeface="+mn-lt"/>
              </a:rPr>
              <a:t>ekoschémy</a:t>
            </a:r>
            <a:r>
              <a:rPr lang="sk-SK" sz="6000" dirty="0">
                <a:latin typeface="+mn-lt"/>
              </a:rPr>
              <a:t>.</a:t>
            </a: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03796A-9229-1340-AE7D-6777A3548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3852" y="5202630"/>
            <a:ext cx="4006362" cy="872855"/>
          </a:xfrm>
        </p:spPr>
        <p:txBody>
          <a:bodyPr>
            <a:normAutofit fontScale="92500"/>
          </a:bodyPr>
          <a:lstStyle/>
          <a:p>
            <a:r>
              <a:rPr lang="sk-SK" dirty="0"/>
              <a:t>JUDr. Michal Sousedek</a:t>
            </a:r>
          </a:p>
          <a:p>
            <a:r>
              <a:rPr lang="sk-SK" dirty="0"/>
              <a:t>Riaditeľ sekcie priamych platieb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46649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Základná schéma podpory na plochu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Ekvivalent jednotnej platby na plochu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Poskytuje sa </a:t>
            </a:r>
            <a:r>
              <a:rPr lang="sk-SK" u="sng" dirty="0"/>
              <a:t>poľnohospodárovi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u="sng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Poskytuje sa na </a:t>
            </a:r>
            <a:r>
              <a:rPr lang="sk-SK" u="sng" dirty="0"/>
              <a:t>oprávnenú plochu</a:t>
            </a:r>
          </a:p>
          <a:p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u="sng" dirty="0" err="1"/>
              <a:t>Stropovanie</a:t>
            </a:r>
            <a:r>
              <a:rPr lang="sk-SK" dirty="0"/>
              <a:t> platby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Nižšia základná sadzba platby s cieľom motivovať žiadateľov zapojiť sa do </a:t>
            </a:r>
            <a:r>
              <a:rPr lang="sk-SK" dirty="0" err="1"/>
              <a:t>celofarmovej</a:t>
            </a:r>
            <a:r>
              <a:rPr lang="sk-SK" dirty="0"/>
              <a:t> </a:t>
            </a:r>
            <a:r>
              <a:rPr lang="sk-SK" dirty="0" err="1"/>
              <a:t>ekoschémy</a:t>
            </a:r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u="sng" dirty="0"/>
          </a:p>
          <a:p>
            <a:endParaRPr lang="sk-SK" u="sng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318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r>
              <a:rPr lang="sk-SK" u="sng" dirty="0"/>
              <a:t>Základná schéma podpory:</a:t>
            </a:r>
            <a:endParaRPr lang="sk-SK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k-SK" dirty="0"/>
              <a:t>Dodržanie minimálnych požiadaviek na poskytnutie priamych platieb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sk-SK" dirty="0"/>
              <a:t>Výmera min. 1 ha žiadosti, jednotlivá plocha na DPB 0,3 ha</a:t>
            </a:r>
          </a:p>
          <a:p>
            <a:endParaRPr lang="sk-SK" u="sng" dirty="0"/>
          </a:p>
          <a:p>
            <a:r>
              <a:rPr lang="sk-SK" u="sng" dirty="0"/>
              <a:t>2. Oprávnená plocha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Plocha, kt. má poľnohospodár k dispozícii pričom je v danom kalendárnom roku využívaná na poľnohospodársku činnosť, alebo prevažne na poľnohospodársku činnosť (</a:t>
            </a:r>
            <a:r>
              <a:rPr lang="sk-SK" dirty="0" err="1"/>
              <a:t>t.j</a:t>
            </a:r>
            <a:r>
              <a:rPr lang="sk-SK" dirty="0"/>
              <a:t>. nepoľnohospodárska činnosť významne neobmedzuje poľnohospodárske využitie plochy vzhľadom na intenzitu, povahu a časové rozvrhnutie a netrvá viac ako 28 dní v kalendárnom roku, pričom medzi 15.05. a 15.09. max. 14 dní)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Plocha pokrytá krajinnými prvkami s povinnosťou zachovania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Využívaná na dosiahnutie min. podielu OP vyčlenenej pre neproduktívne plochy (prvky) a úhor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Zriadená/udržiavaná v dôsledku </a:t>
            </a:r>
            <a:r>
              <a:rPr lang="sk-SK" dirty="0" err="1"/>
              <a:t>ekoschémy</a:t>
            </a:r>
            <a:endParaRPr lang="sk-SK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Pokrytá bylinnými políčkami alebo priekopami ak neprevládajú alebo významne nebránia výkonu </a:t>
            </a:r>
            <a:r>
              <a:rPr lang="sk-SK" dirty="0" err="1"/>
              <a:t>poľnohosp</a:t>
            </a:r>
            <a:r>
              <a:rPr lang="sk-SK" dirty="0"/>
              <a:t>. činnosti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u="sng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717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fontScale="92500"/>
          </a:bodyPr>
          <a:lstStyle/>
          <a:p>
            <a:r>
              <a:rPr lang="sk-SK" u="sng" dirty="0"/>
              <a:t>2. Oprávnená plocha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Plocha ktorá nie je oprávnená podľa predchádzajúcich definícií ale je plochou oprávňujúcou na platbu počas trvania záväzku zalesňovania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Resp. plocha pokrytá líniovou výsadbou drevín alebo drevín ako vetrolamy na OP počas trvania záväzku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Plocha s roztrúsenými stromami ak možno </a:t>
            </a:r>
            <a:r>
              <a:rPr lang="sk-SK" dirty="0" err="1"/>
              <a:t>poľnohosp</a:t>
            </a:r>
            <a:r>
              <a:rPr lang="sk-SK" dirty="0"/>
              <a:t>. činnosti vykonávať podobne ako na </a:t>
            </a:r>
            <a:r>
              <a:rPr lang="sk-SK" dirty="0" err="1"/>
              <a:t>poľnohosp</a:t>
            </a:r>
            <a:r>
              <a:rPr lang="sk-SK" dirty="0"/>
              <a:t>. ploche bez stromov a počet stromov nepresahuje hustotu 100 ks/ha+ neplatí pre ovocné stromy z ktorých sa opakovane zberá úroda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Plocha je zároveň poľnohospodárovi k dispozícii k 31.05. roka v ktorom podal žiadosť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Vymedzenie oprávnenej plochy musí spĺňať po celý kalendárny rok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Plocha na pestovanie konope pri splnení požiadaviek čl. 4 ods. 4 druhého </a:t>
            </a:r>
            <a:r>
              <a:rPr lang="sk-SK" dirty="0" err="1"/>
              <a:t>pododseku</a:t>
            </a:r>
            <a:r>
              <a:rPr lang="sk-SK" dirty="0"/>
              <a:t> NEPR(EÚ) č. 2021/2115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371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r>
              <a:rPr lang="sk-SK" dirty="0"/>
              <a:t>3. </a:t>
            </a:r>
            <a:r>
              <a:rPr lang="sk-SK" u="sng" dirty="0"/>
              <a:t>Poľnohospodár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Prijímateľ podpory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Musí spĺňať podmienky </a:t>
            </a:r>
            <a:r>
              <a:rPr lang="sk-SK" u="sng" dirty="0"/>
              <a:t>aktívneho poľnohospodára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u="sng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 Musí plniť </a:t>
            </a:r>
            <a:r>
              <a:rPr lang="sk-SK" u="sng" dirty="0"/>
              <a:t>požiadavky na udržiavanie poľnohospodárskej plochy (ak plocha nie je obhospodarovaná)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k-SK" u="sng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Musí dodržiavať podmienky </a:t>
            </a:r>
            <a:r>
              <a:rPr lang="sk-SK" u="sng" dirty="0" err="1"/>
              <a:t>kondicionality</a:t>
            </a:r>
            <a:endParaRPr lang="sk-SK" u="sng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914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lnSpcReduction="10000"/>
          </a:bodyPr>
          <a:lstStyle/>
          <a:p>
            <a:r>
              <a:rPr lang="sk-SK" dirty="0"/>
              <a:t>3. </a:t>
            </a:r>
            <a:r>
              <a:rPr lang="sk-SK" u="sng" dirty="0"/>
              <a:t>Poľnohospodár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u="sng" dirty="0"/>
              <a:t>aktívny poľnohospodár</a:t>
            </a:r>
            <a:endParaRPr lang="sk-SK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Iba splnenie definície aktívneho poľnohospodára oprávňuje poľnohospodára na platbu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FO-nepodnikateľ </a:t>
            </a:r>
          </a:p>
          <a:p>
            <a:pPr lvl="2"/>
            <a:r>
              <a:rPr lang="sk-SK" dirty="0"/>
              <a:t>1. Celková suma priamych platieb za predchádzajúci kalendárny rok ktorých je prijímateľom je najmenej 5% z celkových príjmov z nepoľnohospodárskych činností v predchádzajúcom kalendárnom roku</a:t>
            </a:r>
          </a:p>
          <a:p>
            <a:pPr lvl="2"/>
            <a:r>
              <a:rPr lang="sk-SK" dirty="0"/>
              <a:t>2. resp. celkové príjmy z poľnohospodárskej činnosti v predchádzajúcom kalendárnom roku predstavujú najmenej 1/3 celkových príjmov za predchádzajúci kalendárny rok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k-SK" dirty="0"/>
              <a:t>FO- podnikateľ/PO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sk-SK" dirty="0"/>
              <a:t>Predmetom podnikania, predmetom činnosti alebo druhom činnosti zapísanej v OR SR alebo inej obdobnej evidencii je poľnohospodárska činnosť a ďalšie činnosti súvisiace s </a:t>
            </a:r>
            <a:r>
              <a:rPr lang="sk-SK" dirty="0" err="1"/>
              <a:t>poľnohosp</a:t>
            </a:r>
            <a:r>
              <a:rPr lang="sk-SK" dirty="0"/>
              <a:t>. Činnosťou a prevádzkovaním poľnohospodárskeho podniku; </a:t>
            </a:r>
            <a:r>
              <a:rPr lang="sk-SK" dirty="0">
                <a:highlight>
                  <a:srgbClr val="FFFF00"/>
                </a:highlight>
              </a:rPr>
              <a:t>alebo splnenie podmienok obdobne ako pri FO-nepodnikateľovi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k-SK" dirty="0"/>
              <a:t>Tiež osoba, ak celková suma priamych platieb za predchádzajúci kalendárny rok nepresiahla sumu 5000 €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493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r>
              <a:rPr lang="sk-SK" dirty="0"/>
              <a:t>3. </a:t>
            </a:r>
            <a:r>
              <a:rPr lang="sk-SK" u="sng" dirty="0"/>
              <a:t>Poľnohospodár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u="sng" dirty="0"/>
              <a:t>Požiadavky na udržiavanie poľnohospodárskej plochy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Udržiavať plochu v stave v ktorom je vhodná na pasenie a pestovanie bez prípravných činností použitie bežných  poľnohospodárskych postupov a strojov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Úhor- najmä zabrániť rozširovaniu náletov drevín a odstraňovať invázne druhy rastlín a húževnaté buriny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Trvalé plodiny- ošetrovaním výsadby a </a:t>
            </a:r>
            <a:r>
              <a:rPr lang="sk-SK" dirty="0" err="1"/>
              <a:t>medziradia</a:t>
            </a:r>
            <a:r>
              <a:rPr lang="sk-SK" dirty="0"/>
              <a:t> v súlade s agrotechnickou praxou a výrobným zameraním (rozumie sa ním aj ošetrovanie radov výsadby a ochrana proti škodcom a chorobám)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TTP- udržiavať plochu kosením alebo spásaním a vykonať prvú agrotechnickú operáciu do 31.07. s výnimkou nepriaznivých poveternostných podmienok (oznámiť a vykonať v najskoršom možnom termíne); </a:t>
            </a:r>
            <a:r>
              <a:rPr lang="sk-SK" dirty="0" err="1"/>
              <a:t>mulčovanie</a:t>
            </a:r>
            <a:r>
              <a:rPr lang="sk-SK" dirty="0"/>
              <a:t> je len doplnkové; pri pasení odstraňovať nespasené časti (s výnimkou podmienok ochrany prírody); odstrániť pokosenú hmotu do 14 dní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u="sng" dirty="0" err="1"/>
              <a:t>Kondicionalita</a:t>
            </a:r>
            <a:endParaRPr lang="sk-SK" u="sng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Ide o obdobu podmienok krížového plnenia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94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BISS- základná podpora príjmu v záujme udržateľnosti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r>
              <a:rPr lang="sk-SK" u="sng" dirty="0"/>
              <a:t>4. </a:t>
            </a:r>
            <a:r>
              <a:rPr lang="sk-SK" u="sng" dirty="0" err="1"/>
              <a:t>Stropovanie</a:t>
            </a:r>
            <a:endParaRPr lang="sk-SK" u="sng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Zníženie sumy ktorá má byť poskytnutá v rámci platby BISS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 85% v časti sumy prekračujúcej 60 000 € do 100 000 € vrátane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 100% v časti sumy nad 100 000 €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Suma sa určí ako suma BISS na základe oprávnenej plochy s odpočítaním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Miezd súvisiacich s poľnohospodárskou činnosťou vrátane daní a poistného súvisiacich so zamestnaním a kt. prijímateľovi skutočne vzniknú v kal. roku predchádzajúcom roku podania žiadosti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Ekvivalent nákladov na pravidelnú a neplatenú prácu spojenú s poľnohospodárskou činnosťou  vykonávanou osobami, kt. pracujú u prijímateľa a nevypláca sa im mzda; alebo odmena je nižšia ako suma bežne uhrádzaná za poskytnuté služby, ale kt. sú odmeňované prostredníctvom hosp. výsledku podniku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Zložky nákladov práce v rámci zmluvných nákladov spojených s poľnohospodárskou činnosťou, kt. preukáže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06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k-SK" dirty="0"/>
              <a:t>Predstavuje súbor opatrení- ich kombináciu, ktoré sa prijímateľ zaviaže dodržiavať na ploche podniku za predpokladu, že sa do tejto schémy podpory zapojí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Základný predpoklad- oprávnenosť prijímateľa na BISS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Náhrada „</a:t>
            </a:r>
            <a:r>
              <a:rPr lang="sk-SK" dirty="0" err="1"/>
              <a:t>greeningu</a:t>
            </a:r>
            <a:r>
              <a:rPr lang="sk-SK" dirty="0"/>
              <a:t>“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Podľa charakteru podniku sa prijímatelia zaradia do jednej z kategórií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Prijímateľ s celkovou výmerou poľnohospodárskej plochy najviac 10 ha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Prijímateľ s celkovou výmerou poľnohospodárskej plochy nad 10 ha a prevažujúcim trvalým trávnym porastom a trávami alebo inými bylinnými krmovinami (</a:t>
            </a:r>
            <a:r>
              <a:rPr lang="sk-SK" dirty="0" err="1"/>
              <a:t>t.j</a:t>
            </a:r>
            <a:r>
              <a:rPr lang="sk-SK" dirty="0"/>
              <a:t>. nad 50%)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Prijímateľ s celkovou výmerou poľnohospodárskej plochy nad 10 ha a prevažujúcou ornou pôdou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Na základe tohto zadelenia má predpísané pravidlá+ možnosti, ktoré môže voliť na základe vhodnosti pre ten jeho poľnohospodársky podnik</a:t>
            </a:r>
          </a:p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8919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Zlepšenie štruktúry ornej pôdy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Na najmenej 25% výmery OP (okrem- trávy a bylinné krmoviny, viacročné krmoviny , úhor s porastom) povinný: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Aplikovať maštaľný hnoj- min. 20t/ha max. 40t/ha, pričom zapraviť do OP do 12 h po aplikácii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Pestovať medziplodiny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sk-SK" dirty="0"/>
              <a:t> t. j. vysiať zmes medziplodín do 30.09. (zmes- max 90% jednej z plodín) a musí byť prítomná na ploche 10 týždňov od výsevu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sk-SK" dirty="0"/>
              <a:t>Nepoužívať na tejto ploche hnojivá a POR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sk-SK" dirty="0"/>
              <a:t>Nelikvidovať medziplodiny mechanicky ani chemicky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sk-SK" dirty="0"/>
              <a:t>Medziplodiny musia slúžiť výlučne na zelené hnojenie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Aplikovať kompost- min. 20t/ha max. 75t/ha, pričom je potrebné ho zapraviť do pôdy bezodkladne po aplikácii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Aplikovať slamu- t. j. pozberové nadzemné zvyšky vymedzených plodín (pšenica, raž, ovos, </a:t>
            </a:r>
            <a:r>
              <a:rPr lang="sk-SK" dirty="0" err="1"/>
              <a:t>tritikale</a:t>
            </a:r>
            <a:r>
              <a:rPr lang="sk-SK" dirty="0"/>
              <a:t>, repka...)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1 plocha= v 1 roku 1 z opatrení 1x na účely 25%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7243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Neproduktívna plocha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Vyčlenenie neproduktívnych plôch nad rámec DPEP 8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 err="1"/>
              <a:t>Biopásy</a:t>
            </a:r>
            <a:r>
              <a:rPr lang="sk-SK" dirty="0"/>
              <a:t>, bylinné políčka, priekopy aj ak sú priľahlé k OP a neproduktívne plochy podľa osobitného predpisu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Zákaz používať hnojivá a POR na týchto plochách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 prípade úhoru s porastom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Založený v roku pred podaním žiadosti- od 01.04. do 31.07.  nevykonávať žiadne agrotechnické operácie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sk-SK" dirty="0"/>
              <a:t>Založený v roku podania žiadosti- od založenia do 31.07. nevykonávať žiadne agrotechnické operácie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Pravidlá sa v takom prípade vzťahujú na všetky neproduktívne plochy aj DPEP 8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137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Dodržiavanie najväčšej výmery OP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Rozdeliť súvislú plochu OP, ktorá presahuje najväčšiu výmeru pôdy (50 ha, 20 ha vo vtáčom území) </a:t>
            </a:r>
            <a:r>
              <a:rPr lang="sk-SK" dirty="0" err="1"/>
              <a:t>biopásom</a:t>
            </a:r>
            <a:endParaRPr lang="sk-SK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 err="1"/>
              <a:t>Biopás</a:t>
            </a:r>
            <a:r>
              <a:rPr lang="sk-SK" dirty="0"/>
              <a:t> min. 12 metrov šírky pričom odchýlka max 5% a výmera najmenej 0,5% súvislej plochy ornej pôdy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 err="1"/>
              <a:t>Biopás</a:t>
            </a:r>
            <a:r>
              <a:rPr lang="sk-SK" dirty="0"/>
              <a:t> založiť do 30.04. roku podania žiadosti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 err="1"/>
              <a:t>Biopás</a:t>
            </a:r>
            <a:r>
              <a:rPr lang="sk-SK" dirty="0"/>
              <a:t> tvorený </a:t>
            </a:r>
            <a:r>
              <a:rPr lang="sk-SK" dirty="0" err="1"/>
              <a:t>ďatelino</a:t>
            </a:r>
            <a:r>
              <a:rPr lang="sk-SK" dirty="0"/>
              <a:t>-trávnou, trávno-bylinnou alebo bylinnou zmesou (max. 90% jednej z plodín tvoriacej zmes)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Osobitný spôsob hospodárenia na </a:t>
            </a:r>
            <a:r>
              <a:rPr lang="sk-SK" dirty="0" err="1"/>
              <a:t>biopáse</a:t>
            </a:r>
            <a:r>
              <a:rPr lang="sk-SK" dirty="0"/>
              <a:t>, kosenie max. 2x ročne, pričom prvé najskôr 23.06. a druhé najskôr 2 mesiace po prvom + vždy do 14 dní po kosení odstrániť pokosenú hmotu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Nepoužívať hnojivá a POR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Do max. výmery sa môže nezapočítavať zavlažovaná plocha, t. j. plocha na ktorej je funkčné pevne inštalované zavlažovacie zariadenie alebo sa v roku podania žiadosti používa funkčné mobilné zavlažovacie zariadenie- v takom prípade vyčleniť do 30.04. daného roka plochu úhoru s porastom alebo bylinné políčko s výmerou najmenej 1% predmetnej súvislej plochy OP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 err="1"/>
              <a:t>Biopás</a:t>
            </a:r>
            <a:r>
              <a:rPr lang="sk-SK" dirty="0"/>
              <a:t> je naďalej OP aj keď je na tej ploche viac rokov po sebe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Do max. výmery OP sa nezarátavajú trávy a iné bylinné krmoviny, viacročné krmoviny a úhor s porastom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 prípade chráneného prvku- môže sa použiť na členenie, nie je na ňom potrebné vytvárať </a:t>
            </a:r>
            <a:r>
              <a:rPr lang="sk-SK" dirty="0" err="1"/>
              <a:t>biopás</a:t>
            </a:r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610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Zatrávnenie OP v chránenom území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Pokryť min. 4% OP v chránenom území súvisle </a:t>
            </a:r>
            <a:r>
              <a:rPr lang="sk-SK" dirty="0" err="1"/>
              <a:t>ďatelino</a:t>
            </a:r>
            <a:r>
              <a:rPr lang="sk-SK" dirty="0"/>
              <a:t>-trávnou alebo </a:t>
            </a:r>
            <a:r>
              <a:rPr lang="sk-SK" dirty="0" err="1"/>
              <a:t>trávito</a:t>
            </a:r>
            <a:r>
              <a:rPr lang="sk-SK" dirty="0"/>
              <a:t>-bylinnou zmesou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Hlavná agrotechnická operácia na tejto ploche- pasenie HD, oviec, kôz alebo koní so zaťažením najmenej 0,5DJ/ha od 01.06. do 30.09. s výnimkou prvých 2 rokov od založenia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Viesť evidenciu pasenia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Prvé obhospodárenie podľa požiadavky osobitného predpisu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Nie plochy </a:t>
            </a:r>
            <a:r>
              <a:rPr lang="sk-SK" dirty="0" err="1"/>
              <a:t>agroenvironmentálno</a:t>
            </a:r>
            <a:r>
              <a:rPr lang="sk-SK" dirty="0"/>
              <a:t>-klimatických záväzkov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OP napriek zatrávneniu zostáva OP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26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Plocha vysiata zmesami pre opeľovače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10% plochy úhoru s porastom, bylinného políčka alebo </a:t>
            </a:r>
            <a:r>
              <a:rPr lang="sk-SK" dirty="0" err="1"/>
              <a:t>biopásu</a:t>
            </a:r>
            <a:r>
              <a:rPr lang="sk-SK" dirty="0"/>
              <a:t> je súvisle vysiatej zmesami pre opeľovače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Založiť do 30.04. a ponechať najmenej do 30.09.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 tomto období plochu nekosiť a </a:t>
            </a:r>
            <a:r>
              <a:rPr lang="sk-SK" dirty="0" err="1"/>
              <a:t>nemulčovať</a:t>
            </a:r>
            <a:r>
              <a:rPr lang="sk-SK" dirty="0"/>
              <a:t>,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Neaplikovať hnojivá a POR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Môže to byť tá istá plocha viac rokov po sebe, v takom prípade môže túto plochu kosiť alebo </a:t>
            </a:r>
            <a:r>
              <a:rPr lang="sk-SK" dirty="0" err="1"/>
              <a:t>mulčovať</a:t>
            </a:r>
            <a:r>
              <a:rPr lang="sk-SK" dirty="0"/>
              <a:t> najneskôr do 31.03.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Obhospodarovanie TTP kosením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TTP na ktorom nevykonáva pasenie v stanovenom termíne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Môže vyčleniť časť plochy na neskoršie kosenie v stanovenom termíne, najneskôr do 15.09.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Odstup medzi riadnym a neskorším kosením musí byť min. 30 dní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236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78251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Celofarmová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600" b="1" dirty="0" err="1">
                <a:solidFill>
                  <a:schemeClr val="accent6">
                    <a:lumMod val="75000"/>
                  </a:schemeClr>
                </a:solidFill>
              </a:rPr>
              <a:t>eko</a:t>
            </a:r>
            <a:r>
              <a:rPr lang="sk-SK" sz="3600" b="1" dirty="0">
                <a:solidFill>
                  <a:schemeClr val="accent6">
                    <a:lumMod val="75000"/>
                  </a:schemeClr>
                </a:solidFill>
              </a:rPr>
              <a:t>-schéma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782515"/>
            <a:ext cx="10515600" cy="469509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Obhospodarovanie TTP pasením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HD, ovce, kozy, kone,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Zaťaženie min. 0,3DJ/ha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Obhospodárené musí byť celé TTP, preto nespasenú časť prijímateľ kosí a to podľa nadmorskej výšky v neskoršom termíne (ako v </a:t>
            </a:r>
            <a:r>
              <a:rPr lang="sk-SK" dirty="0" err="1"/>
              <a:t>predch</a:t>
            </a:r>
            <a:r>
              <a:rPr lang="sk-SK" dirty="0"/>
              <a:t>. operácii), najneskôr do 15.09.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Viesť evidenciu pasenia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Celoročný zelený kryt </a:t>
            </a:r>
            <a:r>
              <a:rPr lang="sk-SK" dirty="0" err="1"/>
              <a:t>medziradia</a:t>
            </a:r>
            <a:r>
              <a:rPr lang="sk-SK" dirty="0"/>
              <a:t> viníc, ovocných sadov a chmeľníc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Zabezpečiť v každom druhom </a:t>
            </a:r>
            <a:r>
              <a:rPr lang="sk-SK" dirty="0" err="1"/>
              <a:t>medziradí</a:t>
            </a:r>
            <a:r>
              <a:rPr lang="sk-SK" dirty="0"/>
              <a:t> celoročný zelený </a:t>
            </a:r>
            <a:r>
              <a:rPr lang="sk-SK"/>
              <a:t>kryt legislatívou </a:t>
            </a:r>
            <a:r>
              <a:rPr lang="sk-SK" dirty="0"/>
              <a:t>vymedzenými plodinami alebo ich zmesami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Nepoužívať pri údržbe </a:t>
            </a:r>
            <a:r>
              <a:rPr lang="sk-SK" dirty="0" err="1"/>
              <a:t>medziradia</a:t>
            </a:r>
            <a:r>
              <a:rPr lang="sk-SK" dirty="0"/>
              <a:t> so zeleným krytom POR určené na ničenie a zastavenie rastu neželaných druhov rastlín (NEPR 1107/2009)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dirty="0"/>
              <a:t>Obhospodarovanie rýchlorastúcich drevín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sk-SK" dirty="0"/>
              <a:t>Zabezpečiť vo vegetačnom období najmenej 2 ošetrenia rýchlorastúcich drevín na predchádzanie šíreniu inváznych nepôvodných druhov rastlín bez použitia POR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279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FB355A4-53E4-445A-8DC2-533FE0C4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16</a:t>
            </a:fld>
            <a:endParaRPr lang="sk-SK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1F11F873-2738-483A-B2D4-990A3C49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024"/>
            <a:ext cx="12192000" cy="5651219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8AB0C153-7118-4A09-B387-8F797DEFF507}"/>
              </a:ext>
            </a:extLst>
          </p:cNvPr>
          <p:cNvSpPr/>
          <p:nvPr/>
        </p:nvSpPr>
        <p:spPr>
          <a:xfrm>
            <a:off x="8307421" y="4075889"/>
            <a:ext cx="1692613" cy="457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: nadol 12">
            <a:extLst>
              <a:ext uri="{FF2B5EF4-FFF2-40B4-BE49-F238E27FC236}">
                <a16:creationId xmlns:a16="http://schemas.microsoft.com/office/drawing/2014/main" id="{045C5501-628C-4ABF-9DF0-4C8C23662166}"/>
              </a:ext>
            </a:extLst>
          </p:cNvPr>
          <p:cNvSpPr/>
          <p:nvPr/>
        </p:nvSpPr>
        <p:spPr>
          <a:xfrm rot="2324835">
            <a:off x="10357338" y="2594796"/>
            <a:ext cx="694593" cy="1468315"/>
          </a:xfrm>
          <a:prstGeom prst="downArrow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3250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6550148-C36F-454B-99C0-95E2580D2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17</a:t>
            </a:fld>
            <a:endParaRPr lang="sk-SK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9590B202-427D-45CB-85E8-2DC844613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402"/>
            <a:ext cx="12192000" cy="60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72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842233"/>
            <a:ext cx="10515600" cy="1878167"/>
          </a:xfrm>
        </p:spPr>
        <p:txBody>
          <a:bodyPr>
            <a:normAutofit/>
          </a:bodyPr>
          <a:lstStyle/>
          <a:p>
            <a:pPr algn="ctr"/>
            <a:r>
              <a:rPr lang="sk-SK" sz="8800" b="1" dirty="0">
                <a:solidFill>
                  <a:schemeClr val="accent6">
                    <a:lumMod val="75000"/>
                  </a:schemeClr>
                </a:solidFill>
              </a:rPr>
              <a:t>Ďakujem za pozornosť</a:t>
            </a: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494031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48B5B1F684274CBC029855CFAC91F2" ma:contentTypeVersion="0" ma:contentTypeDescription="Umožňuje vytvoriť nový dokument." ma:contentTypeScope="" ma:versionID="fe13cfeb80725857d260d232c2fcbcc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73F304-B20C-49B2-ABFE-70D1A995F49C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6D15C6-6F7B-48E0-A866-65DEF60E7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ACD10FD-B634-4F93-AB60-3E8641EDBF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4938</TotalTime>
  <Words>1682</Words>
  <Application>Microsoft Office PowerPoint</Application>
  <PresentationFormat>Širokouhlá</PresentationFormat>
  <Paragraphs>161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Motív balíka Office</vt:lpstr>
      <vt:lpstr>Zorientujme sa v BISS a v čerpaní platieb na ekoschémy.</vt:lpstr>
      <vt:lpstr>BISS- základná podpora príjmu v záujme udržateľnosti</vt:lpstr>
      <vt:lpstr>BISS- základná podpora príjmu v záujme udržateľnosti</vt:lpstr>
      <vt:lpstr>BISS- základná podpora príjmu v záujme udržateľnosti</vt:lpstr>
      <vt:lpstr>BISS- základná podpora príjmu v záujme udržateľnosti</vt:lpstr>
      <vt:lpstr>BISS- základná podpora príjmu v záujme udržateľnosti</vt:lpstr>
      <vt:lpstr>BISS- základná podpora príjmu v záujme udržateľnosti</vt:lpstr>
      <vt:lpstr>BISS- základná podpora príjmu v záujme udržateľnosti</vt:lpstr>
      <vt:lpstr>Celofarmová eko-schéma</vt:lpstr>
      <vt:lpstr>Celofarmová eko-schéma</vt:lpstr>
      <vt:lpstr>Celofarmová eko-schéma</vt:lpstr>
      <vt:lpstr>Celofarmová eko-schéma</vt:lpstr>
      <vt:lpstr>Celofarmová eko-schéma</vt:lpstr>
      <vt:lpstr>Celofarmová eko-schéma</vt:lpstr>
      <vt:lpstr>Celofarmová eko-schéma</vt:lpstr>
      <vt:lpstr>Prezentácia programu PowerPoint</vt:lpstr>
      <vt:lpstr>Prezentácia programu PowerPoint</vt:lpstr>
      <vt:lpstr>Ďakujem za pozornosť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Sousedek Michal</cp:lastModifiedBy>
  <cp:revision>22</cp:revision>
  <dcterms:created xsi:type="dcterms:W3CDTF">2021-11-02T07:12:24Z</dcterms:created>
  <dcterms:modified xsi:type="dcterms:W3CDTF">2022-12-07T18:11:17Z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0x010100FA48B5B1F684274CBC029855CFAC91F2</vt:lpwstr>
  </property>
</Properties>
</file>