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2" r:id="rId4"/>
    <p:sldId id="261" r:id="rId5"/>
    <p:sldId id="260" r:id="rId6"/>
    <p:sldId id="259" r:id="rId7"/>
    <p:sldId id="263" r:id="rId8"/>
    <p:sldId id="264" r:id="rId9"/>
    <p:sldId id="271" r:id="rId10"/>
    <p:sldId id="270" r:id="rId11"/>
    <p:sldId id="269" r:id="rId12"/>
    <p:sldId id="268" r:id="rId13"/>
    <p:sldId id="267" r:id="rId14"/>
    <p:sldId id="266" r:id="rId15"/>
    <p:sldId id="265" r:id="rId16"/>
    <p:sldId id="272" r:id="rId17"/>
    <p:sldId id="273" r:id="rId18"/>
    <p:sldId id="274" r:id="rId19"/>
    <p:sldId id="275" r:id="rId20"/>
    <p:sldId id="276" r:id="rId21"/>
    <p:sldId id="277" r:id="rId22"/>
    <p:sldId id="281" r:id="rId23"/>
    <p:sldId id="280" r:id="rId24"/>
    <p:sldId id="278" r:id="rId25"/>
    <p:sldId id="282" r:id="rId26"/>
    <p:sldId id="284" r:id="rId27"/>
    <p:sldId id="285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102" y="7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/>
              <a:t>Kliknutím upravte štýl predlohy podnadpisu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71D6-A346-4043-AA41-84611E320B9A}" type="datetimeFigureOut">
              <a:rPr lang="sk-SK" smtClean="0"/>
              <a:t>2. 1. 2023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2DB9FFE6-5F39-4018-8993-3A722A58BF1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31422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71D6-A346-4043-AA41-84611E320B9A}" type="datetimeFigureOut">
              <a:rPr lang="sk-SK" smtClean="0"/>
              <a:t>2. 1. 2023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9FFE6-5F39-4018-8993-3A722A58BF1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53184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71D6-A346-4043-AA41-84611E320B9A}" type="datetimeFigureOut">
              <a:rPr lang="sk-SK" smtClean="0"/>
              <a:t>2. 1. 2023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DB9FFE6-5F39-4018-8993-3A722A58BF1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86871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71D6-A346-4043-AA41-84611E320B9A}" type="datetimeFigureOut">
              <a:rPr lang="sk-SK" smtClean="0"/>
              <a:t>2. 1. 2023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DB9FFE6-5F39-4018-8993-3A722A58BF1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76415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71D6-A346-4043-AA41-84611E320B9A}" type="datetimeFigureOut">
              <a:rPr lang="sk-SK" smtClean="0"/>
              <a:t>2. 1. 2023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DB9FFE6-5F39-4018-8993-3A722A58BF1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90254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71D6-A346-4043-AA41-84611E320B9A}" type="datetimeFigureOut">
              <a:rPr lang="sk-SK" smtClean="0"/>
              <a:t>2. 1. 2023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9FFE6-5F39-4018-8993-3A722A58BF1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20810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71D6-A346-4043-AA41-84611E320B9A}" type="datetimeFigureOut">
              <a:rPr lang="sk-SK" smtClean="0"/>
              <a:t>2. 1. 2023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9FFE6-5F39-4018-8993-3A722A58BF1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4947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71D6-A346-4043-AA41-84611E320B9A}" type="datetimeFigureOut">
              <a:rPr lang="sk-SK" smtClean="0"/>
              <a:t>2. 1. 2023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9FFE6-5F39-4018-8993-3A722A58BF1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32746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71D6-A346-4043-AA41-84611E320B9A}" type="datetimeFigureOut">
              <a:rPr lang="sk-SK" smtClean="0"/>
              <a:t>2. 1. 2023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DB9FFE6-5F39-4018-8993-3A722A58BF1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15884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71D6-A346-4043-AA41-84611E320B9A}" type="datetimeFigureOut">
              <a:rPr lang="sk-SK" smtClean="0"/>
              <a:t>2. 1. 2023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DB9FFE6-5F39-4018-8993-3A722A58BF1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89224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71D6-A346-4043-AA41-84611E320B9A}" type="datetimeFigureOut">
              <a:rPr lang="sk-SK" smtClean="0"/>
              <a:t>2. 1. 2023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DB9FFE6-5F39-4018-8993-3A722A58BF1C}" type="slidenum">
              <a:rPr lang="sk-SK" smtClean="0"/>
              <a:t>‹#›</a:t>
            </a:fld>
            <a:endParaRPr lang="sk-SK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244534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71D6-A346-4043-AA41-84611E320B9A}" type="datetimeFigureOut">
              <a:rPr lang="sk-SK" smtClean="0"/>
              <a:t>2. 1. 2023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DB9FFE6-5F39-4018-8993-3A722A58BF1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272909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 ponu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71D6-A346-4043-AA41-84611E320B9A}" type="datetimeFigureOut">
              <a:rPr lang="sk-SK" smtClean="0"/>
              <a:t>2. 1. 2023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DB9FFE6-5F39-4018-8993-3A722A58BF1C}" type="slidenum">
              <a:rPr lang="sk-SK" smtClean="0"/>
              <a:t>‹#›</a:t>
            </a:fld>
            <a:endParaRPr lang="sk-SK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338811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lebo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71D6-A346-4043-AA41-84611E320B9A}" type="datetimeFigureOut">
              <a:rPr lang="sk-SK" smtClean="0"/>
              <a:t>2. 1. 2023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DB9FFE6-5F39-4018-8993-3A722A58BF1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75188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71D6-A346-4043-AA41-84611E320B9A}" type="datetimeFigureOut">
              <a:rPr lang="sk-SK" smtClean="0"/>
              <a:t>2. 1. 2023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9FFE6-5F39-4018-8993-3A722A58BF1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895838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71D6-A346-4043-AA41-84611E320B9A}" type="datetimeFigureOut">
              <a:rPr lang="sk-SK" smtClean="0"/>
              <a:t>2. 1. 2023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9FFE6-5F39-4018-8993-3A722A58BF1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10918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CE71D6-A346-4043-AA41-84611E320B9A}" type="datetimeFigureOut">
              <a:rPr lang="sk-SK" smtClean="0"/>
              <a:t>2. 1. 2023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2DB9FFE6-5F39-4018-8993-3A722A58BF1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09484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7C7D720-9A79-CF87-A44C-744B48AA3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4995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sk-SK" sz="6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Kondicionalitás</a:t>
            </a:r>
            <a:endParaRPr lang="sk-SK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7027625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76D6C9F-BCF9-BD0F-E655-0BC48BDD6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28440"/>
          </a:xfrm>
        </p:spPr>
        <p:txBody>
          <a:bodyPr/>
          <a:lstStyle/>
          <a:p>
            <a:pPr algn="ctr"/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Közös </a:t>
            </a:r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Agrárpolitikai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Stratégiai terv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248C1B91-ECF5-F8F4-C24F-1101EC8D82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2023. január elsejétől indul az európai unióban az új hét éves támogatási ciklus, melyhez az elmúlt 2 év alatt megtervezett Hazai Közös Agrárpolitika Stratégiai terv leadásra került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terv keretein belül kellett megtervezni és felépíteni a közvetlen és a vidékfejlesztési támogatások rendszerét, célkitűzéseit úgy, hogy a leírt célok megfeleljenek az EU különféle stratégiáinak, irányelveinek (Zöld Megállapodás, Termőföldtől az asztalig, Biodiverzitás stratégia stb.), s ugyanakkor a gazdálkodók számára is vonzóak legyenek a rögzített lehetőségek, melyek által a gazdaságaikat is gazdaságosabban tudják üzemeltetni, védve talajaikat, az életteret is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célok eléréséhez a hazai KAP Stratégiai Tervben ezért egy speciális rendszert, az ún. zöld felépítményt hoztak létre</a:t>
            </a:r>
          </a:p>
        </p:txBody>
      </p:sp>
    </p:spTree>
    <p:extLst>
      <p:ext uri="{BB962C8B-B14F-4D97-AF65-F5344CB8AC3E}">
        <p14:creationId xmlns:p14="http://schemas.microsoft.com/office/powerpoint/2010/main" val="1937476191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810A786B-91E2-DFAB-4539-AC08A2466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976090"/>
          </a:xfrm>
        </p:spPr>
        <p:txBody>
          <a:bodyPr>
            <a:normAutofit/>
          </a:bodyPr>
          <a:lstStyle/>
          <a:p>
            <a:pPr algn="ctr"/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Zöld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felépítmény</a:t>
            </a:r>
          </a:p>
        </p:txBody>
      </p:sp>
      <p:sp>
        <p:nvSpPr>
          <p:cNvPr id="5" name="Zástupný objekt pre obsah 4">
            <a:extLst>
              <a:ext uri="{FF2B5EF4-FFF2-40B4-BE49-F238E27FC236}">
                <a16:creationId xmlns:a16="http://schemas.microsoft.com/office/drawing/2014/main" id="{C48D2A71-C9AA-BD67-CAED-FCE65AAF27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00200"/>
            <a:ext cx="8915400" cy="4311022"/>
          </a:xfrm>
        </p:spPr>
        <p:txBody>
          <a:bodyPr>
            <a:normAutofit/>
          </a:bodyPr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egymásra épülő, komplex támogatási rendszer, amely a környezeti állapot javítását és a természeti erőforrások fenntartható használatát hivatott elősegíteni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célja, hogy a termelőket a gazdálkodási gyakorlataik megújítására ösztönözze</a:t>
            </a:r>
          </a:p>
        </p:txBody>
      </p:sp>
      <p:pic>
        <p:nvPicPr>
          <p:cNvPr id="3" name="Obrázok 2">
            <a:extLst>
              <a:ext uri="{FF2B5EF4-FFF2-40B4-BE49-F238E27FC236}">
                <a16:creationId xmlns:a16="http://schemas.microsoft.com/office/drawing/2014/main" id="{DCA4D754-23E6-6585-E34F-F93B08146F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9717" y="3118008"/>
            <a:ext cx="6468133" cy="247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87490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E403FF86-A696-3026-C12E-22B893511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04640"/>
          </a:xfrm>
        </p:spPr>
        <p:txBody>
          <a:bodyPr>
            <a:normAutofit/>
          </a:bodyPr>
          <a:lstStyle/>
          <a:p>
            <a:pPr algn="ctr"/>
            <a:r>
              <a:rPr lang="hu-H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Jelentős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változások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ADFCE28F-3257-A683-FD58-0CB0E68E38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28750"/>
            <a:ext cx="8915400" cy="4482472"/>
          </a:xfrm>
        </p:spPr>
        <p:txBody>
          <a:bodyPr/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eddig megszokott Zöldítés és Kölcsönös megfeleltetés (KM) és a hozzá tartozó előírások átalakulnak és közösen fogják alkotni a 2023-tól bevezetésre kerülő kondicionalitást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kondicionalitás – a támogatásokért cserébe minden közvetlen kifizetésben és egyéb érintett támogatásban részesülő számára kötelezően betartandó; összefoglalja a Helyes Mezőgazdasági és Környezeti Állapot (HMKÁ) előírásait, valamint a Jogszabályban Foglalt Gazdálkodási Követelmények (JFGK) szabályrendszerét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új elemként fog megjelenni az önkéntes alapon választható Agrár Ökológiai program, mely évente és önkéntesen a teljes üzemméretre igényelhető területalapú támogatási forma lesz, természetesen a meghatározott szabályok figyelembevételével</a:t>
            </a:r>
          </a:p>
          <a:p>
            <a:pPr marL="0" indent="0">
              <a:buNone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2006A2FE-5C43-17DF-AAB7-462D4BEFF0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1039" y="4461142"/>
            <a:ext cx="6213626" cy="2181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707348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8FD44CCF-575D-EC11-EC6D-33F0AE9AC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556990"/>
          </a:xfrm>
        </p:spPr>
        <p:txBody>
          <a:bodyPr>
            <a:noAutofit/>
          </a:bodyPr>
          <a:lstStyle/>
          <a:p>
            <a:pPr algn="ctr"/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HMKÁ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előírások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30B6A674-D017-87DF-7C19-56A0540C51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5499" y="1363980"/>
            <a:ext cx="8915400" cy="4730122"/>
          </a:xfrm>
        </p:spPr>
        <p:txBody>
          <a:bodyPr>
            <a:normAutofit fontScale="92500" lnSpcReduction="20000"/>
          </a:bodyPr>
          <a:lstStyle/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HMKÁ 1 – Állandó gyep fenntartása az állandó gyep mezőgazdasági területhez viszonyított aránya alapján </a:t>
            </a:r>
          </a:p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HMKÁ 2 – Vizes élőhelyek és tőzeges területek védelme</a:t>
            </a:r>
          </a:p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HMKÁ 3 – A szántóföldi tarlóégetés tilalma, kivéve növény-egészségügyi okokból</a:t>
            </a:r>
          </a:p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HMKÁ 4 – Vízfolyások mentén védelmi sávok kialakítása</a:t>
            </a:r>
          </a:p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HMKÁ 5 – Talajművelés, a talajromlás és erózió kockázatának csökkentése, figyelembevéve a lejtőmeredekséget is</a:t>
            </a:r>
          </a:p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HMKÁ 6 – Minimális talajborítás a csupasz talaj elkerülése érdekében a legérzékenyebb időszak(ok)-ban</a:t>
            </a:r>
          </a:p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HMKÁ 7 – Szántóföldi vetésforgó</a:t>
            </a:r>
          </a:p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HMKÁ 8 -  Nem termelő területek és tájképi elemek minimálisan előírt aránya szántóterületeken. Valamennyi mezőgazdasági terület tekintetében a tájképi elemek megőrzése</a:t>
            </a:r>
          </a:p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HMKÁ 9 – Környezeti szempontból érzékeny állandó gyepterületként megjelölt gyepterületek átállításának vagy felszántásának tilalma a Natura 2000 területeken</a:t>
            </a:r>
          </a:p>
        </p:txBody>
      </p:sp>
    </p:spTree>
    <p:extLst>
      <p:ext uri="{BB962C8B-B14F-4D97-AF65-F5344CB8AC3E}">
        <p14:creationId xmlns:p14="http://schemas.microsoft.com/office/powerpoint/2010/main" val="2691009734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0BAE7C2C-DC2F-AD3C-7799-7D4617CB6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66362"/>
          </a:xfrm>
        </p:spPr>
        <p:txBody>
          <a:bodyPr>
            <a:normAutofit fontScale="90000"/>
          </a:bodyPr>
          <a:lstStyle/>
          <a:p>
            <a:pPr algn="ctr"/>
            <a:r>
              <a:rPr lang="hu-H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HMKÁ 1 – Állandó gyep fenntartása az állandó gyep mezőgazdasági területhez viszonyított aránya alapján </a:t>
            </a:r>
            <a:br>
              <a:rPr lang="hu-H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hu-H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FC4059F1-A459-A0D3-9936-BC7448DB5E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64208"/>
            <a:ext cx="8915400" cy="4247014"/>
          </a:xfrm>
        </p:spPr>
        <p:txBody>
          <a:bodyPr>
            <a:normAutofit fontScale="85000" lnSpcReduction="20000"/>
          </a:bodyPr>
          <a:lstStyle/>
          <a:p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állandó gyepterületek segítik a szén-megkötést, részt vesznek helyi klímarendszerek szabályozásában, elősegítik a talajok erózió elleni védelmét, illetve élőhelyként és tájképi elemként hozzájárulnak a biológiai sokféleség védelméhez, az élőhelyek és tájak megőrzéséhez</a:t>
            </a:r>
          </a:p>
          <a:p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azon helyeken, ahol a talaj eredeti adottságai sem optimálisak – homok- illetve szikes puszták -, nem gazdaságosak a szántóföldi hasznosításra ott őrizzük meg a természetes gyeptakarót</a:t>
            </a:r>
          </a:p>
          <a:p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vízeróziónak kitett domboldalakon, lejtős területeken ugyancsak a gyepsávok segíthetnek abban, hogy helyben tartsuk talajainkat</a:t>
            </a:r>
          </a:p>
          <a:p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gyepek a hasznos élőlények számára is élőhelyet, búvó és költőhelyet biztosítanak, mely hasznos élőlények segíthetnek a kultúrnövényeket érő kár- és kórokozók elleni védekezésben</a:t>
            </a:r>
          </a:p>
          <a:p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néhány cm talaj képződése évezredekben mérhető, tehát ahol lehet őrizzük meg a gyepterületet, illetve létesítsünk gyepes sávokat, melyhez majd a Nem termelő beruházások által támogatás is igényelhető lesz</a:t>
            </a:r>
          </a:p>
          <a:p>
            <a:endParaRPr lang="hu-HU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134376119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E30D28A-1920-26B1-119A-E902F1202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hu-H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HMKÁ 1 – Állandó gyep fenntartása az állandó gyep mezőgazdasági területhez viszonyított aránya alapján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ACFE8DF-2789-8EB5-2261-8919544594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38300"/>
            <a:ext cx="8915400" cy="4595590"/>
          </a:xfrm>
        </p:spPr>
        <p:txBody>
          <a:bodyPr>
            <a:normAutofit lnSpcReduction="10000"/>
          </a:bodyPr>
          <a:lstStyle/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országos szinten kell megőrizni az állandó gyepterületeket a 2018-as referenciaarányhoz képest (ez az arány legfeljebb 5% -kal csökkenhet)</a:t>
            </a:r>
          </a:p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visszaállítási kötelezettségre azon gazdálkodók kötelezhetők, akik a fenti országos szintű csökkenés elérésének évét megelőző két naptári évben az egységes kérelmük alapján törtek fel gazdaságukban állandó gyepterületet</a:t>
            </a:r>
          </a:p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amennyiben erdőtelepítés történt az állandó gyepterületen, akkor azon terület után nem keletkezik visszaállítási kötelezettség, kivéve, ha karácsonyfa-ültetvény vagy energetikai faültetvény telepítése valósult meg (utóbbi esetben is visszaállítási kötelezettség keletkezik)</a:t>
            </a:r>
          </a:p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visszaállítási kötelezettség a gazdaság bármely területén megvalósítható – kivéve erdőterület – , vagy meglévő ideiglenes gyepterület állandó gyepterületté alakításával is lehet teljesíteni; Amennyiben viszont a feltört terület környezeti szempontból érzékeny állandó gyepterületnek minősül, úgy a visszaállítást ugyanezen a területen kell végrehajtani</a:t>
            </a:r>
          </a:p>
        </p:txBody>
      </p:sp>
    </p:spTree>
    <p:extLst>
      <p:ext uri="{BB962C8B-B14F-4D97-AF65-F5344CB8AC3E}">
        <p14:creationId xmlns:p14="http://schemas.microsoft.com/office/powerpoint/2010/main" val="1038979329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78074AA-3C81-DF4D-7AAA-44214911E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090390"/>
          </a:xfrm>
        </p:spPr>
        <p:txBody>
          <a:bodyPr>
            <a:normAutofit fontScale="90000"/>
          </a:bodyPr>
          <a:lstStyle/>
          <a:p>
            <a:pPr algn="ctr"/>
            <a:r>
              <a:rPr lang="sk-SK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HMKÁ 2 –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Vizes élőhelyek és tőzeges területek védelme</a:t>
            </a:r>
            <a:br>
              <a:rPr lang="sk-SK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sk-S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7D2A28C-5652-BA3C-4209-1B50B60BB2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284818"/>
            <a:ext cx="8915400" cy="3949072"/>
          </a:xfrm>
        </p:spPr>
        <p:txBody>
          <a:bodyPr>
            <a:normAutofit/>
          </a:bodyPr>
          <a:lstStyle/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vizes élőhelyek és a tőzeglápok hozzájárulnak a magas kötöttszén-tartalmú talajok megfelelő kezeléséhez, ezáltal elősegítik a szénmegkötést (CO2) és hozzájárulnak a klímaváltozás elleni küzdelemhez</a:t>
            </a:r>
          </a:p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segítik a területi vízvisszatartást, s nagyobb területi egységben mérsékelni tudják a nyári hőséget, tehát kihatással lehetnek a környező területek mikroklímájára, melyek igen lényeges folyamatok</a:t>
            </a:r>
          </a:p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ezen intézkedést Magyarország csak 2025-től kívánja bevezetni; a bevezetésig kialakításra kerülnek a pontos lehatárolások, valamint a hozzá kapcsolódó betartandó gyakorlatok</a:t>
            </a:r>
          </a:p>
        </p:txBody>
      </p:sp>
    </p:spTree>
    <p:extLst>
      <p:ext uri="{BB962C8B-B14F-4D97-AF65-F5344CB8AC3E}">
        <p14:creationId xmlns:p14="http://schemas.microsoft.com/office/powerpoint/2010/main" val="114863619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774CA4A-8115-44E9-AD41-632AF1380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033240"/>
          </a:xfrm>
        </p:spPr>
        <p:txBody>
          <a:bodyPr>
            <a:normAutofit fontScale="90000"/>
          </a:bodyPr>
          <a:lstStyle/>
          <a:p>
            <a:pPr algn="ctr"/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HMKÁ 3 – A szántóföldi tarlóégetés tilalma, kivéve növény-egészségügyi okokból</a:t>
            </a:r>
            <a:b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7DF72258-5C53-9C99-571D-2AA6911DCE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790700"/>
            <a:ext cx="8915400" cy="4120522"/>
          </a:xfrm>
        </p:spPr>
        <p:txBody>
          <a:bodyPr>
            <a:normAutofit lnSpcReduction="10000"/>
          </a:bodyPr>
          <a:lstStyle/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tarló, nád, növényi maradvány, valamint gyepek égetése tilos, kivéve zárlati károsító megjelenése esetén, hatósági határozattal elrendelve</a:t>
            </a:r>
          </a:p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tarlóégetés legfőbb indokaként a kártevők, kórokozók elleni védekezést szokás megjelölni</a:t>
            </a:r>
          </a:p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tarlóégetéssel károsodnak a talajban lévő hasznos bioszervezetek, a talaj igen lecsökkent szervesanyag készletét tovább pazaroljuk – rontva ezzel szerkezetességét, aszálytűrését, vízmegtartó képességét stb., és nem elenyésző az élővilág pusztulása sem</a:t>
            </a:r>
          </a:p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tarlóégetés nem csak a talajba juttatható, a talajban lévő szerves anyag felelőtlen pazarlását jelenti, de a levegőszennyezést is okoz</a:t>
            </a:r>
          </a:p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levegő védelméről szóló rendelkezés is egyértelműen tiltja a tarlóégetést, fentiek szerinti eseti kivétellel</a:t>
            </a:r>
          </a:p>
        </p:txBody>
      </p:sp>
    </p:spTree>
    <p:extLst>
      <p:ext uri="{BB962C8B-B14F-4D97-AF65-F5344CB8AC3E}">
        <p14:creationId xmlns:p14="http://schemas.microsoft.com/office/powerpoint/2010/main" val="2640480819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054E073-0BB8-BA67-1CF5-28143A4B1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033240"/>
          </a:xfrm>
        </p:spPr>
        <p:txBody>
          <a:bodyPr>
            <a:normAutofit fontScale="90000"/>
          </a:bodyPr>
          <a:lstStyle/>
          <a:p>
            <a:pPr algn="ctr"/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HMKÁ 4 – Vízfolyások mentén védelmi sávok kialakítása</a:t>
            </a:r>
            <a:b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hu-H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FD9BB91-369E-6BE0-7364-4692EDB617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980018"/>
            <a:ext cx="8915400" cy="4253872"/>
          </a:xfrm>
        </p:spPr>
        <p:txBody>
          <a:bodyPr>
            <a:normAutofit fontScale="85000" lnSpcReduction="20000"/>
          </a:bodyPr>
          <a:lstStyle/>
          <a:p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vízvédelmi sávokra vonatkozó előírások hozzájárulnak a vízszennyezés elleni védelemhez, vizeink minőségének megőrzéséhez, mely közös érdek</a:t>
            </a:r>
          </a:p>
          <a:p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vízfolyások mentén védelmi sávok kialakítása eddig sem volt ismeretlen, de annak mértéke a jövő évtől szigorodik az alábbiak szerint:</a:t>
            </a:r>
          </a:p>
          <a:p>
            <a:pPr marL="0" indent="0">
              <a:buNone/>
            </a:pPr>
            <a:r>
              <a:rPr lang="hu-H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Nem juttatható ki műtrágya, szervestrágya és növényvédőszer</a:t>
            </a:r>
            <a:endParaRPr lang="hu-H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a </a:t>
            </a:r>
            <a:r>
              <a:rPr lang="hu-H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MePAR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-ban grafikusan megjelölt egyéb felszíni vízfolyások partvonalától mért 3 méteres sávban. A védőtávolság 3 méterre csökkenthető, ha a mezőgazdasági művelés alatt álló tábla 50 méternél nem szélesebb és 1 ha-</a:t>
            </a:r>
            <a:r>
              <a:rPr lang="hu-H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nál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kisebb területű.</a:t>
            </a:r>
          </a:p>
          <a:p>
            <a:pPr marL="0" indent="0">
              <a:buNone/>
            </a:pP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a völgyzáró gátas halastavak esetében a partvonaltól mért 3 méteres sávban,</a:t>
            </a:r>
          </a:p>
          <a:p>
            <a:pPr marL="0" indent="0">
              <a:buNone/>
            </a:pP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a </a:t>
            </a:r>
            <a:r>
              <a:rPr lang="hu-H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MePAR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-ban grafikusan megjelölt 5000 négyzetméter feletti állóvizek partvonalától mért 20 méteres sávban.</a:t>
            </a:r>
          </a:p>
          <a:p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szervestrágya esetében a meghatározott védőtávolságok nem vonatkoznak a legeltetett állatok által elhullatott trágyára, amennyiben az az itatóhely megközelítése miatt következik be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30860132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230D1CE-D2FB-0673-528B-284C81F610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0162" y="666750"/>
            <a:ext cx="8915400" cy="4882522"/>
          </a:xfrm>
        </p:spPr>
        <p:txBody>
          <a:bodyPr>
            <a:noAutofit/>
          </a:bodyPr>
          <a:lstStyle/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HMKÁ 5 és HMKÁ 6 előírások kifejezetten a talajok – s  közvetetten a felszíni vizek – védelmét szolgálják</a:t>
            </a:r>
          </a:p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hazai talajaink 60 %-a valamilyen degradációs folyamattal érintett – ez részben természeti, részben emberi tevékenységből eredő -, azaz földünk talajának jellemzői rohamosan romlanak az erózió, a túlhasználat, tömörödés, szervesanyagfogyás és a szerkezetromlás miatt</a:t>
            </a:r>
          </a:p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mindennek egyik következménye a belvizek állandósulása, a korai és tartós aszályok egyre gyakoribbá válása</a:t>
            </a:r>
          </a:p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talaj megfelelő állapotban tartása nélkül a vízgazdálkodás sem lehet hatékony. A vizet a megfelelő agrotechnikával a talajban kellene tárolnunk</a:t>
            </a:r>
          </a:p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erózió által elveszített pár cm-es humuszos talajtakaró képződése évszázadokra, évezredekre tehető, mely elvesző talajréteg adná a megfelelő növénytermesztés biztonságát</a:t>
            </a:r>
          </a:p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minden gazdálkodó érdeke, hogy talaját a földjén, azaz helyben tartsa, s ne a „sárga földön”, azaz a talajképző kőzeten gazdálkodjon, hiszen annak gazdaságossága megkérdőjelezhető</a:t>
            </a:r>
          </a:p>
        </p:txBody>
      </p:sp>
    </p:spTree>
    <p:extLst>
      <p:ext uri="{BB962C8B-B14F-4D97-AF65-F5344CB8AC3E}">
        <p14:creationId xmlns:p14="http://schemas.microsoft.com/office/powerpoint/2010/main" val="810490460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E8BC67B-FF6D-92EE-A1C7-7CF549D8B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u-H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HMKÁ 5 – Talajművelés, a talajromlás és erózió kockázatának csökkentése, figyelembevéve a lejtőmeredekséget is</a:t>
            </a:r>
            <a:br>
              <a:rPr lang="hu-H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sk-SK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90660D0-5E34-33E2-5440-1873C2B659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szabályozás a MePAR fedvény alapján a 7%-nál nagyobb meredekséggel rendelkező lejtőkre (szántóterületekre és ültetvényekre) értendő</a:t>
            </a:r>
          </a:p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erózió elleni védekezésre korábban is volt előírás, azonban az említett lejtésszögek esetében további növények termesztése sem lehetséges, vagy csak megfelelő korlátozásokkal az alábbiak szerint:</a:t>
            </a:r>
          </a:p>
          <a:p>
            <a:pPr marL="0" indent="0">
              <a:buNone/>
            </a:pPr>
            <a:r>
              <a:rPr lang="hu-H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7%-nál nagyobb lejtésű területen kapás növények - beleértve a kukoricát és a napraforgót is - termesztése, valamint az őszi káposztarepce 24 cm-nél nagyobb sortávolságon való termesztése tilos. Kivéve:</a:t>
            </a:r>
          </a:p>
          <a:p>
            <a:pPr marL="0" indent="0">
              <a:buNone/>
            </a:pPr>
            <a:r>
              <a:rPr lang="hu-H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direktvetés, szintvonalas művelés és/vagy a rétegvonalakkal párhuzamos, illetve az eróziós jegyeket mutató lefolyási útvonalakon lefolyást gátló füvesített vagy fás védősávok kialakítása mellett; -erózió ellen kialakított teraszok megőrzése kötelező szőlőültetvények esetében</a:t>
            </a:r>
          </a:p>
        </p:txBody>
      </p:sp>
    </p:spTree>
    <p:extLst>
      <p:ext uri="{BB962C8B-B14F-4D97-AF65-F5344CB8AC3E}">
        <p14:creationId xmlns:p14="http://schemas.microsoft.com/office/powerpoint/2010/main" val="160809246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E6FE479-D2C8-F1E0-6919-E01CFE5E3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014190"/>
          </a:xfrm>
        </p:spPr>
        <p:txBody>
          <a:bodyPr>
            <a:noAutofit/>
          </a:bodyPr>
          <a:lstStyle/>
          <a:p>
            <a:pPr algn="ctr"/>
            <a:r>
              <a:rPr lang="hu-H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HMKÁ 6 – Minimális talajborítás a csupasz talaj elkerülése érdekében a legérzékenyebb időszak(ok)ban</a:t>
            </a:r>
            <a:br>
              <a:rPr lang="hu-H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hu-HU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882EC89-EE82-7ED0-C42B-722305E0D0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38300"/>
            <a:ext cx="8915400" cy="4838700"/>
          </a:xfrm>
        </p:spPr>
        <p:txBody>
          <a:bodyPr>
            <a:normAutofit lnSpcReduction="10000"/>
          </a:bodyPr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talajtakarás biztosítása véd az erózió ellen, segíti a szénmegkötést ezáltal segíti a talajéletet és a szervesanyagképződést, a talajszerkezet javítását és a vízvesztés megelőzését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talajtakarással akár a vadon élő károsítókkal szemben is védekezhetünk, például, ha a kukoricavetést mulccsal egyből letakarjuk, akkor a varjak nehezebben (vagy egyáltalán nem) szedik ki az elvetett vetőmagot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talajban lévő élő gyökérzet is folyamatos táplálékul szolgál a talajban lévő élőlények számára. A jól megválasztott takarónövények gyökereivel a talaj mélyebb rétegéibe hatolva hasznosíthatja a tápanyagokat, vizet engedhetünk a talajba, s tárolni tudjuk azt a szárazabb időszakokra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fontos, hogy a talajt óvjuk-védjük szabályozva a hőmérsékletét, javítva vízháztartását, csökkentve az eróziót, és védve szerkezetességét. Mindenki látott már kicserepesedett, széttöredezett talajt, amit perzsel a nap, szárít a szél, az eső veri. A talajélet ott korlátozott. Tehát a talaj takarásával, fedésével a nap és a szél nem szárítja, eső nem rombolja szerkezetét, morzsalékos maradhat, nem iszaposodik el, mert az ott lévő zöld növény, vagy szármaradvány védi. Tehát ezen feladat minden gazdálkodó számára megfontolandó a szabályzókon túl is</a:t>
            </a:r>
          </a:p>
        </p:txBody>
      </p:sp>
    </p:spTree>
    <p:extLst>
      <p:ext uri="{BB962C8B-B14F-4D97-AF65-F5344CB8AC3E}">
        <p14:creationId xmlns:p14="http://schemas.microsoft.com/office/powerpoint/2010/main" val="2085927698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6DBF50C-9A87-1CBF-AD94-E7378EA4A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033240"/>
          </a:xfrm>
        </p:spPr>
        <p:txBody>
          <a:bodyPr/>
          <a:lstStyle/>
          <a:p>
            <a:pPr algn="ctr"/>
            <a:r>
              <a:rPr kumimoji="0" lang="hu-H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HMKÁ 6 – Minimális talajborítás a csupasz talaj elkerülése érdekében a legérzékenyebb időszak(ok)ban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C60D43C-9111-F219-E494-1BC85185A1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57350"/>
            <a:ext cx="8915400" cy="4253872"/>
          </a:xfrm>
        </p:spPr>
        <p:txBody>
          <a:bodyPr>
            <a:normAutofit lnSpcReduction="10000"/>
          </a:bodyPr>
          <a:lstStyle/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előírás a minimális talajtakarás alapvetéseit határozza meg az év legérzékenyebb időszakaira tekintettel. E szerint:</a:t>
            </a:r>
          </a:p>
          <a:p>
            <a:pPr marL="0" indent="0">
              <a:buNone/>
            </a:pPr>
            <a:r>
              <a:rPr lang="hu-H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Fenn kell tartani a minimális talajborítást a nyári és őszi betakarítású kultúrák lekerülése után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0">
              <a:buNone/>
            </a:pP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őszi kultúra vetésével vagy</a:t>
            </a:r>
          </a:p>
          <a:p>
            <a:pPr marL="0" indent="0">
              <a:buNone/>
            </a:pP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a tarló szeptember 30-ig történő megőrzésével vagy legfeljebb sekély tarlóhántás és ápolás, illetve középmély vagy mély talajlazítás elvégzésével.</a:t>
            </a:r>
          </a:p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természetesen a tarlót mindenképpen kezelni kell, hogy a hajszálrepedések, repedések miatti vízvesztést elkerüljük</a:t>
            </a:r>
          </a:p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tömör talajrétegek felszámolását ne egyszerre akarjuk elvégezni, hiszen lehet azzal többet ártunk, hanem szépen fokozatosan haladjunk mélyebbre, s az említett élő gyökerek segítségével fokozatosan építsük talajaink szerkezetességét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145699192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07A59F-CFA8-68CC-F31B-C66472912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52240"/>
          </a:xfrm>
        </p:spPr>
        <p:txBody>
          <a:bodyPr>
            <a:normAutofit fontScale="90000"/>
          </a:bodyPr>
          <a:lstStyle/>
          <a:p>
            <a:pPr algn="ctr"/>
            <a:r>
              <a:rPr lang="sk-SK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HMKÁ 7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Szántóföldi vetésforgó</a:t>
            </a:r>
            <a:br>
              <a:rPr lang="sk-SK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sk-SK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EA71949-853E-5985-E3EC-04FE9B0C4B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276350"/>
            <a:ext cx="8915400" cy="4634872"/>
          </a:xfrm>
        </p:spPr>
        <p:txBody>
          <a:bodyPr>
            <a:normAutofit fontScale="92500" lnSpcReduction="10000"/>
          </a:bodyPr>
          <a:lstStyle/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vetésváltásra vonatkozó előírások hozzájárulnak a talajpotenciál megőrzéséhez, valamint a helyes növényi sorrend kialakításával csökkenthető a növényvédőszerek felhasználása </a:t>
            </a:r>
          </a:p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vetésváltás tehát nemcsak növényvédelmi, növényegészségügyi szempontból fontos, hanem a talaj védelméhez fűződő jótékony hatás is nyomon követhető </a:t>
            </a:r>
          </a:p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különböző gyökerezési mélységű, eltérő tápanyagigényű kultúrák a talaj mélyebb rétegeiből is vesznek fel tápanyagot, nem mindig csak a felszínközeli rétegben keresik a számukra fontos tápelemeket, s mint korábban is írtuk pl. a keresztesvirágúak a mélyrehatoló erős gyökérzetükkel lazítják is talajainkat </a:t>
            </a:r>
          </a:p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váltakozó növényi borítottsággal segítjük a talajéletet, kedvezőbb a talaj tápanyagszolgáltató képessége, s mindezen tényezők eredőjeként jobb a vízgazdálkodása </a:t>
            </a:r>
          </a:p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egészséges talajon egészséges növények jobban ellenállnak a kár- és kórokozókkal szemben, minek következtében a növényvédőszerhasználat is csökkenthető</a:t>
            </a:r>
            <a:endParaRPr lang="sk-SK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5239003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B6D7155-C397-4188-99B6-69B6087E4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0340"/>
          </a:xfrm>
        </p:spPr>
        <p:txBody>
          <a:bodyPr/>
          <a:lstStyle/>
          <a:p>
            <a:pPr algn="ctr"/>
            <a:r>
              <a:rPr kumimoji="0" lang="sk-SK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HMKÁ 7 </a:t>
            </a:r>
            <a:r>
              <a:rPr kumimoji="0" lang="hu-H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– Szántóföldi vetésforgó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4FDB93C-99CD-F10E-6CF2-C60F534135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14450"/>
            <a:ext cx="8915400" cy="4596772"/>
          </a:xfrm>
        </p:spPr>
        <p:txBody>
          <a:bodyPr/>
          <a:lstStyle/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ami mindenképpen elvárt 2023-ban is az az, hogy a </a:t>
            </a:r>
            <a:r>
              <a:rPr lang="hu-H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burgonyát, napraforgót, káposztarepcét, szójababot, cukorrépát, olajtököt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valamint </a:t>
            </a:r>
            <a:r>
              <a:rPr lang="hu-H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dinnyét 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nem lehet önmaga után termeszteni 2022 évhez viszonyítottan</a:t>
            </a:r>
          </a:p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amire továbbra is lehetőség van az az, hogy két főnövény között megfelelően vetett másodvetés úgy tekintendő, hogy azzal a vetésváltás teljesül. Tehát a másodvetéssel megszakítjuk a folyamatot, azaz pl. napraforgó 2022-ben, majd másodvetés 2022-ben, s ekkor 2023-ban ismét vethetjük a napraforgót. </a:t>
            </a:r>
          </a:p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továbbá kiemelendő, hogy a vetőmag termesztés céljából vetett hibridkukorica legfeljebb 4 évig termeszthető önmaga után</a:t>
            </a:r>
          </a:p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hazánkban továbbra is az 1307/2013 EU rendelet 44. cikk (4) bekezdésének megfelelő osztályzást kívánja alkalmazni a növénykultúra meghatározásánál</a:t>
            </a:r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0767687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81CAA3E-6A05-E9D3-F812-DBECA0204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595090"/>
          </a:xfrm>
        </p:spPr>
        <p:txBody>
          <a:bodyPr/>
          <a:lstStyle/>
          <a:p>
            <a:pPr algn="ctr"/>
            <a:r>
              <a:rPr kumimoji="0" lang="sk-SK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HMKÁ 7 </a:t>
            </a:r>
            <a:r>
              <a:rPr kumimoji="0" lang="hu-H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– Szántóföldi vetésforgó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4E8E18A-017C-2151-A6A8-2E31808FA8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52550"/>
            <a:ext cx="8915400" cy="4558672"/>
          </a:xfrm>
        </p:spPr>
        <p:txBody>
          <a:bodyPr>
            <a:normAutofit lnSpcReduction="10000"/>
          </a:bodyPr>
          <a:lstStyle/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vetésforgó alól kivételeket képez:</a:t>
            </a:r>
          </a:p>
          <a:p>
            <a:pPr marL="0" indent="0">
              <a:buNone/>
            </a:pP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a 10 hektárnál kevesebb szántót művelő gazdaságok</a:t>
            </a:r>
          </a:p>
          <a:p>
            <a:pPr marL="0" indent="0">
              <a:buNone/>
            </a:pP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azok a gazdaságok, amelyek esetében a támogatható mezőgazdasági terület több mint 75 %-a állandó gyepterület és azt gyep vagy egyéb egynyári takarmánynövény termesztésére vagy az év, illetve a növénytermesztési ciklus jelentős részében vízzel elárasztott növények termesztésére vagy ezek kombinációjára használják</a:t>
            </a:r>
          </a:p>
          <a:p>
            <a:pPr marL="0" indent="0">
              <a:buNone/>
            </a:pP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azok a gazdaságok, amelyek esetében a szántóterület több mint 75 %-át gyep vagy egyéb egynyári takarmánynövény termesztésére, parlagon hagyott földterületként, hüvelyes növények termesztésére vagy e célok közül többre is használják</a:t>
            </a:r>
          </a:p>
          <a:p>
            <a:pPr marL="0" indent="0">
              <a:buNone/>
            </a:pP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évelő szántóföldi kultúrákkal borított terület</a:t>
            </a:r>
          </a:p>
          <a:p>
            <a:pPr marL="0" indent="0">
              <a:buNone/>
            </a:pP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árasztásos művelésben (víz alatt) termesztett szántóföldi kultúrák</a:t>
            </a:r>
          </a:p>
          <a:p>
            <a:pPr marL="0" indent="0">
              <a:buNone/>
            </a:pP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parlagon hagyott terület.</a:t>
            </a:r>
          </a:p>
          <a:p>
            <a:endParaRPr lang="hu-H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1373843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A3982BC-0C82-F5AE-86CF-6A2E09DEA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HMKÁ 8 -  Nem termelő területek és tájképi elemek minimálisan előírt aránya szántóterületeken. Valamennyi mezőgazdasági terület tekintetében a tájképi elemek megőrzése</a:t>
            </a:r>
            <a:b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7693F3C4-18C6-14C7-7633-A1924B88C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05000"/>
            <a:ext cx="8915400" cy="4591050"/>
          </a:xfrm>
        </p:spPr>
        <p:txBody>
          <a:bodyPr>
            <a:normAutofit lnSpcReduction="10000"/>
          </a:bodyPr>
          <a:lstStyle/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Magyarország sajátos tájszerkezete az emberek sok százéves művelési tevékenységére vezethető vissza; a tájban élő parasztember együtt élt és lélegzett a tájjal, ezért az így kialakult egyedi élővilágot a megfelelő műveléssel és azon tájképi elemek fenntartásával tudjuk megőrizni, amelyekhez az élővilág az évszázadok során már alkalmazkodott </a:t>
            </a:r>
          </a:p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épp ezért a biodiverzitás, valamint a történelmünk részét képező tájképi elemek megőrzése, talajaink védelme hangsúlyosan jelentkezik ezen előírásrendszerben, melynek betartásával hosszútávon megőrizhetjük a táj szépségét, mozaikosságát, az élővilág valamennyi részesét, fasorokkal megtörhetjük a szél szárító erejét is, mely a vízgazdálkodásra és az élővilágra is pozitívan hat, különösen a forró, száraz napokon; gyarapíthatjuk talajaink tápanyagtőkéjét, javíthatjuk kondícióját, mely hosszútávú érdek a biodiverzitás fenntartása mellett.</a:t>
            </a:r>
          </a:p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amit tennünk kell ezért az az, hogy a gazdaság szintjén a szántóterület legalább 4%-a nem termelési célú terület vagy tájképi elem legyen, beleértve a parlagon hagyott földterületeket is</a:t>
            </a:r>
          </a:p>
        </p:txBody>
      </p:sp>
    </p:spTree>
    <p:extLst>
      <p:ext uri="{BB962C8B-B14F-4D97-AF65-F5344CB8AC3E}">
        <p14:creationId xmlns:p14="http://schemas.microsoft.com/office/powerpoint/2010/main" val="4003958249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E5EDFDE-770A-2FDC-1EAD-4BB887EB2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hu-HU" sz="2200" b="1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HMKÁ 8 -  Nem termelő területek és tájképi elemek minimálisan előírt aránya szántóterületeken. Valamennyi mezőgazdasági terület tekintetében a tájképi elemek megőrzése</a:t>
            </a:r>
            <a:endParaRPr lang="hu-HU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78B73034-BD7B-41B7-4B94-2EF9BF9147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733550"/>
            <a:ext cx="8915400" cy="4724400"/>
          </a:xfrm>
        </p:spPr>
        <p:txBody>
          <a:bodyPr>
            <a:normAutofit/>
          </a:bodyPr>
          <a:lstStyle/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gazdaság szintjén a szántóterület legalább </a:t>
            </a:r>
            <a:r>
              <a:rPr lang="hu-H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7%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 nem termelési célú terület vagy tájképi elem, beleértve a parlagon hagyott földterületeket és növényvédő szerek használata nélkül termesztett másodvetésből (zöldtrágya/takarónövény) vagy nitrogénmegkötő növényekből kell megvalósítani </a:t>
            </a:r>
          </a:p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7 %-ból </a:t>
            </a:r>
            <a:r>
              <a:rPr lang="hu-H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3%-nak 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mindenképpen parlagon hagyott földterületnek, vagy nem termelési célú tájképi elemnek kell lennie (nem százalékos százalék!);                   a másodvetések súlyozási tényezője továbbra is </a:t>
            </a:r>
            <a:r>
              <a:rPr lang="hu-H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0,3 értékű</a:t>
            </a:r>
            <a:endParaRPr lang="hu-H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példa: </a:t>
            </a:r>
            <a:r>
              <a:rPr lang="hu-H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 hektár 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szántóterületnek </a:t>
            </a:r>
            <a:r>
              <a:rPr lang="hu-H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7%=7 hektár 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és ebben a területben a </a:t>
            </a:r>
            <a:r>
              <a:rPr lang="hu-H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 hektárnak a 3% tehát 3 hektár 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kell </a:t>
            </a:r>
            <a:r>
              <a:rPr lang="hu-H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megvalósítani a HMKÁ8-at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 példánál maradva 4 hektáron megvalósíthat bármit, ami nem termelési célú területet, tájképi elem, parlag, és a növényvédő szerek használata nélkül termesztett másodvetés vagy nitrogénmegkötő növény. De a </a:t>
            </a:r>
            <a:r>
              <a:rPr lang="hu-H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 hektárból minimum 3 hektáron 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parlagon hagyott földterületnek vagy nem termelési célú tájképi elemnek kell lennie.</a:t>
            </a:r>
          </a:p>
          <a:p>
            <a:endParaRPr lang="hu-H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9876097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66BB76D-29BC-4AA4-48C3-920A2ED68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576262"/>
          </a:xfrm>
        </p:spPr>
        <p:txBody>
          <a:bodyPr>
            <a:normAutofit fontScale="90000"/>
          </a:bodyPr>
          <a:lstStyle/>
          <a:p>
            <a:pPr algn="ctr"/>
            <a:r>
              <a:rPr kumimoji="0" lang="hu-HU" sz="3200" b="1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HMKÁ 8 -  </a:t>
            </a:r>
            <a:r>
              <a:rPr lang="hu-HU" sz="3200" b="1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kumimoji="0" lang="hu-HU" sz="3200" b="1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ájképi elemek</a:t>
            </a:r>
            <a:endParaRPr lang="hu-HU" sz="4800" dirty="0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6DBFE41F-CEFE-13A4-7AF1-A9ED587A7E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56035" y="1342216"/>
            <a:ext cx="3992732" cy="576262"/>
          </a:xfrm>
        </p:spPr>
        <p:txBody>
          <a:bodyPr/>
          <a:lstStyle/>
          <a:p>
            <a:pPr algn="ctr"/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Táblaszegély</a:t>
            </a:r>
          </a:p>
        </p:txBody>
      </p:sp>
      <p:sp>
        <p:nvSpPr>
          <p:cNvPr id="5" name="Zástupný objekt pre obsah 4">
            <a:extLst>
              <a:ext uri="{FF2B5EF4-FFF2-40B4-BE49-F238E27FC236}">
                <a16:creationId xmlns:a16="http://schemas.microsoft.com/office/drawing/2014/main" id="{EC2EB52A-A342-CE21-1CDB-0187B27CCD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89212" y="2060322"/>
            <a:ext cx="4342893" cy="4435728"/>
          </a:xfrm>
        </p:spPr>
        <p:txBody>
          <a:bodyPr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súlyozási tényező: 1,5  (1,5)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 </a:t>
            </a:r>
            <a:r>
              <a:rPr kumimoji="0" lang="hu-H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MePAR</a:t>
            </a: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-ban a lehatárolások folyamatban vannak a meghatározott paraméterek mentén</a:t>
            </a:r>
          </a:p>
          <a:p>
            <a:endParaRPr lang="hu-H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CC4CED1D-F203-F8AC-4C7D-1762EA1EF9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505610" y="1342216"/>
            <a:ext cx="3999001" cy="576262"/>
          </a:xfrm>
        </p:spPr>
        <p:txBody>
          <a:bodyPr/>
          <a:lstStyle/>
          <a:p>
            <a:pPr algn="ctr"/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Erózióvédelmi sáv</a:t>
            </a:r>
          </a:p>
        </p:txBody>
      </p:sp>
      <p:sp>
        <p:nvSpPr>
          <p:cNvPr id="7" name="Zástupný objekt pre obsah 6">
            <a:extLst>
              <a:ext uri="{FF2B5EF4-FFF2-40B4-BE49-F238E27FC236}">
                <a16:creationId xmlns:a16="http://schemas.microsoft.com/office/drawing/2014/main" id="{26164D49-F4DE-8226-A329-685D30FD16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166957" y="2060322"/>
            <a:ext cx="4338674" cy="4293884"/>
          </a:xfrm>
        </p:spPr>
        <p:txBody>
          <a:bodyPr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súlyozási tényező: 1,5  (1)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olyan fás- vagy lágyszárú növényzettel borított terület, ami a rétegvonallal párhuzamosan helyezkedik el, s kifejezett rendeltetése a vízerózió megakadályozása, mérséklése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u-H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MePAR</a:t>
            </a: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-ban lehatárolások folyamatban vannak a meghatározott paraméterek mentén</a:t>
            </a:r>
          </a:p>
          <a:p>
            <a:endParaRPr lang="hu-H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9615796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A7345697-BC1B-2B87-AD49-AC55528C8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576262"/>
          </a:xfrm>
        </p:spPr>
        <p:txBody>
          <a:bodyPr/>
          <a:lstStyle/>
          <a:p>
            <a:pPr algn="ctr"/>
            <a:r>
              <a:rPr kumimoji="0" lang="hu-HU" sz="29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HMKÁ 8 -  Tájképi elemek</a:t>
            </a:r>
            <a:endParaRPr lang="sk-SK" dirty="0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6192091D-0365-5DB0-D458-FB0B59CF57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39373" y="1200372"/>
            <a:ext cx="3992732" cy="576262"/>
          </a:xfrm>
        </p:spPr>
        <p:txBody>
          <a:bodyPr/>
          <a:lstStyle/>
          <a:p>
            <a:pPr algn="ctr"/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Magányosan álló fa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6C8863F4-992D-82FF-9825-01088639BC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89212" y="2019300"/>
            <a:ext cx="4342893" cy="3883726"/>
          </a:xfrm>
        </p:spPr>
        <p:txBody>
          <a:bodyPr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súlyozási tényező: 1,5  (1,5)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olyan szántóterületen elhelyezkedő magányos fák fogadhatóak el, amelyek a </a:t>
            </a:r>
            <a:r>
              <a:rPr kumimoji="0" lang="hu-H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MePAR</a:t>
            </a: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-ban lehatárolásra kerültek.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 HMKÁ előírásai szerint a magányos fát kivágni nem lehet</a:t>
            </a:r>
          </a:p>
          <a:p>
            <a:endParaRPr lang="hu-HU" dirty="0"/>
          </a:p>
        </p:txBody>
      </p:sp>
      <p:sp>
        <p:nvSpPr>
          <p:cNvPr id="7" name="Zástupný text 6">
            <a:extLst>
              <a:ext uri="{FF2B5EF4-FFF2-40B4-BE49-F238E27FC236}">
                <a16:creationId xmlns:a16="http://schemas.microsoft.com/office/drawing/2014/main" id="{55737517-15A7-7649-BCB1-C573E87AA6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505610" y="1200372"/>
            <a:ext cx="3999001" cy="576262"/>
          </a:xfrm>
        </p:spPr>
        <p:txBody>
          <a:bodyPr/>
          <a:lstStyle/>
          <a:p>
            <a:pPr algn="ctr"/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Fa- és bokorcsoport</a:t>
            </a:r>
          </a:p>
        </p:txBody>
      </p:sp>
      <p:sp>
        <p:nvSpPr>
          <p:cNvPr id="8" name="Zástupný objekt pre obsah 7">
            <a:extLst>
              <a:ext uri="{FF2B5EF4-FFF2-40B4-BE49-F238E27FC236}">
                <a16:creationId xmlns:a16="http://schemas.microsoft.com/office/drawing/2014/main" id="{D59C2DC4-E6CF-7B9B-6D11-B4AFB80548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166957" y="2016072"/>
            <a:ext cx="4338674" cy="3883726"/>
          </a:xfrm>
        </p:spPr>
        <p:txBody>
          <a:bodyPr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u-HU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súlyozási tényező: 1,5   (1,5)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u-HU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olyan fa- és bokorcsoportok fogadhatóak el, amelyek a </a:t>
            </a:r>
            <a:r>
              <a:rPr kumimoji="0" lang="hu-HU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MePAR</a:t>
            </a:r>
            <a:r>
              <a:rPr kumimoji="0" lang="hu-HU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-ban lehatárolásra kerültek és a HMKÁ rendeletben védettek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u-HU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 HMKÁ előírásai szerint a fa- és bokorcsoport területén bárminemű mezőgazdasági talajmunka végzése tilos; ez alól kivételt képez a visszafásítás vagy a gyep felszínborítás helyreállítása érdekében történő előkészítő beavatkozás</a:t>
            </a:r>
          </a:p>
          <a:p>
            <a:endParaRPr lang="hu-H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813392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47C43532-8B97-9359-EBDC-1E0138B1D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576262"/>
          </a:xfrm>
        </p:spPr>
        <p:txBody>
          <a:bodyPr/>
          <a:lstStyle/>
          <a:p>
            <a:pPr algn="ctr"/>
            <a:r>
              <a:rPr kumimoji="0" lang="hu-HU" sz="29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HMKÁ 8 -  Tájképi elemek</a:t>
            </a:r>
            <a:endParaRPr lang="sk-SK" dirty="0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C2CCCF72-FE25-3A35-3449-DADF92CD99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39373" y="1296792"/>
            <a:ext cx="3992732" cy="576262"/>
          </a:xfrm>
        </p:spPr>
        <p:txBody>
          <a:bodyPr/>
          <a:lstStyle/>
          <a:p>
            <a:pPr algn="ctr"/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Fás-cserjés sáv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B54C6A69-46FE-0FCA-D230-3414E3F193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89212" y="2209800"/>
            <a:ext cx="4342893" cy="3829050"/>
          </a:xfrm>
        </p:spPr>
        <p:txBody>
          <a:bodyPr>
            <a:normAutofit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súlyozási tényező: 2  (2)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u-H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MePAR</a:t>
            </a: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-ban történő lehatárolásuk folyamatban</a:t>
            </a:r>
          </a:p>
          <a:p>
            <a:endParaRPr lang="hu-H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Zástupný text 6">
            <a:extLst>
              <a:ext uri="{FF2B5EF4-FFF2-40B4-BE49-F238E27FC236}">
                <a16:creationId xmlns:a16="http://schemas.microsoft.com/office/drawing/2014/main" id="{B7C80421-6DBA-4BC6-3DE2-D0F032550C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505610" y="1296791"/>
            <a:ext cx="3999001" cy="757091"/>
          </a:xfrm>
        </p:spPr>
        <p:txBody>
          <a:bodyPr/>
          <a:lstStyle/>
          <a:p>
            <a:pPr algn="ctr"/>
            <a:r>
              <a:rPr lang="hu-H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Szántóföldi művelés alatt nem álló vízvédelmi sáv</a:t>
            </a:r>
          </a:p>
        </p:txBody>
      </p:sp>
      <p:sp>
        <p:nvSpPr>
          <p:cNvPr id="8" name="Zástupný objekt pre obsah 7">
            <a:extLst>
              <a:ext uri="{FF2B5EF4-FFF2-40B4-BE49-F238E27FC236}">
                <a16:creationId xmlns:a16="http://schemas.microsoft.com/office/drawing/2014/main" id="{032FFCFB-3087-492C-C81D-82594A0104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166957" y="2206571"/>
            <a:ext cx="4338674" cy="4222363"/>
          </a:xfrm>
        </p:spPr>
        <p:txBody>
          <a:bodyPr>
            <a:normAutofit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u-H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súlyozási tényező: 1,5  (1,5)</a:t>
            </a:r>
          </a:p>
          <a:p>
            <a:pPr marL="342900" marR="0" lvl="0" indent="-342900" algn="l" defTabSz="4572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u-H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HMKÁ 4 előírásban már ismertetett vízvédelmi sávok ismerhetőek el abban az esetben, ha a területen tényleges mezőgazdasági tevékenység nem folyik, kivéve a </a:t>
            </a:r>
            <a:r>
              <a:rPr kumimoji="0" lang="hu-HU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kultúrállapot</a:t>
            </a:r>
            <a:r>
              <a:rPr kumimoji="0" lang="hu-H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fenntartása érdekében végzett legeltetés, kaszálás és mechanikai gyomirtás </a:t>
            </a:r>
          </a:p>
          <a:p>
            <a:pPr marL="342900" marR="0" lvl="0" indent="-342900" algn="l" defTabSz="4572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u-H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felszíni vízfolyások partvonalától mért 5 m, tavak mentén pedig 20 m puffersáv kerül lehatárolásra a </a:t>
            </a:r>
            <a:r>
              <a:rPr kumimoji="0" lang="hu-HU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MePAR</a:t>
            </a:r>
            <a:r>
              <a:rPr kumimoji="0" lang="hu-H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-ban</a:t>
            </a:r>
          </a:p>
          <a:p>
            <a:pPr marL="342900" marR="0" lvl="0" indent="-342900" algn="l" defTabSz="4572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u-H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 vízvédelmi sávoknak nem szükséges a szántón elhelyezkedniük, a bejelentett táblával közvetlenül </a:t>
            </a:r>
            <a:r>
              <a:rPr kumimoji="0" lang="hu-HU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szomszédosak</a:t>
            </a:r>
            <a:r>
              <a:rPr kumimoji="0" lang="hu-H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is lehetnek</a:t>
            </a:r>
          </a:p>
        </p:txBody>
      </p:sp>
    </p:spTree>
    <p:extLst>
      <p:ext uri="{BB962C8B-B14F-4D97-AF65-F5344CB8AC3E}">
        <p14:creationId xmlns:p14="http://schemas.microsoft.com/office/powerpoint/2010/main" val="1483077545"/>
      </p:ext>
    </p:extLst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825B4413-3857-D9B4-1E03-6E1147768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576262"/>
          </a:xfrm>
        </p:spPr>
        <p:txBody>
          <a:bodyPr/>
          <a:lstStyle/>
          <a:p>
            <a:pPr algn="ctr"/>
            <a:r>
              <a:rPr kumimoji="0" lang="hu-HU" sz="29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HMKÁ 8 -  Tájképi elemek</a:t>
            </a:r>
            <a:endParaRPr lang="sk-SK" dirty="0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D963B10E-AB3B-6F7A-EC8D-9466C5BC9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39373" y="1342217"/>
            <a:ext cx="3992732" cy="576262"/>
          </a:xfrm>
        </p:spPr>
        <p:txBody>
          <a:bodyPr/>
          <a:lstStyle/>
          <a:p>
            <a:pPr algn="ctr"/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Parlagon hagyott földterület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BCE34370-9F43-C9FF-D724-94B7DF9968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89212" y="1918479"/>
            <a:ext cx="4342893" cy="4577571"/>
          </a:xfrm>
        </p:spPr>
        <p:txBody>
          <a:bodyPr>
            <a:noAutofit/>
          </a:bodyPr>
          <a:lstStyle/>
          <a:p>
            <a:r>
              <a:rPr lang="hu-HU" sz="17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hu-H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parlagon hagyott terület legrövidebb pihentetési időtartama január 1-jétől augusztus 31-ig terjedő időszak </a:t>
            </a:r>
          </a:p>
          <a:p>
            <a:r>
              <a:rPr lang="hu-HU" sz="1700" b="1" dirty="0">
                <a:solidFill>
                  <a:srgbClr val="484A4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hu-HU" sz="1700" b="1" dirty="0">
                <a:solidFill>
                  <a:srgbClr val="484A4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pihentetés időszaka alatt gondoskodni kell a talaj takarásáról növényborítottsággal vagy a tarlómaradványok fennhagyásával</a:t>
            </a:r>
            <a:r>
              <a:rPr lang="hu-HU" sz="1700" dirty="0">
                <a:solidFill>
                  <a:srgbClr val="78797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r>
              <a:rPr lang="hu-HU" sz="1700" b="1" dirty="0">
                <a:solidFill>
                  <a:srgbClr val="484A4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hu-HU" sz="1700" b="1" dirty="0">
                <a:solidFill>
                  <a:srgbClr val="484A4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parlag új fogalma értelmében a </a:t>
            </a:r>
            <a:r>
              <a:rPr lang="hu-HU" sz="1700" b="1" dirty="0" err="1">
                <a:solidFill>
                  <a:srgbClr val="484A4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kultúrállapot</a:t>
            </a:r>
            <a:r>
              <a:rPr lang="hu-HU" sz="1700" b="1" dirty="0">
                <a:solidFill>
                  <a:srgbClr val="484A4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fenntartása érdekében a kaszálás, a legeltetés, valamint a mechanikai gyomirtás megengedett</a:t>
            </a:r>
          </a:p>
          <a:p>
            <a:r>
              <a:rPr kumimoji="0" lang="hu-HU" sz="1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Magyarország él a 2022/1317/EU végrehajtási rendeletben foglalt eltérés lehetőségével, miszerint engedélyezi a gazdálkodók számára, hogy élelmiszer célú növénykultúrát termesszenek a  </a:t>
            </a:r>
            <a:endParaRPr lang="hu-HU" sz="17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Zástupný text 6">
            <a:extLst>
              <a:ext uri="{FF2B5EF4-FFF2-40B4-BE49-F238E27FC236}">
                <a16:creationId xmlns:a16="http://schemas.microsoft.com/office/drawing/2014/main" id="{C96E76A4-2295-7D4D-85F3-1D2103A2C1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505610" y="1342217"/>
            <a:ext cx="3999001" cy="576262"/>
          </a:xfrm>
        </p:spPr>
        <p:txBody>
          <a:bodyPr/>
          <a:lstStyle/>
          <a:p>
            <a:pPr algn="ctr"/>
            <a:r>
              <a:rPr lang="hu-H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súlyozási tényező: 1  (0,3)</a:t>
            </a:r>
          </a:p>
        </p:txBody>
      </p:sp>
      <p:sp>
        <p:nvSpPr>
          <p:cNvPr id="8" name="Zástupný objekt pre obsah 7">
            <a:extLst>
              <a:ext uri="{FF2B5EF4-FFF2-40B4-BE49-F238E27FC236}">
                <a16:creationId xmlns:a16="http://schemas.microsoft.com/office/drawing/2014/main" id="{9165981D-547A-5D5E-427C-A56B367A86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166957" y="1918479"/>
            <a:ext cx="4338674" cy="4574343"/>
          </a:xfrm>
        </p:spPr>
        <p:txBody>
          <a:bodyPr>
            <a:noAutofit/>
          </a:bodyPr>
          <a:lstStyle/>
          <a:p>
            <a:r>
              <a:rPr lang="hu-HU" sz="165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parlagon hagyni tervezett és ekként elszámolt területen 2023-ban a Kondicionalitás vonatkozásában </a:t>
            </a:r>
          </a:p>
          <a:p>
            <a:r>
              <a:rPr lang="hu-HU" sz="165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hu-HU" sz="165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zok számára viszont, akik </a:t>
            </a:r>
            <a:r>
              <a:rPr lang="hu-HU" sz="165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Ag</a:t>
            </a:r>
            <a:r>
              <a:rPr lang="hu-HU" sz="1650" b="1" dirty="0">
                <a:solidFill>
                  <a:srgbClr val="484A4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rár-ökológiai Programban is részt vesznek majd a mentesség nem érvényesíthető, csak az alaptámogatás esetében fogadható el!</a:t>
            </a:r>
            <a:r>
              <a:rPr lang="hu-HU" sz="1650" dirty="0">
                <a:solidFill>
                  <a:srgbClr val="78797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hu-HU" sz="1650" b="1" dirty="0">
                <a:solidFill>
                  <a:srgbClr val="484A4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Kukoricát és szójababot nem engedélyezett termeszteni</a:t>
            </a:r>
            <a:r>
              <a:rPr lang="hu-HU" sz="1650" dirty="0">
                <a:solidFill>
                  <a:srgbClr val="78797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hu-HU" sz="165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ezeken a területeken. </a:t>
            </a:r>
          </a:p>
          <a:p>
            <a:r>
              <a:rPr lang="hu-HU" sz="165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az élelmiszer célúként elfogadható növénykultúrák listáját az irányító hatóság nemzeti jogszabályban teszi közzé </a:t>
            </a:r>
          </a:p>
          <a:p>
            <a:r>
              <a:rPr lang="hu-HU" sz="1650" b="1" dirty="0">
                <a:solidFill>
                  <a:srgbClr val="484A4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továbbá a mentesség nem érinti az Agrár-környezetgazdálkodási Programban résztvevő termelőket</a:t>
            </a:r>
            <a:r>
              <a:rPr lang="hu-HU" sz="1600" b="1" dirty="0">
                <a:solidFill>
                  <a:srgbClr val="484A4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hu-H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8861209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BDB08360-93E2-3628-2178-0ABE5CB00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576262"/>
          </a:xfrm>
        </p:spPr>
        <p:txBody>
          <a:bodyPr/>
          <a:lstStyle/>
          <a:p>
            <a:pPr algn="ctr"/>
            <a:r>
              <a:rPr kumimoji="0" lang="hu-HU" sz="29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HMKÁ 8 -  Tájképi elemek</a:t>
            </a:r>
            <a:endParaRPr lang="sk-SK" dirty="0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451210B2-92BF-90F5-679B-807B05E243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39373" y="1419588"/>
            <a:ext cx="3992732" cy="752112"/>
          </a:xfrm>
        </p:spPr>
        <p:txBody>
          <a:bodyPr/>
          <a:lstStyle/>
          <a:p>
            <a:pPr algn="ctr"/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Nitrogénmegkötő növénnyel bevetett terület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E4AE4A44-2C31-635D-EFCE-9084FB4CAB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89212" y="2171700"/>
            <a:ext cx="4342893" cy="4248150"/>
          </a:xfrm>
        </p:spPr>
        <p:txBody>
          <a:bodyPr>
            <a:no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u-H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súlyozási tényező: 1  (1)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u-H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nitrogénmegkötő növények listájában szereplő növényekből álló, támogatható területen lévő tábla fogadható el, melyben nitrogénmegkötő növényt, vagy nitrogénmegkötő növény és egyéb más nem nitrogénmegkötő növénykeverékét termesztik, mely utóbbi esetben a nitrogénmegkötő növény csíraszám aránya meghaladja az 50%-ot.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u-H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továbbá az egynyári növények esetén a vetéstől a betakarításig, évelő növények esetén az igénylés naptári évének azon részében, amely alatt a növény a területen van, tilos növényvédő szert és csávázott vetőmagot használni, kivéve, ha az évelő növénnyel bevetett terület a vetést követő évben vagy években kerül elszámolásra</a:t>
            </a:r>
          </a:p>
          <a:p>
            <a:endParaRPr lang="hu-H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Zástupný text 6">
            <a:extLst>
              <a:ext uri="{FF2B5EF4-FFF2-40B4-BE49-F238E27FC236}">
                <a16:creationId xmlns:a16="http://schemas.microsoft.com/office/drawing/2014/main" id="{F800D391-E249-E1CF-9EDC-6B6327AAFA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505610" y="1419588"/>
            <a:ext cx="3999001" cy="465483"/>
          </a:xfrm>
        </p:spPr>
        <p:txBody>
          <a:bodyPr/>
          <a:lstStyle/>
          <a:p>
            <a:pPr algn="ctr"/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Kis terjedésű tavak</a:t>
            </a:r>
          </a:p>
        </p:txBody>
      </p:sp>
      <p:sp>
        <p:nvSpPr>
          <p:cNvPr id="8" name="Zástupný objekt pre obsah 7">
            <a:extLst>
              <a:ext uri="{FF2B5EF4-FFF2-40B4-BE49-F238E27FC236}">
                <a16:creationId xmlns:a16="http://schemas.microsoft.com/office/drawing/2014/main" id="{6FA6B2A4-7F12-E271-089E-2C683A642E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166957" y="2168472"/>
            <a:ext cx="4338674" cy="4384728"/>
          </a:xfrm>
        </p:spPr>
        <p:txBody>
          <a:bodyPr>
            <a:no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súlyozási tényező: 1,5  (1,5)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a kis kiterjedésű tavak a </a:t>
            </a:r>
            <a:r>
              <a:rPr kumimoji="0" lang="hu-H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MePAR</a:t>
            </a: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-ban lehatárolásra kerültek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fenntartásuk a biodiverzitás szempontjából is lényeges, mindamellett, hogy segít a talajvízszint fenntartásában, s hűti környezetét, azaz mikroklimatikus hatása sem elhanyagolható</a:t>
            </a:r>
            <a:endParaRPr kumimoji="0" lang="hu-H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endParaRPr lang="hu-H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8771669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FDA111-6D33-252B-5DC9-E07ABFEF5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576262"/>
          </a:xfrm>
        </p:spPr>
        <p:txBody>
          <a:bodyPr/>
          <a:lstStyle/>
          <a:p>
            <a:pPr algn="ctr"/>
            <a:r>
              <a:rPr kumimoji="0" lang="hu-HU" sz="29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HMKÁ 8 -  Tájképi elemek</a:t>
            </a:r>
            <a:endParaRPr lang="sk-SK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B77CBFC-FDA4-8D55-2DC6-00BAB3F6BB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39373" y="1362438"/>
            <a:ext cx="3992732" cy="576262"/>
          </a:xfrm>
        </p:spPr>
        <p:txBody>
          <a:bodyPr/>
          <a:lstStyle/>
          <a:p>
            <a:pPr algn="ctr"/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Kis vizes élőhelyek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ABD41E32-7698-C602-822A-B877200BDA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89212" y="2247900"/>
            <a:ext cx="4342893" cy="3655126"/>
          </a:xfrm>
        </p:spPr>
        <p:txBody>
          <a:bodyPr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súlyozási tényező: 2  (1,5)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u-H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MePAR</a:t>
            </a: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-ban rögzített vizes élőhely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 lehatárolás módszertana kidolgozás alatt</a:t>
            </a:r>
          </a:p>
          <a:p>
            <a:endParaRPr lang="hu-H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8D690B10-1024-244A-22B9-386FADE1FB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505610" y="1362438"/>
            <a:ext cx="3999001" cy="576262"/>
          </a:xfrm>
        </p:spPr>
        <p:txBody>
          <a:bodyPr/>
          <a:lstStyle/>
          <a:p>
            <a:pPr algn="ctr"/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Teraszok 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FFC63EB1-A914-DD76-7232-1A99545A14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166957" y="2244672"/>
            <a:ext cx="4338674" cy="3655126"/>
          </a:xfrm>
        </p:spPr>
        <p:txBody>
          <a:bodyPr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u-H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súlyozási tényező: 2  (1)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u-H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szántóterületen elhelyezkedő </a:t>
            </a:r>
            <a:r>
              <a:rPr kumimoji="0" lang="hu-H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mesterséges tereplépcsők, amelyek a </a:t>
            </a:r>
            <a:r>
              <a:rPr kumimoji="0" lang="hu-H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MePAR</a:t>
            </a:r>
            <a:r>
              <a:rPr kumimoji="0" lang="hu-H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-ban lehatárolásra kerültek</a:t>
            </a:r>
          </a:p>
          <a:p>
            <a:endParaRPr lang="hu-H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4679572"/>
      </p:ext>
    </p:extLst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>
            <a:extLst>
              <a:ext uri="{FF2B5EF4-FFF2-40B4-BE49-F238E27FC236}">
                <a16:creationId xmlns:a16="http://schemas.microsoft.com/office/drawing/2014/main" id="{92FF3B44-FB8C-36EB-1834-EC9890A29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1343"/>
          </a:xfrm>
        </p:spPr>
        <p:txBody>
          <a:bodyPr>
            <a:normAutofit/>
          </a:bodyPr>
          <a:lstStyle/>
          <a:p>
            <a:pPr algn="ctr"/>
            <a:r>
              <a:rPr lang="hu-H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HMKÁ 8 alól kivételt kapnak azok a gazdák, akik:</a:t>
            </a:r>
          </a:p>
        </p:txBody>
      </p:sp>
      <p:sp>
        <p:nvSpPr>
          <p:cNvPr id="8" name="Zástupný objekt pre obsah 7">
            <a:extLst>
              <a:ext uri="{FF2B5EF4-FFF2-40B4-BE49-F238E27FC236}">
                <a16:creationId xmlns:a16="http://schemas.microsoft.com/office/drawing/2014/main" id="{00403924-931C-846A-2422-61A5A46BC3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24000"/>
            <a:ext cx="8915400" cy="4387222"/>
          </a:xfrm>
        </p:spPr>
        <p:txBody>
          <a:bodyPr/>
          <a:lstStyle/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legfeljebb 10 hektár szántóterülettel rendelkeznek</a:t>
            </a:r>
          </a:p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amelyek esetében a támogatható mezőgazdasági terület több mint 75%-a állandó gyepterület</a:t>
            </a:r>
          </a:p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amelyek esetében a szántóterület több mint 75%-át gyep vagy egyéb egynyári takarmánynövény termesztésére, parlagon hagyott földterületként, hüvelyes növények termesztésére vagy e célok közül többre is használják</a:t>
            </a:r>
          </a:p>
          <a:p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6882418"/>
      </p:ext>
    </p:extLst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24D7E57-CBDC-4219-CAFD-6FD4A7E85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u-H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HMKÁ 9 – Környezeti szempontból érzékeny állandó gyepterületként megjelölt gyepterületek átállításának vagy felszántásának tilalma a Natura 2000 területeken</a:t>
            </a:r>
          </a:p>
        </p:txBody>
      </p:sp>
      <p:sp>
        <p:nvSpPr>
          <p:cNvPr id="7" name="Zástupný objekt pre obsah 6">
            <a:extLst>
              <a:ext uri="{FF2B5EF4-FFF2-40B4-BE49-F238E27FC236}">
                <a16:creationId xmlns:a16="http://schemas.microsoft.com/office/drawing/2014/main" id="{4E0F9A04-8781-AF42-A5BF-02FA6ECF19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hu-HU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hu-HU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környezeti szempontból érzékeny Natura 2000 gyepterületek átalakítása és felszántása tilos</a:t>
            </a:r>
            <a:endParaRPr lang="hu-HU" sz="20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9370709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Dym">
  <a:themeElements>
    <a:clrScheme name="Dym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Dym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ym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1147</TotalTime>
  <Words>3058</Words>
  <Application>Microsoft Office PowerPoint</Application>
  <PresentationFormat>Širokouhlá</PresentationFormat>
  <Paragraphs>161</Paragraphs>
  <Slides>27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27</vt:i4>
      </vt:variant>
    </vt:vector>
  </HeadingPairs>
  <TitlesOfParts>
    <vt:vector size="33" baseType="lpstr">
      <vt:lpstr>Arial</vt:lpstr>
      <vt:lpstr>Calibri</vt:lpstr>
      <vt:lpstr>Century Gothic</vt:lpstr>
      <vt:lpstr>Times New Roman</vt:lpstr>
      <vt:lpstr>Wingdings 3</vt:lpstr>
      <vt:lpstr>Dym</vt:lpstr>
      <vt:lpstr>Kondicionalitás</vt:lpstr>
      <vt:lpstr>Közös Agrárpolitikai Stratégiai terv</vt:lpstr>
      <vt:lpstr>Zöld felépítmény</vt:lpstr>
      <vt:lpstr>Jelentős változások</vt:lpstr>
      <vt:lpstr>HMKÁ előírások</vt:lpstr>
      <vt:lpstr>HMKÁ 1 – Állandó gyep fenntartása az állandó gyep mezőgazdasági területhez viszonyított aránya alapján  </vt:lpstr>
      <vt:lpstr>HMKÁ 1 – Állandó gyep fenntartása az állandó gyep mezőgazdasági területhez viszonyított aránya alapján</vt:lpstr>
      <vt:lpstr>HMKÁ 2 – Vizes élőhelyek és tőzeges területek védelme </vt:lpstr>
      <vt:lpstr>HMKÁ 3 – A szántóföldi tarlóégetés tilalma, kivéve növény-egészségügyi okokból </vt:lpstr>
      <vt:lpstr>HMKÁ 4 – Vízfolyások mentén védelmi sávok kialakítása </vt:lpstr>
      <vt:lpstr>Prezentácia programu PowerPoint</vt:lpstr>
      <vt:lpstr>HMKÁ 5 – Talajművelés, a talajromlás és erózió kockázatának csökkentése, figyelembevéve a lejtőmeredekséget is </vt:lpstr>
      <vt:lpstr>HMKÁ 6 – Minimális talajborítás a csupasz talaj elkerülése érdekében a legérzékenyebb időszak(ok)ban </vt:lpstr>
      <vt:lpstr>HMKÁ 6 – Minimális talajborítás a csupasz talaj elkerülése érdekében a legérzékenyebb időszak(ok)ban</vt:lpstr>
      <vt:lpstr>HMKÁ 7 – Szántóföldi vetésforgó </vt:lpstr>
      <vt:lpstr>HMKÁ 7 – Szántóföldi vetésforgó</vt:lpstr>
      <vt:lpstr>HMKÁ 7 – Szántóföldi vetésforgó</vt:lpstr>
      <vt:lpstr>HMKÁ 8 -  Nem termelő területek és tájképi elemek minimálisan előírt aránya szántóterületeken. Valamennyi mezőgazdasági terület tekintetében a tájképi elemek megőrzése </vt:lpstr>
      <vt:lpstr>HMKÁ 8 -  Nem termelő területek és tájképi elemek minimálisan előírt aránya szántóterületeken. Valamennyi mezőgazdasági terület tekintetében a tájképi elemek megőrzése</vt:lpstr>
      <vt:lpstr>HMKÁ 8 -  Tájképi elemek</vt:lpstr>
      <vt:lpstr>HMKÁ 8 -  Tájképi elemek</vt:lpstr>
      <vt:lpstr>HMKÁ 8 -  Tájképi elemek</vt:lpstr>
      <vt:lpstr>HMKÁ 8 -  Tájképi elemek</vt:lpstr>
      <vt:lpstr>HMKÁ 8 -  Tájképi elemek</vt:lpstr>
      <vt:lpstr>HMKÁ 8 -  Tájképi elemek</vt:lpstr>
      <vt:lpstr>A HMKÁ 8 alól kivételt kapnak azok a gazdák, akik:</vt:lpstr>
      <vt:lpstr>HMKÁ 9 – Környezeti szempontból érzékeny állandó gyepterületként megjelölt gyepterületek átállításának vagy felszántásának tilalma a Natura 2000 területeken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Kondicionalitás</dc:title>
  <dc:creator>AKS DS</dc:creator>
  <cp:lastModifiedBy>AKS DS</cp:lastModifiedBy>
  <cp:revision>6</cp:revision>
  <dcterms:created xsi:type="dcterms:W3CDTF">2022-11-16T09:19:36Z</dcterms:created>
  <dcterms:modified xsi:type="dcterms:W3CDTF">2023-01-02T12:59:43Z</dcterms:modified>
</cp:coreProperties>
</file>