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presProps.xml" ContentType="application/vnd.openxmlformats-officedocument.presentationml.presProps+xml"/>
  <Override PartName="/ppt/media/image57.png" ContentType="image/png"/>
  <Override PartName="/ppt/media/image69.wmf" ContentType="image/x-wmf"/>
  <Override PartName="/ppt/media/image1.png" ContentType="image/png"/>
  <Override PartName="/ppt/media/image38.png" ContentType="image/png"/>
  <Override PartName="/ppt/media/image2.jpeg" ContentType="image/jpeg"/>
  <Override PartName="/ppt/media/image8.png" ContentType="image/png"/>
  <Override PartName="/ppt/media/image59.png" ContentType="image/png"/>
  <Override PartName="/ppt/media/image3.png" ContentType="image/png"/>
  <Override PartName="/ppt/media/image70.png" ContentType="image/png"/>
  <Override PartName="/ppt/media/image4.png" ContentType="image/png"/>
  <Override PartName="/ppt/media/image71.png" ContentType="image/png"/>
  <Override PartName="/ppt/media/image5.png" ContentType="image/png"/>
  <Override PartName="/ppt/media/image72.png" ContentType="image/png"/>
  <Override PartName="/ppt/media/image6.png" ContentType="image/png"/>
  <Override PartName="/ppt/media/image73.png" ContentType="image/png"/>
  <Override PartName="/ppt/media/image7.png" ContentType="image/png"/>
  <Override PartName="/ppt/media/image75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58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74.wmf" ContentType="image/x-wmf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76.png" ContentType="image/png"/>
  <Override PartName="/ppt/media/image77.png" ContentType="image/png"/>
  <Override PartName="/ppt/media/image78.png" ContentType="image/png"/>
  <Override PartName="/ppt/media/image79.png" ContentType="image/png"/>
  <Override PartName="/ppt/media/image8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sk-SK" sz="6000" spc="-1" strike="noStrike">
                <a:solidFill>
                  <a:srgbClr val="000000"/>
                </a:solidFill>
                <a:latin typeface="Calibri Light"/>
              </a:rPr>
              <a:t>Kliknutím upravte štýl predlohy nadpisu</a:t>
            </a:r>
            <a:endParaRPr b="0" lang="sk-SK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28CE666B-4EAE-4B7F-ACD6-8205C29BB632}" type="datetime">
              <a:rPr b="0" lang="sk-SK" sz="1200" spc="-1" strike="noStrike">
                <a:solidFill>
                  <a:srgbClr val="8b8b8b"/>
                </a:solidFill>
                <a:latin typeface="Calibri"/>
              </a:rPr>
              <a:t>10. 1. 2023</a:t>
            </a:fld>
            <a:endParaRPr b="0" lang="sk-SK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sk-SK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A2F94D8D-307A-4990-B86E-A508B9D4E6B3}" type="slidenum">
              <a:rPr b="0" lang="sk-SK" sz="1200" spc="-1" strike="noStrike">
                <a:solidFill>
                  <a:srgbClr val="8b8b8b"/>
                </a:solidFill>
                <a:latin typeface="Calibri"/>
              </a:rPr>
              <a:t>&lt;číslo&gt;</a:t>
            </a:fld>
            <a:endParaRPr b="0" lang="sk-SK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800" spc="-1" strike="noStrike">
                <a:solidFill>
                  <a:srgbClr val="000000"/>
                </a:solidFill>
                <a:latin typeface="Calibri"/>
              </a:rPr>
              <a:t>Kliknúť na úpravu formátu textu osnovy</a:t>
            </a:r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Druhá úroveň</a:t>
            </a:r>
            <a:endParaRPr b="0" lang="sk-SK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1800" spc="-1" strike="noStrike">
                <a:solidFill>
                  <a:srgbClr val="000000"/>
                </a:solidFill>
                <a:latin typeface="Calibri"/>
              </a:rPr>
              <a:t>Tretia úroveň</a:t>
            </a:r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1800" spc="-1" strike="noStrike">
                <a:solidFill>
                  <a:srgbClr val="000000"/>
                </a:solidFill>
                <a:latin typeface="Calibri"/>
              </a:rPr>
              <a:t>Štvrtá úroveň osnovy</a:t>
            </a:r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Piata úroveň osnovy</a:t>
            </a:r>
            <a:endParaRPr b="0" lang="sk-SK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Šiesta úroveň</a:t>
            </a:r>
            <a:endParaRPr b="0" lang="sk-SK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Siedma úroveň</a:t>
            </a:r>
            <a:endParaRPr b="0" lang="sk-SK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1B80A889-4EE9-4DE0-B4FF-5F52A7834376}" type="datetime">
              <a:rPr b="0" lang="sk-SK" sz="1200" spc="-1" strike="noStrike">
                <a:solidFill>
                  <a:srgbClr val="8b8b8b"/>
                </a:solidFill>
                <a:latin typeface="Calibri"/>
              </a:rPr>
              <a:t>10. 1. 2023</a:t>
            </a:fld>
            <a:endParaRPr b="0" lang="sk-SK" sz="12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sk-SK" sz="2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656BD39-2969-46F0-8596-1143AD7950D1}" type="slidenum">
              <a:rPr b="0" lang="sk-SK" sz="1200" spc="-1" strike="noStrike">
                <a:solidFill>
                  <a:srgbClr val="8b8b8b"/>
                </a:solidFill>
                <a:latin typeface="Calibri"/>
              </a:rPr>
              <a:t>&lt;číslo&gt;</a:t>
            </a:fld>
            <a:endParaRPr b="0" lang="sk-SK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sk-SK" sz="1800" spc="-1" strike="noStrike">
                <a:solidFill>
                  <a:srgbClr val="000000"/>
                </a:solidFill>
                <a:latin typeface="Calibri"/>
              </a:rPr>
              <a:t>Kliknúť na úpravu formátu textu titulku</a:t>
            </a:r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800" spc="-1" strike="noStrike">
                <a:solidFill>
                  <a:srgbClr val="000000"/>
                </a:solidFill>
                <a:latin typeface="Calibri"/>
              </a:rPr>
              <a:t>Kliknúť na úpravu formátu textu osnovy</a:t>
            </a:r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Druhá úroveň</a:t>
            </a:r>
            <a:endParaRPr b="0" lang="sk-SK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1800" spc="-1" strike="noStrike">
                <a:solidFill>
                  <a:srgbClr val="000000"/>
                </a:solidFill>
                <a:latin typeface="Calibri"/>
              </a:rPr>
              <a:t>Tretia úroveň</a:t>
            </a:r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1800" spc="-1" strike="noStrike">
                <a:solidFill>
                  <a:srgbClr val="000000"/>
                </a:solidFill>
                <a:latin typeface="Calibri"/>
              </a:rPr>
              <a:t>Štvrtá úroveň osnovy</a:t>
            </a:r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Piata úroveň osnovy</a:t>
            </a:r>
            <a:endParaRPr b="0" lang="sk-SK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Šiesta úroveň</a:t>
            </a:r>
            <a:endParaRPr b="0" lang="sk-SK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Siedma úroveň</a:t>
            </a:r>
            <a:endParaRPr b="0" lang="sk-SK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 Light"/>
              </a:rPr>
              <a:t>Kliknutím upravte štýl predlohy nadpisu</a:t>
            </a:r>
            <a:endParaRPr b="0" lang="sk-SK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k-SK" sz="2800" spc="-1" strike="noStrike">
                <a:solidFill>
                  <a:srgbClr val="000000"/>
                </a:solidFill>
                <a:latin typeface="Calibri"/>
              </a:rPr>
              <a:t>Kliknite sem a upravte štýly predlohy textu</a:t>
            </a:r>
            <a:endParaRPr b="0" lang="sk-SK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k-SK" sz="2400" spc="-1" strike="noStrike">
                <a:solidFill>
                  <a:srgbClr val="000000"/>
                </a:solidFill>
                <a:latin typeface="Calibri"/>
              </a:rPr>
              <a:t>Druhá úroveň</a:t>
            </a:r>
            <a:endParaRPr b="0" lang="sk-SK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Tretia úroveň</a:t>
            </a:r>
            <a:endParaRPr b="0" lang="sk-SK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k-SK" sz="1800" spc="-1" strike="noStrike">
                <a:solidFill>
                  <a:srgbClr val="000000"/>
                </a:solidFill>
                <a:latin typeface="Calibri"/>
              </a:rPr>
              <a:t>Štvrtá úroveň</a:t>
            </a:r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k-SK" sz="1800" spc="-1" strike="noStrike">
                <a:solidFill>
                  <a:srgbClr val="000000"/>
                </a:solidFill>
                <a:latin typeface="Calibri"/>
              </a:rPr>
              <a:t>Piata úroveň</a:t>
            </a:r>
            <a:endParaRPr b="0" lang="sk-SK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15449357-698A-40FD-B1BD-C5885F3DF0C1}" type="datetime">
              <a:rPr b="0" lang="sk-SK" sz="1200" spc="-1" strike="noStrike">
                <a:solidFill>
                  <a:srgbClr val="8b8b8b"/>
                </a:solidFill>
                <a:latin typeface="Calibri"/>
              </a:rPr>
              <a:t>10. 1. 2023</a:t>
            </a:fld>
            <a:endParaRPr b="0" lang="sk-SK" sz="12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sk-SK" sz="24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7CC2D388-9096-4DAF-9D2D-3B52F6F5195D}" type="slidenum">
              <a:rPr b="0" lang="sk-SK" sz="1200" spc="-1" strike="noStrike">
                <a:solidFill>
                  <a:srgbClr val="8b8b8b"/>
                </a:solidFill>
                <a:latin typeface="Calibri"/>
              </a:rPr>
              <a:t>&lt;číslo&gt;</a:t>
            </a:fld>
            <a:endParaRPr b="0" lang="sk-SK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Relationship Id="rId3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6.png"/><Relationship Id="rId3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png"/><Relationship Id="rId3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image" Target="../media/image60.png"/><Relationship Id="rId3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image" Target="../media/image64.png"/><Relationship Id="rId3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image" Target="../media/image66.png"/><Relationship Id="rId3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8.png"/><Relationship Id="rId3" Type="http://schemas.openxmlformats.org/officeDocument/2006/relationships/image" Target="../media/image69.wmf"/><Relationship Id="rId4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image" Target="../media/image71.png"/><Relationship Id="rId3" Type="http://schemas.openxmlformats.org/officeDocument/2006/relationships/slideLayout" Target="../slideLayouts/slideLayout2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image" Target="../media/image73.png"/><Relationship Id="rId3" Type="http://schemas.openxmlformats.org/officeDocument/2006/relationships/image" Target="../media/image74.wmf"/><Relationship Id="rId4" Type="http://schemas.openxmlformats.org/officeDocument/2006/relationships/slideLayout" Target="../slideLayouts/slideLayout2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75.png"/><Relationship Id="rId2" Type="http://schemas.openxmlformats.org/officeDocument/2006/relationships/image" Target="../media/image76.png"/><Relationship Id="rId3" Type="http://schemas.openxmlformats.org/officeDocument/2006/relationships/slideLayout" Target="../slideLayouts/slideLayout2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image" Target="../media/image78.png"/><Relationship Id="rId3" Type="http://schemas.openxmlformats.org/officeDocument/2006/relationships/slideLayout" Target="../slideLayouts/slideLayout2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79.png"/><Relationship Id="rId2" Type="http://schemas.openxmlformats.org/officeDocument/2006/relationships/image" Target="../media/image80.png"/><Relationship Id="rId3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Obrázok 3" descr=""/>
          <p:cNvPicPr/>
          <p:nvPr/>
        </p:nvPicPr>
        <p:blipFill>
          <a:blip r:embed="rId1"/>
          <a:stretch/>
        </p:blipFill>
        <p:spPr>
          <a:xfrm>
            <a:off x="0" y="-1244520"/>
            <a:ext cx="12191760" cy="8102160"/>
          </a:xfrm>
          <a:prstGeom prst="rect">
            <a:avLst/>
          </a:prstGeom>
          <a:ln w="0">
            <a:noFill/>
          </a:ln>
        </p:spPr>
      </p:pic>
      <p:sp>
        <p:nvSpPr>
          <p:cNvPr id="124" name="BlokTextu 7"/>
          <p:cNvSpPr/>
          <p:nvPr/>
        </p:nvSpPr>
        <p:spPr>
          <a:xfrm>
            <a:off x="0" y="4531680"/>
            <a:ext cx="12191760" cy="222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sk-SK" sz="4000" spc="-1" strike="noStrike">
                <a:solidFill>
                  <a:srgbClr val="000000"/>
                </a:solidFill>
                <a:latin typeface="Calibri"/>
              </a:rPr>
              <a:t>Neprojektové intervencie SP SPP 2023-2027</a:t>
            </a:r>
            <a:endParaRPr b="0" lang="sk-SK" sz="4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sk-SK" sz="4000" spc="-1" strike="noStrike">
              <a:latin typeface="Arial"/>
            </a:endParaRPr>
          </a:p>
          <a:p>
            <a:pPr lvl="2" marL="12574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sk-SK" sz="2000" spc="-1" strike="noStrike">
                <a:solidFill>
                  <a:srgbClr val="000000"/>
                </a:solidFill>
                <a:latin typeface="Calibri"/>
              </a:rPr>
              <a:t>Environmentálne, klimatické a iné záväzky týkajúce sa hospodárenia (čl.70) - 646,165 mil.€</a:t>
            </a:r>
            <a:endParaRPr b="0" lang="sk-SK" sz="2000" spc="-1" strike="noStrike">
              <a:latin typeface="Arial"/>
            </a:endParaRPr>
          </a:p>
          <a:p>
            <a:pPr lvl="2" marL="12574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sk-SK" sz="2000" spc="-1" strike="noStrike">
                <a:solidFill>
                  <a:srgbClr val="000000"/>
                </a:solidFill>
                <a:latin typeface="Calibri"/>
              </a:rPr>
              <a:t>Prírodné alebo iné osobitné obmedzenia jednotlivých oblastí (čl.71)  - 369,716 mil.€</a:t>
            </a:r>
            <a:endParaRPr b="0" lang="sk-SK" sz="2000" spc="-1" strike="noStrike">
              <a:latin typeface="Arial"/>
            </a:endParaRPr>
          </a:p>
          <a:p>
            <a:pPr lvl="2" marL="12574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sk-SK" sz="2000" spc="-1" strike="noStrike">
                <a:solidFill>
                  <a:srgbClr val="000000"/>
                </a:solidFill>
                <a:latin typeface="Calibri"/>
              </a:rPr>
              <a:t>Osobitné znevýhodnenia oblastí vyplývajúce z určitých povinných požiadaviek (čl.72) - 6,502 mil.€</a:t>
            </a:r>
            <a:endParaRPr b="0" lang="sk-SK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sk-SK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sk-SK" sz="2000" spc="-1" strike="noStrike">
              <a:latin typeface="Arial"/>
            </a:endParaRPr>
          </a:p>
        </p:txBody>
      </p:sp>
      <p:pic>
        <p:nvPicPr>
          <p:cNvPr id="125" name="Obrázok 1" descr=""/>
          <p:cNvPicPr/>
          <p:nvPr/>
        </p:nvPicPr>
        <p:blipFill>
          <a:blip r:embed="rId2"/>
          <a:stretch/>
        </p:blipFill>
        <p:spPr>
          <a:xfrm>
            <a:off x="328680" y="-761400"/>
            <a:ext cx="1735200" cy="624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Obrázok 2" descr=""/>
          <p:cNvPicPr/>
          <p:nvPr/>
        </p:nvPicPr>
        <p:blipFill>
          <a:blip r:embed="rId1"/>
          <a:stretch/>
        </p:blipFill>
        <p:spPr>
          <a:xfrm>
            <a:off x="0" y="-22320"/>
            <a:ext cx="7657200" cy="623880"/>
          </a:xfrm>
          <a:prstGeom prst="rect">
            <a:avLst/>
          </a:prstGeom>
          <a:ln w="0">
            <a:noFill/>
          </a:ln>
        </p:spPr>
      </p:pic>
      <p:sp>
        <p:nvSpPr>
          <p:cNvPr id="127" name="BlokTextu 4"/>
          <p:cNvSpPr/>
          <p:nvPr/>
        </p:nvSpPr>
        <p:spPr>
          <a:xfrm>
            <a:off x="64800" y="38520"/>
            <a:ext cx="10161000" cy="3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 a 73)</a:t>
            </a:r>
            <a:endParaRPr b="0" lang="sk-SK" sz="1400" spc="-1" strike="noStrike">
              <a:latin typeface="Arial"/>
            </a:endParaRPr>
          </a:p>
        </p:txBody>
      </p:sp>
      <p:pic>
        <p:nvPicPr>
          <p:cNvPr id="128" name="Obrázok 9" descr=""/>
          <p:cNvPicPr/>
          <p:nvPr/>
        </p:nvPicPr>
        <p:blipFill>
          <a:blip r:embed="rId2"/>
          <a:stretch/>
        </p:blipFill>
        <p:spPr>
          <a:xfrm>
            <a:off x="11123280" y="6270120"/>
            <a:ext cx="1068480" cy="5875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29" name="Tabuľka 1"/>
          <p:cNvGraphicFramePr/>
          <p:nvPr/>
        </p:nvGraphicFramePr>
        <p:xfrm>
          <a:off x="252360" y="662760"/>
          <a:ext cx="11073960" cy="5496840"/>
        </p:xfrm>
        <a:graphic>
          <a:graphicData uri="http://schemas.openxmlformats.org/drawingml/2006/table">
            <a:tbl>
              <a:tblPr/>
              <a:tblGrid>
                <a:gridCol w="726120"/>
                <a:gridCol w="6939000"/>
                <a:gridCol w="1962360"/>
                <a:gridCol w="1446480"/>
              </a:tblGrid>
              <a:tr h="308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kód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Názov intervencie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Alokovaná suma (€)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</a:t>
                      </a: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Cieľ 2027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73.01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Zakladanie agrolesníckeho systému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3 339 300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1 350 ha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70.01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Ochrana a údržba drevín v rámci založeného Agrolesníckeho systému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2 932 150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</a:t>
                      </a:r>
                      <a:r>
                        <a:rPr b="0" i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1 350 ha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73.02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Zakladanie líniových vegetačných prvkov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774 730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31 ha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70.02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Ochrana a údržba drevín v rámci založeného líniového vegetačného prvku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196 986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</a:t>
                      </a:r>
                      <a:r>
                        <a:rPr b="0" i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31 ha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73.03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Zalesňovanie poľnohospodárskej pôdy 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271 600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100 ha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70.03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Ochrana a údržba drevín v rámci zalesnenej poľnohospodárskej pôdy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685 632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</a:t>
                      </a:r>
                      <a:r>
                        <a:rPr b="0" i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100 ha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70.04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Ekologické poľnohospodárstvo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179 834 000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270 000 ha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70.05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Precízne hnojenie orných pôd pre ochranu vodných zdrojov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25 179 250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75 500 ha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70.06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Šetrné hospodárenie na ornej pôde, v ovocných sadoch a vinohradoch </a:t>
                      </a:r>
                      <a:r>
                        <a:rPr b="0" lang="sk-SK" sz="15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(4 operácie)</a:t>
                      </a:r>
                      <a:endParaRPr b="0" lang="sk-SK" sz="15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63 951 008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34 050 ha 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70.07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Ochrana a zachovanie biodiverzity  (4 operácie)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99 792 610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208 553 ha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70.08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Zatrávňovanie podmáčanej ornej pôdy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10 499 385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7 032 ha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70.09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Chov a udržanie ohrozených plemien hospodárskych zvierat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6 000 000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5 450 DJ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70.10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Lesnícko-environmentálne a klimatické služby a ochrana lesov (3 operácie)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20 658 500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34 000 ha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70.11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Podpora dobrých životných podmienok zvierat (8 operácií)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232 050 000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</a:t>
                      </a: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304 441 DJ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581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sk-SK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Spolu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                                                    </a:t>
                      </a: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Poľnohospodárska pôda</a:t>
                      </a:r>
                      <a:endParaRPr b="0" lang="sk-SK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                                                    </a:t>
                      </a: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Lesné pozemky</a:t>
                      </a:r>
                      <a:endParaRPr b="0" lang="sk-SK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                                                    </a:t>
                      </a: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Zvieratá 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</a:t>
                      </a: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387 456 651</a:t>
                      </a:r>
                      <a:endParaRPr b="0" lang="sk-SK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</a:t>
                      </a: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20 658 500</a:t>
                      </a:r>
                      <a:endParaRPr b="0" lang="sk-SK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</a:t>
                      </a: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238 050 000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</a:t>
                      </a: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596 616 ha</a:t>
                      </a:r>
                      <a:endParaRPr b="0" lang="sk-SK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</a:t>
                      </a: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34 000 ha</a:t>
                      </a:r>
                      <a:endParaRPr b="0" lang="sk-SK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</a:t>
                      </a:r>
                      <a:r>
                        <a:rPr b="1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309 891 DJ</a:t>
                      </a:r>
                      <a:endParaRPr b="0" lang="sk-SK" sz="16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477200" cy="622440"/>
          </a:xfrm>
          <a:prstGeom prst="rect">
            <a:avLst/>
          </a:prstGeom>
          <a:ln w="0">
            <a:noFill/>
          </a:ln>
        </p:spPr>
      </p:pic>
      <p:sp>
        <p:nvSpPr>
          <p:cNvPr id="131" name="Text Placeholder 4"/>
          <p:cNvSpPr/>
          <p:nvPr/>
        </p:nvSpPr>
        <p:spPr>
          <a:xfrm>
            <a:off x="0" y="43560"/>
            <a:ext cx="9899280" cy="80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čl.73)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32" name="Content Placeholder 3"/>
          <p:cNvSpPr/>
          <p:nvPr/>
        </p:nvSpPr>
        <p:spPr>
          <a:xfrm>
            <a:off x="133920" y="1184760"/>
            <a:ext cx="11135160" cy="557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poľnohospodárku činnosť na poľnohospodárskej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Plocha oprávneného hektára pri vstupe do záväzku je minimálne 1ha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Súhlas príslušnej organizácii ochrany prírody, na plochách spadajúcich do oblasti Natura 2000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sk-SK" sz="1400" spc="-1" strike="noStrike">
                <a:solidFill>
                  <a:srgbClr val="000000"/>
                </a:solidFill>
                <a:latin typeface="Calibri"/>
              </a:rPr>
              <a:t>Agrolesnícky systém má dva typy hospodárenia:  pestovanie drevín na ornej pôde a pestovanie drevín na TTP</a:t>
            </a:r>
            <a:r>
              <a:rPr b="1" i="1" lang="sk-SK" sz="800" spc="-1" strike="noStrike">
                <a:solidFill>
                  <a:srgbClr val="000000"/>
                </a:solidFill>
                <a:latin typeface="Calibri"/>
              </a:rPr>
              <a:t>. </a:t>
            </a:r>
            <a:endParaRPr b="0" lang="sk-SK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Realizovať výsadbu 100 ks stromov na hektár v prvom roku záväzku najneskôr do 15. decembra formou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 líniovej výsadby s najmenšou vzdialenosťou línií 12 m a najmenšou vzdialenosťou stromov 3 m, alebo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 roztrúsenej výsadby stromov na trvalom trávnom poraste s najmenšou vzdialenosťou stromov 8 m; v prípade vytvárania skupín stromov v počte 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 20 ks v jednej skupine a výmerou skupín do 400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plochy na 1 ha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Realizovať výsadbu drevín iba v medziach schváleného zoznamu pre agrolesnícke systémy (zoznam vo Vestníku MPRV SR)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rôznorodosť drevín v zložení </a:t>
            </a:r>
            <a:r>
              <a:rPr b="0" lang="sk-SK" sz="1400" spc="-1" strike="noStrike" u="sng">
                <a:solidFill>
                  <a:srgbClr val="000000"/>
                </a:solidFill>
                <a:uFillTx/>
                <a:latin typeface="Calibri"/>
              </a:rPr>
              <a:t>najmenej troch druhov drevín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a v členení založenia drevín, ktoré nepresiahnu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 60 % dominantnej lesnej dreviny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 30 % druhej dreviny (tu môžu byť ovocné dreviny zo schváleného zoznamu)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 10% ostatné lesné dreviny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Tolerovateľná zmena parametrov do 5%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orná pôda 2 468 €/ha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trvalý trávny porast 2 498 €/ha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2023, 2025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budú uplatnené v prípade pretlaku žiadostí nad finančné možnosti (podrobne zverejnené vo Vestníku MPRV SR)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uprednostnené: plochy ohrozené eróziou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33" name="Obdĺžnik 5"/>
          <p:cNvSpPr/>
          <p:nvPr/>
        </p:nvSpPr>
        <p:spPr>
          <a:xfrm>
            <a:off x="133920" y="664920"/>
            <a:ext cx="1113516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73.1 Zakladanie agrolesníckeho systému (ALS)                                                            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1 350 ha 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              </a:t>
            </a:r>
            <a:endParaRPr b="0" lang="sk-SK" sz="1400" spc="-1" strike="noStrike">
              <a:latin typeface="Arial"/>
            </a:endParaRPr>
          </a:p>
        </p:txBody>
      </p:sp>
      <p:pic>
        <p:nvPicPr>
          <p:cNvPr id="134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477200" cy="622440"/>
          </a:xfrm>
          <a:prstGeom prst="rect">
            <a:avLst/>
          </a:prstGeom>
          <a:ln w="0">
            <a:noFill/>
          </a:ln>
        </p:spPr>
      </p:pic>
      <p:sp>
        <p:nvSpPr>
          <p:cNvPr id="136" name="Text Placeholder 4"/>
          <p:cNvSpPr/>
          <p:nvPr/>
        </p:nvSpPr>
        <p:spPr>
          <a:xfrm>
            <a:off x="0" y="43560"/>
            <a:ext cx="9899280" cy="35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37" name="Content Placeholder 3"/>
          <p:cNvSpPr/>
          <p:nvPr/>
        </p:nvSpPr>
        <p:spPr>
          <a:xfrm>
            <a:off x="133920" y="1281600"/>
            <a:ext cx="11135160" cy="528372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Plocha, ktorá bola zaradená do intervencie „Zakladanie agrolesníckeho systému“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riadne ošetrovanie (ochranu a údržbu) vysadených drevín po dobu 5 rokov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Počet životaschopných jedincov z vysadených drevín nesmie klesnúť pod úroveň 80%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orná pôda 603 €/ha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trvalý trávny porast 611 €/ha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päťročný záväzok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2024, 2026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 (subjekty zo založeného Agrolesníckeho systému automaticky pokračujú v ochrane a údržbe)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38" name="Obdĺžnik 5"/>
          <p:cNvSpPr/>
          <p:nvPr/>
        </p:nvSpPr>
        <p:spPr>
          <a:xfrm>
            <a:off x="133920" y="709560"/>
            <a:ext cx="1113516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70.01 Ochrana a údržba drevín v rámci založeného Agrolesníckeho systému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             </a:t>
            </a:r>
            <a:endParaRPr b="0" lang="sk-SK" sz="1400" spc="-1" strike="noStrike">
              <a:latin typeface="Arial"/>
            </a:endParaRPr>
          </a:p>
        </p:txBody>
      </p:sp>
      <p:pic>
        <p:nvPicPr>
          <p:cNvPr id="139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477200" cy="622440"/>
          </a:xfrm>
          <a:prstGeom prst="rect">
            <a:avLst/>
          </a:prstGeom>
          <a:ln w="0">
            <a:noFill/>
          </a:ln>
        </p:spPr>
      </p:pic>
      <p:sp>
        <p:nvSpPr>
          <p:cNvPr id="141" name="Text Placeholder 4"/>
          <p:cNvSpPr/>
          <p:nvPr/>
        </p:nvSpPr>
        <p:spPr>
          <a:xfrm>
            <a:off x="0" y="43560"/>
            <a:ext cx="6666120" cy="3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čl.73)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42" name="Content Placeholder 3"/>
          <p:cNvSpPr/>
          <p:nvPr/>
        </p:nvSpPr>
        <p:spPr>
          <a:xfrm>
            <a:off x="133920" y="1146600"/>
            <a:ext cx="11135160" cy="572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Plocha oprávneného hektára </a:t>
            </a:r>
            <a:r>
              <a:rPr b="0" lang="sk-SK" sz="1400" spc="-1" strike="noStrike" u="sng">
                <a:solidFill>
                  <a:srgbClr val="000000"/>
                </a:solidFill>
                <a:uFillTx/>
                <a:latin typeface="Calibri"/>
              </a:rPr>
              <a:t>ornej pôdy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pri vstupe do záväzku je minimálne 0,3 ha 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Súhlas príslušnej organizácii ochrany prírody, na plochách spadajúcich do oblasti Natura 2000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Realizovať výsadbu stromov najneskôr do 15. decembra formou</a:t>
            </a:r>
            <a:endParaRPr b="0" lang="sk-SK" sz="14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líniovej výsadby drevín (</a:t>
            </a:r>
            <a:r>
              <a:rPr b="0" lang="sk-SK" sz="1400" spc="-1" strike="noStrike" u="sng">
                <a:solidFill>
                  <a:srgbClr val="000000"/>
                </a:solidFill>
                <a:uFillTx/>
                <a:latin typeface="Calibri"/>
              </a:rPr>
              <a:t>stromoradie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) realizovanej v  šírke do 2 m obrábanej ornej pôdy,  prípadne pôdy ležiacej úhorom, pričom najväčšia vzdialenosť medzi stromami je stanovená v rozsahu 3 až 4 m, alebo </a:t>
            </a:r>
            <a:endParaRPr b="0" lang="sk-SK" sz="14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výsadby drevín vo forme </a:t>
            </a:r>
            <a:r>
              <a:rPr b="0" lang="sk-SK" sz="1400" spc="-1" strike="noStrike" u="sng">
                <a:solidFill>
                  <a:srgbClr val="000000"/>
                </a:solidFill>
                <a:uFillTx/>
                <a:latin typeface="Calibri"/>
              </a:rPr>
              <a:t>vetrolamov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, realizovanej v dvoch radoch stromov a kríkov v šírke do 6 m ornej pôdy, so vzdialenosťou medzi stromami stanovenou v rozsahu 3 m až 4 m, a</a:t>
            </a:r>
            <a:endParaRPr b="0" lang="sk-SK" sz="14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zabezpečenia dĺžky línie výsadby drevín do 300 m na 1 ha.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Realizovať výsadbu drevín iba v medziach schváleného zoznamu pre líniové vegetačné prvky (zoznam vo Vestníku MPRV SR)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rôznorodosť drevín v zložení </a:t>
            </a:r>
            <a:r>
              <a:rPr b="0" lang="sk-SK" sz="1400" spc="-1" strike="noStrike" u="sng">
                <a:solidFill>
                  <a:srgbClr val="000000"/>
                </a:solidFill>
                <a:uFillTx/>
                <a:latin typeface="Calibri"/>
              </a:rPr>
              <a:t>najmenej troch druhov drevín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a v členení založenia drevín, ktoré nepresiahnu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 60 % dominantnej lesnej dreviny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 30 % druhej dreviny (tu môžu byť ovocné dreviny zo schváleného zoznamu)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 10% ostatné lesné dreviny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Tolerovateľná zmena parametrov do 5%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Poznámka: po uplynutí 5 ročného záväzku budú LVP  zahrnuté v rámci GAEC 8 do chránených krajinných prvkov.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stromoradia 20 130 €/ha   vetrolamy 35 200 €/ha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2023, 2025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300" spc="-1" strike="noStrike">
                <a:solidFill>
                  <a:srgbClr val="000000"/>
                </a:solidFill>
                <a:latin typeface="Calibri"/>
              </a:rPr>
              <a:t>budú uplatnené v prípade pretlaku žiadostí nad finančné možnosti (podrobne zverejnené vo Vestníku MPRV SR) </a:t>
            </a: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300" spc="-1" strike="noStrike">
                <a:solidFill>
                  <a:srgbClr val="000000"/>
                </a:solidFill>
                <a:latin typeface="Calibri"/>
              </a:rPr>
              <a:t>                                   </a:t>
            </a:r>
            <a:r>
              <a:rPr b="0" lang="sk-SK" sz="1300" spc="-1" strike="noStrike">
                <a:solidFill>
                  <a:srgbClr val="000000"/>
                </a:solidFill>
                <a:latin typeface="Calibri"/>
              </a:rPr>
              <a:t>uprednostnené: plochy ohrozené eróziou</a:t>
            </a: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300" spc="-1" strike="noStrike">
              <a:latin typeface="Arial"/>
            </a:endParaRPr>
          </a:p>
        </p:txBody>
      </p:sp>
      <p:sp>
        <p:nvSpPr>
          <p:cNvPr id="143" name="Obdĺžnik 5"/>
          <p:cNvSpPr/>
          <p:nvPr/>
        </p:nvSpPr>
        <p:spPr>
          <a:xfrm>
            <a:off x="133920" y="666360"/>
            <a:ext cx="1113516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73.2 Zakladanie líniových vegetačných prvkov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31 ha  (cca 16 km vetrolamov, 105 km stromoradí)</a:t>
            </a:r>
            <a:endParaRPr b="0" lang="sk-SK" sz="1600" spc="-1" strike="noStrike">
              <a:latin typeface="Arial"/>
            </a:endParaRPr>
          </a:p>
        </p:txBody>
      </p:sp>
      <p:pic>
        <p:nvPicPr>
          <p:cNvPr id="144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477200" cy="622440"/>
          </a:xfrm>
          <a:prstGeom prst="rect">
            <a:avLst/>
          </a:prstGeom>
          <a:ln w="0">
            <a:noFill/>
          </a:ln>
        </p:spPr>
      </p:pic>
      <p:sp>
        <p:nvSpPr>
          <p:cNvPr id="146" name="Text Placeholder 4"/>
          <p:cNvSpPr/>
          <p:nvPr/>
        </p:nvSpPr>
        <p:spPr>
          <a:xfrm>
            <a:off x="0" y="43560"/>
            <a:ext cx="6603120" cy="29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 a 73)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47" name="Content Placeholder 3"/>
          <p:cNvSpPr/>
          <p:nvPr/>
        </p:nvSpPr>
        <p:spPr>
          <a:xfrm>
            <a:off x="133920" y="1387440"/>
            <a:ext cx="11135160" cy="528372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Plocha, ktorá bola zaradená do intervencie „ Zakladanie líniových vegetačných prvkov“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riadne ošetrovanie (ochranu a údržbu) vysadených drevín po dobu 5 rokov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Počet životaschopných jedincov z vysadených drevín nesmie klesnúť pod úroveň 90%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stromoradie 1 552 €/ha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vetrolam       2 005 €/ha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realizácie: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2024, 2026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 (subjekty zo založených Líniových vegetačných prvkov automaticky pokračujú v ochrane a údržbe)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48" name="Obdĺžnik 5"/>
          <p:cNvSpPr/>
          <p:nvPr/>
        </p:nvSpPr>
        <p:spPr>
          <a:xfrm>
            <a:off x="133920" y="718920"/>
            <a:ext cx="1113516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70.02 Ochrana a údržba drevín v rámci založeného líniového vegetačného prvku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               </a:t>
            </a:r>
            <a:endParaRPr b="0" lang="sk-SK" sz="1400" spc="-1" strike="noStrike">
              <a:latin typeface="Arial"/>
            </a:endParaRPr>
          </a:p>
        </p:txBody>
      </p:sp>
      <p:pic>
        <p:nvPicPr>
          <p:cNvPr id="149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477200" cy="622440"/>
          </a:xfrm>
          <a:prstGeom prst="rect">
            <a:avLst/>
          </a:prstGeom>
          <a:ln w="0">
            <a:noFill/>
          </a:ln>
        </p:spPr>
      </p:pic>
      <p:sp>
        <p:nvSpPr>
          <p:cNvPr id="151" name="Text Placeholder 4"/>
          <p:cNvSpPr/>
          <p:nvPr/>
        </p:nvSpPr>
        <p:spPr>
          <a:xfrm>
            <a:off x="0" y="43560"/>
            <a:ext cx="6589800" cy="32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čl.73)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52" name="Content Placeholder 3"/>
          <p:cNvSpPr/>
          <p:nvPr/>
        </p:nvSpPr>
        <p:spPr>
          <a:xfrm>
            <a:off x="133920" y="1138680"/>
            <a:ext cx="11814120" cy="561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endParaRPr b="0" lang="sk-SK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zalesniť možno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súvislú výmeru ornej pôdy najmenej 0,5 ha a najviac 10 ha obhospodarovanej jedným prijímateľom, pričom jej kratšia strana musí mať dĺžku viac ako 50 m,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výmeru ornej pôdy, ktorej kód bonitovanej pôdno-ekologickej jednotky patrí s prevažujúcou výmerou do 6. až 9. skupiny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zalesnenie stanovištne vhodnými druhmi drevín najneskôr do 30. novembra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na ornej pôde rôznorodosť drevín vo forme počtu stromov, ktoré musia byť u lesných drevín v zložení najmenej troch druhov drevín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povinnosť v roku podania žiadosti zabezpečiť zmenu druhu poľnohospodárskeho pozemku  na lesný pozemok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zaslať platobnej agentúre hlásenie o zalesnení s uvedeným výmery zalesnenej ornej pôdy a údajov o druhoch vysadených stromov do 31. decembra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2 716 €/ha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2023, 2025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budú uplatnené v prípade pretlaku žiadostí nad finančné možnosti (podrobne zverejnené vo Vestníku MPRV SR)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uprednostnené (výmera)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53" name="Obdĺžnik 5"/>
          <p:cNvSpPr/>
          <p:nvPr/>
        </p:nvSpPr>
        <p:spPr>
          <a:xfrm>
            <a:off x="133920" y="670680"/>
            <a:ext cx="1178712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73.3 Zalesňovanie poľnohospodárskej pôdy                                                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100 ha</a:t>
            </a:r>
            <a:endParaRPr b="0" lang="sk-SK" sz="1600" spc="-1" strike="noStrike">
              <a:latin typeface="Arial"/>
            </a:endParaRPr>
          </a:p>
        </p:txBody>
      </p:sp>
      <p:pic>
        <p:nvPicPr>
          <p:cNvPr id="154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477200" cy="622440"/>
          </a:xfrm>
          <a:prstGeom prst="rect">
            <a:avLst/>
          </a:prstGeom>
          <a:ln w="0">
            <a:noFill/>
          </a:ln>
        </p:spPr>
      </p:pic>
      <p:sp>
        <p:nvSpPr>
          <p:cNvPr id="156" name="Text Placeholder 4"/>
          <p:cNvSpPr/>
          <p:nvPr/>
        </p:nvSpPr>
        <p:spPr>
          <a:xfrm>
            <a:off x="0" y="43560"/>
            <a:ext cx="989928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57" name="Content Placeholder 3"/>
          <p:cNvSpPr/>
          <p:nvPr/>
        </p:nvSpPr>
        <p:spPr>
          <a:xfrm>
            <a:off x="133920" y="1387440"/>
            <a:ext cx="11135160" cy="528372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Plocha, ktorá bola zaradená do intervencie „ Zalesňovanie poľnohospodárskej pôdy “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riadne ošetrovanie (ochranu a údržbu) vysadených drevín po dobu 5 rokov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Počet životaschopných jedincov z vysadených lesných drevín nesmie klesnúť pod 80%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Na zalesnenej ploche je potrebné hospodáriť podľa platného programu starostlivosti o les v zmysle národnej legislatívy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 za ochranu a údržbu: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1 152 €/ha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Výška platby za ukončenie poľnohospodárskej činnosti (10 rokov): </a:t>
            </a:r>
            <a:r>
              <a:rPr b="0" i="1" lang="en-US" sz="1200" spc="-1" strike="noStrike">
                <a:solidFill>
                  <a:srgbClr val="000000"/>
                </a:solidFill>
                <a:latin typeface="Calibri"/>
              </a:rPr>
              <a:t>153 </a:t>
            </a:r>
            <a:r>
              <a:rPr b="0" i="1" lang="sk-SK" sz="1200" spc="-1" strike="noStrike">
                <a:solidFill>
                  <a:srgbClr val="000000"/>
                </a:solidFill>
                <a:latin typeface="Calibri"/>
              </a:rPr>
              <a:t>€</a:t>
            </a:r>
            <a:r>
              <a:rPr b="0" i="1" lang="en-US" sz="1200" spc="-1" strike="noStrike">
                <a:solidFill>
                  <a:srgbClr val="000000"/>
                </a:solidFill>
                <a:latin typeface="Calibri"/>
              </a:rPr>
              <a:t>/ha </a:t>
            </a:r>
            <a:endParaRPr b="0" lang="sk-SK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 pre ochranu a údržbu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+ desať rokov pre prémiu za ukončenie poľnohospodárskej činnosti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2024, 2026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 (subjekty zo Zalesňovania automaticky pokračujú v ochrane a údržbe)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58" name="Obdĺžnik 5"/>
          <p:cNvSpPr/>
          <p:nvPr/>
        </p:nvSpPr>
        <p:spPr>
          <a:xfrm>
            <a:off x="133920" y="849600"/>
            <a:ext cx="769896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70.03 Ochrana a údržba drevín v rámci zalesnenej poľnohospodárskej pôdy</a:t>
            </a:r>
            <a:endParaRPr b="0" lang="sk-SK" sz="1800" spc="-1" strike="noStrike">
              <a:latin typeface="Arial"/>
            </a:endParaRPr>
          </a:p>
        </p:txBody>
      </p:sp>
      <p:pic>
        <p:nvPicPr>
          <p:cNvPr id="159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161" name="Text Placeholder 4"/>
          <p:cNvSpPr/>
          <p:nvPr/>
        </p:nvSpPr>
        <p:spPr>
          <a:xfrm>
            <a:off x="0" y="43560"/>
            <a:ext cx="6441120" cy="29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62" name="Content Placeholder 3"/>
          <p:cNvSpPr/>
          <p:nvPr/>
        </p:nvSpPr>
        <p:spPr>
          <a:xfrm>
            <a:off x="133920" y="1100520"/>
            <a:ext cx="11729880" cy="57571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0" i="1" lang="sk-SK" sz="1400" spc="-1" strike="noStrike">
                <a:solidFill>
                  <a:srgbClr val="000000"/>
                </a:solidFill>
                <a:latin typeface="Calibri"/>
              </a:rPr>
              <a:t>Intervencia sa delí na  obdobie prechodu na EP (konverzia) a obdobie  udržania EP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pôde evidovanej v LPIS a sú registrovaní v registri prevádzkovateľov EPV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Minimálna  výmera: pri ornej pôde a TTP 1,0 ha, pri zelenine, LAK rastlinách, zemiakoch, jahodách 0,5 ha, pri ovocnom sade a vinohrade 0,3 ha.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Minimálne zaťaženie zvieratami 0,3 DJ/ha TTP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Dodržiavať pravidlá nariadenia EÚ  848/2018 o EPV a jeho vykonávacích a delegovaných nariadení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Dodržiavať podmienky zákona NR SR č. 282/2020 Z. z. o EPV  v znení neskorších predpisov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Dodržiavať počet kusov na hektár pre ovocné sady, vinohrady, jahody (stanovené  v NV)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Pestovať zemiaky na tej istej ploche najskôr po troch rokoch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Dodržať na ploche TTP od 1. júna do 30. septembra priemerné zaťaženie najmenej 0,3 DJ/ ha hospodárskymi zvieratami, ktorých držiteľom je prijímateľ podľa CEHZ; na účel určenia zaťaženia je možné započítať len druhy hospodárskych zvierat zapísané v registri prevádzkovateľov ekologickej poľnohospodárskej výroby.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Podpora sa poskytuje na plodiny pestované v EP na potravinové účely, na pestovanie plodín na produkciu osív alebo kŕmne účely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Podpora sa neposkytuje na ornú pôdu ležiacu úhorom, na plochu biopásov a plochu vysiatu zmesami pre opeľovače v rámci ekoschémy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Orná pôda 170 €/ha, Zelenina 795 €/ha, Zemiaky 735 €/ha, Jahody 1 111 €/ha, LAK rastliny 417 €/ha,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OS vyšší počet jedincov rodiace 904 €/ha, mladé 554 €/ha, OS ostatné 814 €/ha,  OS zmiešané 497 €/ha, Vinohrady 762 €/ha, mladé 468 €/ha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TTP pri zaťažení 0,3 DJ/ha  96 €/ha, TTP pri zaťažení 0,5 DJ/ha 127 €/ha,   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2023, 2024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budú uplatnené v prípade pretlaku žiadostí nad finančné možnosti (podrobne zverejnené vo Vestníku MPRV SR)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uprednostnené: 100% farmy v EPV, chránené územia, väčší počet zvierat, výmera, % podiel z výmery zaradený do EPV)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63" name="Obdĺžnik 5"/>
          <p:cNvSpPr/>
          <p:nvPr/>
        </p:nvSpPr>
        <p:spPr>
          <a:xfrm>
            <a:off x="142200" y="583200"/>
            <a:ext cx="11683440" cy="3646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70.04 Ekologické poľnohospodárstvo                                                               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270 000 ha</a:t>
            </a:r>
            <a:endParaRPr b="0" lang="sk-SK" sz="1600" spc="-1" strike="noStrike">
              <a:latin typeface="Arial"/>
            </a:endParaRPr>
          </a:p>
        </p:txBody>
      </p:sp>
      <p:pic>
        <p:nvPicPr>
          <p:cNvPr id="164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166" name="Text Placeholder 4"/>
          <p:cNvSpPr/>
          <p:nvPr/>
        </p:nvSpPr>
        <p:spPr>
          <a:xfrm>
            <a:off x="0" y="43560"/>
            <a:ext cx="6215760" cy="37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67" name="Content Placeholder 3"/>
          <p:cNvSpPr/>
          <p:nvPr/>
        </p:nvSpPr>
        <p:spPr>
          <a:xfrm>
            <a:off x="133920" y="1134720"/>
            <a:ext cx="11871360" cy="556776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Oprávnené plochy na podporu: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vymedzené lokality ornej pôdy v 10 CHVO SR  (graficky v GSAA)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poľnohospodárskej pôde evidovanej v LPIS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Minimálna výmera ornej pôdy 1 ha v CHVO SR  okrem plôch, na ktorých je podľa GAEC 4 aplikácia dusíkatých hnojivých látok zakázaná 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v prvom roku v jarnom období, najneskôr do 15. mája, odber pôdnych vzoriek  a rozbor pôdnych vzoriek akreditovanou inštitúciou na obsah minerálneho dusíka, fosforu, draslíka a pH pôdy a  v jesennom období rozbor pôdnych vzoriek na obsah minerálneho dusíka; miesto odberu vzoriek sa musí zaznamenať globálnym lokalizačným systémom (GPS),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v druhom a nasledujúcich rokoch obdobia viacročného záväzku jesenný rozbor pôdnych vzoriek akreditovanou inštitúciou na obsah minerálneho dusíka; miesto odberu vzoriek sa musí zaznamenať globálnym lokalizačným systémom,</a:t>
            </a:r>
            <a:endParaRPr b="0" lang="sk-SK" sz="14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odoberať pôdne vzorky z každých aj začatých 10 ha poľnohospodárskej plochy, na ktorú sa vzťahuje záväzok,</a:t>
            </a:r>
            <a:endParaRPr b="0" lang="sk-SK" sz="14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každoročne vypracovať orientačnú mapu zásob dusíka na základe výsledkov z jesenného rozboru pôdnych vzoriek na obsah minerálneho dusíka,</a:t>
            </a:r>
            <a:endParaRPr b="0" lang="sk-SK" sz="14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každoročne vypracovať plán hnojenia podľa vzoru (v NV) pre každú súvislú plochu pestovanej plodiny a realizovať</a:t>
            </a: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. </a:t>
            </a:r>
            <a:endParaRPr b="0" lang="sk-SK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67,70 €/ha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2023, 2024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budú uplatnené v prípade pretlaku žiadostí nad finančné možnosti (podrobne zverejnené vo Vestníku MPRV SR)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(uprednostnené: lokality CHVO Žitný ostrov, monitoring vôd, výmera)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68" name="Obdĺžnik 5"/>
          <p:cNvSpPr/>
          <p:nvPr/>
        </p:nvSpPr>
        <p:spPr>
          <a:xfrm>
            <a:off x="133920" y="626760"/>
            <a:ext cx="11836800" cy="3646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70.05 Precízne hnojenie orných pôd pre ochranu vodných zdrojov                           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75 500 ha</a:t>
            </a:r>
            <a:endParaRPr b="0" lang="sk-SK" sz="1600" spc="-1" strike="noStrike">
              <a:latin typeface="Arial"/>
            </a:endParaRPr>
          </a:p>
        </p:txBody>
      </p:sp>
      <p:pic>
        <p:nvPicPr>
          <p:cNvPr id="169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260840" cy="604440"/>
          </a:xfrm>
          <a:prstGeom prst="rect">
            <a:avLst/>
          </a:prstGeom>
          <a:ln w="0">
            <a:noFill/>
          </a:ln>
        </p:spPr>
      </p:pic>
      <p:sp>
        <p:nvSpPr>
          <p:cNvPr id="171" name="Text Placeholder 4"/>
          <p:cNvSpPr/>
          <p:nvPr/>
        </p:nvSpPr>
        <p:spPr>
          <a:xfrm>
            <a:off x="0" y="43560"/>
            <a:ext cx="6580440" cy="29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72" name="Content Placeholder 3"/>
          <p:cNvSpPr/>
          <p:nvPr/>
        </p:nvSpPr>
        <p:spPr>
          <a:xfrm>
            <a:off x="133920" y="2471040"/>
            <a:ext cx="11798640" cy="434268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poľnohospodárskej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Plniť podmienky záväzku na celej výmere ornej pôdy v podniku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Minimálna výmera  pre vstup 1 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Zákaz používať na ornej pôde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prípravky na ochranu rastlín, základné látky  a pomocné prípravky v ochrane rastlín,  ak nie sú povolené podľa osobitného predpisu (EPV),  používanie osiva ošetreného prípravkom na ochranu rastlín je povolené.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minerálne dusíkaté hnojivá, okrem hnojív a povolených pomocných látok podľa osobitného predpisu (EPV)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165 €/ha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budú uplatnené v prípade pretlaku žiadostí nad finančné možnosti (podrobne zverejnené vo Vestníku MPRV SR)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uprednostnené: podľa monitoringu vôd, podľa výmery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73" name="Obdĺžnik 5"/>
          <p:cNvSpPr/>
          <p:nvPr/>
        </p:nvSpPr>
        <p:spPr>
          <a:xfrm>
            <a:off x="133920" y="648360"/>
            <a:ext cx="7698960" cy="1262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70.06 Šetrné hospodárenie na ornej pôde, v ovocných sadoch a vinohradoch</a:t>
            </a:r>
            <a:endParaRPr b="0" lang="sk-SK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Operácie: a)  Hospodárenie na ornej pôde bez použitia chemických vstupov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b)  Šetrné postupy pri pestovaní zeleniny, zemiakov a jahôd na ornej pôde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c)  Šetrné postupy v ovocných sadoch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d)  Šetrné postupy vo vinohradoch</a:t>
            </a:r>
            <a:endParaRPr b="0" lang="sk-SK" sz="1400" spc="-1" strike="noStrike">
              <a:latin typeface="Arial"/>
            </a:endParaRPr>
          </a:p>
        </p:txBody>
      </p:sp>
      <p:pic>
        <p:nvPicPr>
          <p:cNvPr id="174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sp>
        <p:nvSpPr>
          <p:cNvPr id="175" name="Obdĺžnik 8"/>
          <p:cNvSpPr/>
          <p:nvPr/>
        </p:nvSpPr>
        <p:spPr>
          <a:xfrm>
            <a:off x="133920" y="1969560"/>
            <a:ext cx="11798640" cy="3646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70.06  a) Hospodárenie na ornej pôde bez použitia chemických vstupov                                                     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Cieľ: 10 000 ha</a:t>
            </a:r>
            <a:endParaRPr b="0" lang="sk-SK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260840" cy="604440"/>
          </a:xfrm>
          <a:prstGeom prst="rect">
            <a:avLst/>
          </a:prstGeom>
          <a:ln w="0">
            <a:noFill/>
          </a:ln>
        </p:spPr>
      </p:pic>
      <p:sp>
        <p:nvSpPr>
          <p:cNvPr id="177" name="Text Placeholder 4"/>
          <p:cNvSpPr/>
          <p:nvPr/>
        </p:nvSpPr>
        <p:spPr>
          <a:xfrm>
            <a:off x="0" y="43560"/>
            <a:ext cx="6202080" cy="31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78" name="Content Placeholder 3"/>
          <p:cNvSpPr/>
          <p:nvPr/>
        </p:nvSpPr>
        <p:spPr>
          <a:xfrm>
            <a:off x="133920" y="1241280"/>
            <a:ext cx="11568240" cy="552420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poľnohospodárku činnosť na poľnohospodárskej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Minimálne 0,3 ha ornej pôdy/oprávneného hektára, na ktorej bude pestovaná zelenina, zemiaky alebo jahody.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Neaplikovať prípravky na ochranu rastlín, so zakázanými účinnými látkami, ktoré zverejňuje ministerstvo vo vestníku,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Nahradiť každoročne najmenej jedenkrát prípravok na ochranu rastlín prípravkom pre EPV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Používať autorizované alebo povolené prípravky na ochranu rastlín, ktoré zverejňuje ministerstvo vo vestníku,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v kalendárnom roku na ploche, na ktorej sa pestuje prvý krát počas obdobia viacročného záväzku zelenina, zemiaky alebo jahody odber pôdnych vzoriek stanoveným spôsobom a stanovenie obsahu rizikových prvkov v týchto vzorkách akreditovanou inštitúciou; limitné hodnoty rizikových prvkov nesmú byť prekročené,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dodržanie limitných hodnôt stanovených rizikových prvkov a pred zberom úrody zabezpečiť v akreditovanej inštitúcii analytický rozbor jednej vzorky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z každého pestovaného druhu zeleniny zameraný na rizikové prvky (1.a 4.rok) , dusičnany a na rezíduá aplikovaných účinných látok (každoročne)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zemiakov zameraný na chemické prvky (1. a 4. rok), dusičnany a na rezíduá aplikovaných účinných látok,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zabezpečiť v akreditovanej inštitúcii každoročne zistenie obsahu minerálneho dusíka, fosforu a draslíka v pôde a zistenie pH pôdy pred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založením úrody; 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 prípade zakrytých plôch pod sklom alebo fóliou je prijímateľ povinný zabezpečiť toto zistenie raz za päť rokov,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Používať herbicíd najviac dva krát ročne na ploche pestovanej zeleniny,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Používať štandardné osivo zelenín alebo certifikované sadivo zemiakov,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Doplňujúce podmienky pre jahody (počet ks/ha,  povolená výsadba, ošetrovanie, sledovanie škodcov, dodržiavať rizikové prvky – rozbory plodov.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viesť povinné záznamy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zelenina 422 €/ha, zemiaky 310 €/ha, jahody 454 €/ha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bez uplatnenia                                                                          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Indikatívny cieľ: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8 000 ha zeleniny, 3 000 ha zemiakov, 200 ha jahôd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79" name="Obdĺžnik 5"/>
          <p:cNvSpPr/>
          <p:nvPr/>
        </p:nvSpPr>
        <p:spPr>
          <a:xfrm>
            <a:off x="133920" y="691920"/>
            <a:ext cx="11536560" cy="3646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70.06 b) Šetrné postupy pri pestovaní zeleniny, zemiakov a jahôd na ornej pôde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11 200 ha</a:t>
            </a:r>
            <a:endParaRPr b="0" lang="sk-SK" sz="1600" spc="-1" strike="noStrike">
              <a:latin typeface="Arial"/>
            </a:endParaRPr>
          </a:p>
        </p:txBody>
      </p:sp>
      <p:pic>
        <p:nvPicPr>
          <p:cNvPr id="180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182" name="Text Placeholder 4"/>
          <p:cNvSpPr/>
          <p:nvPr/>
        </p:nvSpPr>
        <p:spPr>
          <a:xfrm>
            <a:off x="0" y="43560"/>
            <a:ext cx="6188760" cy="34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83" name="Content Placeholder 3"/>
          <p:cNvSpPr/>
          <p:nvPr/>
        </p:nvSpPr>
        <p:spPr>
          <a:xfrm>
            <a:off x="133920" y="1178280"/>
            <a:ext cx="11450880" cy="558720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poľnohospodárskej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</a:t>
            </a:r>
            <a:r>
              <a:rPr b="0" lang="pt-BR" sz="1400" spc="-1" strike="noStrike">
                <a:solidFill>
                  <a:srgbClr val="000000"/>
                </a:solidFill>
                <a:latin typeface="Calibri"/>
              </a:rPr>
              <a:t>inimálne 0,3 ha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ovocného sadu  (definícia ovocného sadu je v NV)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Neaplikovať prípravky na ochranu rastlín, so zakázanými účinnými látkami, ktoré zverejňuje ministerstvo vo vestníku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Nahradiť každoročne najmenej jedenkrát prípravok na ochranu rastlín prípravkom pre EPV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Používať autorizované alebo povolené prípravky na ochranu rastlín, ktoré zverejňuje ministerstvo vo vestníku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Neaplikovať herbicídy v medziradí a v manipulačnom priestore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Použiť najviac dve aplikácie herbicídu v príkmennom páse za kalendárny rok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celoročne zelený kryt v každom druhom medziradí ovocného sadu bylinným porastom alebo zmesou medonosných bylín,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v prvom roku obdobia rozbor pôdnych vzoriek odobratých z každej poľnohospodárskej plochy stanoveným spôsobom na obsah rizikových prvkov v týchto vzorkách akreditovanou inštitúciou; stanovené limitné hodnoty rizikových prvkov nesmú byť prekročené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každoročne pred zberom úrody v akreditovanej inštitúcii rozbor plodov jednej priemernej vzorky ovocia z každých aj začatých 20 ha ovocného sadu na obsah rizikových prvkov (v 1. a 4. roku) a na rezíduá používaných účinných látok; pričom limitné hodnoty nesmú byť prekročené,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rozbor listových vzoriek akreditovanou inštitúciou na zisťovanie výživových parametrov najmenej raz za štyri roky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Viesť a uchovávať všetky záznamy o pestovateľských postupoch a súvisiacich činnostiach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Sledovať a priebežne vyhodnocovať (meteo,  škodcov, chorôb) a agrotechnické zásahy vykonávať na základe tohoto vyhodnotenia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rodiace 530 €/ha, mladé 245 €/ha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,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84" name="Obdĺžnik 5"/>
          <p:cNvSpPr/>
          <p:nvPr/>
        </p:nvSpPr>
        <p:spPr>
          <a:xfrm>
            <a:off x="133920" y="626760"/>
            <a:ext cx="11450880" cy="3646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70.06  c) Šetrné postupy v ovocných sadoch                                                                    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5 350 ha </a:t>
            </a:r>
            <a:endParaRPr b="0" lang="sk-SK" sz="1600" spc="-1" strike="noStrike">
              <a:latin typeface="Arial"/>
            </a:endParaRPr>
          </a:p>
        </p:txBody>
      </p:sp>
      <p:pic>
        <p:nvPicPr>
          <p:cNvPr id="185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260840" cy="604440"/>
          </a:xfrm>
          <a:prstGeom prst="rect">
            <a:avLst/>
          </a:prstGeom>
          <a:ln w="0">
            <a:noFill/>
          </a:ln>
        </p:spPr>
      </p:pic>
      <p:sp>
        <p:nvSpPr>
          <p:cNvPr id="187" name="Text Placeholder 4"/>
          <p:cNvSpPr/>
          <p:nvPr/>
        </p:nvSpPr>
        <p:spPr>
          <a:xfrm>
            <a:off x="0" y="43560"/>
            <a:ext cx="6202080" cy="31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88" name="Content Placeholder 3"/>
          <p:cNvSpPr/>
          <p:nvPr/>
        </p:nvSpPr>
        <p:spPr>
          <a:xfrm>
            <a:off x="133920" y="1214280"/>
            <a:ext cx="11563560" cy="564336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poľnohospodárskej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</a:t>
            </a:r>
            <a:r>
              <a:rPr b="0" lang="pt-BR" sz="1400" spc="-1" strike="noStrike">
                <a:solidFill>
                  <a:srgbClr val="000000"/>
                </a:solidFill>
                <a:latin typeface="Calibri"/>
              </a:rPr>
              <a:t>inimálne 0,3 ha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vinohradu (definícia vinohradu je v NV)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minimálny počet  viniča 3 000 ks/ha,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Neaplikovať prípravky na ochranu rastlín, ktoré obsahujú účinné látky, ktorých zoznam zverejňuje ministerstvo vo vestníku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Neaplikovať herbicídy v medziradí a manipulačných plochách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Vykonať mechanickú údržbu medziradia a manipulačného priestoru najneskôr do 15. augusta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v každom druhom medziradí ozelenenie medziplodinami v letnom období alebo zimnom období zmesou plodín zo zoznamu plodín alebo celoročný zelený kryt pôdy bylinným porastom alebo zatrávnením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Použiť povolené prípravky zverejnené ministerstvom vo vestníku každoročne  najviac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šesťkrát proti perenospóre,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šesťkrát proti múčnatke,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dvakrát proti plesni sivej po 1. auguste,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Používať proti obaľovačom len biologické prípravky na ochranu rastlín, ktorých zoznam zverejňuje ministerstvo vo vestníku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Každoročne pred zberom úrody zabezpečiť v akreditovanej inštitúcii rozbor plodov zameraný na rezíduá aplikovaných účinných látok, pričom jedna vzorka hrozna sa odoberá z každých aj začatých 20 ha obhospodarovanej vinohradníckej plochy, hodnota nesmie prekročiť limitné hodnoty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Plniť  podmienky pre mladé vinohrady (prípravky, zelené hnojenie)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rodiace 601 €/ha, mladé 354 €/ha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89" name="Obdĺžnik 5"/>
          <p:cNvSpPr/>
          <p:nvPr/>
        </p:nvSpPr>
        <p:spPr>
          <a:xfrm>
            <a:off x="133920" y="648360"/>
            <a:ext cx="11563560" cy="3646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70.06 d) Šetrné postupy vo vinohradoch                                                                              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7 500 ha</a:t>
            </a:r>
            <a:endParaRPr b="0" lang="sk-SK" sz="1600" spc="-1" strike="noStrike">
              <a:latin typeface="Arial"/>
            </a:endParaRPr>
          </a:p>
        </p:txBody>
      </p:sp>
      <p:pic>
        <p:nvPicPr>
          <p:cNvPr id="190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192" name="Text Placeholder 4"/>
          <p:cNvSpPr/>
          <p:nvPr/>
        </p:nvSpPr>
        <p:spPr>
          <a:xfrm>
            <a:off x="0" y="43560"/>
            <a:ext cx="6206760" cy="28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93" name="Content Placeholder 3"/>
          <p:cNvSpPr/>
          <p:nvPr/>
        </p:nvSpPr>
        <p:spPr>
          <a:xfrm>
            <a:off x="133920" y="2288880"/>
            <a:ext cx="11743920" cy="453492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Oprávnené plochy na podporu: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CHVÚ Lehnice a CHVÚ Sysľovské polia (graficky v GSAA)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poľnohospodárskej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Minimálne  1 ha ornej pôdy oprávneného hektára nachádzajúceho sa v CHVÚ Lehnice alebo CHVÚ Sysľovské polia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osevný postup v zastúpení:  lucerna najmenej 10 %,  úhor najmenej 5 %,  ozimné obilniny najmenej 25 %,  hrach najmenej 5 %,  trávy na ornej pôde  v podiele najmenej 10%, pričom najmenej polovica výmery tráv je kosených  po 1. júli,  repka najmenej 15 %,  spolu kukurica a slnečnica najviac 15%,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Nepoužívať prípravky na ochranu rastlín, ak nie sú označené podľa osobitného predpisu (vyhláška 488/2011)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Kosiť a vykonávať žatevné práce vždy od stredu plochy smerom k jej  okrajom alebo od jednej strany plochy k jej druhej strane; pri kosbe a žatve používať výstražné zariadenia a reťazové závesy,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Zaorať po žatve obilnín a repky aspoň 30 % strnísk až v septembri, a ponechať strniská v júli a v auguste nepoorané, alebo  osiať plochy medziplodinami.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250 €/ha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194" name="Obdĺžnik 5"/>
          <p:cNvSpPr/>
          <p:nvPr/>
        </p:nvSpPr>
        <p:spPr>
          <a:xfrm>
            <a:off x="133920" y="559080"/>
            <a:ext cx="11743920" cy="12477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70.07 Ochrana a zachovanie biodiverzity</a:t>
            </a:r>
            <a:endParaRPr b="0" lang="sk-SK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Operácie: a)  Ochrana biotopu dropa veľkého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b)  Ochrana biotopu sysľa pasienkového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c)  Obhospodarovanie biotopov druhov trávnych porastov v územiach európskeho významu – mozaikové kosenie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d)  Ochrana poloprírodných a prírodných trávnych porastov (typ 1 a typ 2)</a:t>
            </a:r>
            <a:endParaRPr b="0" lang="sk-SK" sz="1400" spc="-1" strike="noStrike">
              <a:latin typeface="Arial"/>
            </a:endParaRPr>
          </a:p>
        </p:txBody>
      </p:sp>
      <p:pic>
        <p:nvPicPr>
          <p:cNvPr id="195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sp>
        <p:nvSpPr>
          <p:cNvPr id="196" name="Obdĺžnik 8"/>
          <p:cNvSpPr/>
          <p:nvPr/>
        </p:nvSpPr>
        <p:spPr>
          <a:xfrm>
            <a:off x="133920" y="1870920"/>
            <a:ext cx="1174392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70.07 a) Ochrana biotopu dropa veľkého                                                                      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3 600 ha</a:t>
            </a:r>
            <a:endParaRPr b="0" lang="sk-SK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198" name="Text Placeholder 4"/>
          <p:cNvSpPr/>
          <p:nvPr/>
        </p:nvSpPr>
        <p:spPr>
          <a:xfrm>
            <a:off x="0" y="43560"/>
            <a:ext cx="6193080" cy="28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199" name="Content Placeholder 3"/>
          <p:cNvSpPr/>
          <p:nvPr/>
        </p:nvSpPr>
        <p:spPr>
          <a:xfrm>
            <a:off x="133920" y="1241280"/>
            <a:ext cx="11743920" cy="553284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Oprávnené plochy na podporu: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Trvalé trávne porasty v určených katastrálnych územiach (zoznam v prílohe k NV, graficky v GSAA)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poľnohospodárskej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Minimálne  1 ha TTP nachádzajúci sa v lokalitách biotopu sysľa pasienkového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Nepoužívať hnojivá okrem hnojenia pasúcimi sa zvieratami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Nepoužívať prípravky na ochranu rastlín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Vykonať prvú kosbu trvalých trávnych porastov v termíne do 15. júna, druhú kosbu vykonať do 15. augusta a pokosenú biomasu odstrániť; termín kosenia možno zmeniť so súhlasom orgánu ochrany prírody alebo kosbu je možné nahradiť pastvou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Kosiť trvalý trávny porast od stredu plochy k jej  krajom alebo od jednej strany plochy k druhej strane plochy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Začať pastvu  najneskôr do 30. apríla a pásť priebežne najmenej do 30. septembra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 pasenie tak, aby plochy TTP v období od 1. septembra do 30. novembra nepresahovali výšku 20 cm; oplôtkové pasenie sa povoľuje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Nepoužívať mulčovanie, diskovanie a odvodňovacie opatrenia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Neodstraňovať nedopasky, neobnovovať trvalé trávne porasty orbou a nesenážovať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125 €/ha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pic>
        <p:nvPicPr>
          <p:cNvPr id="200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sp>
        <p:nvSpPr>
          <p:cNvPr id="201" name="Obdĺžnik 8"/>
          <p:cNvSpPr/>
          <p:nvPr/>
        </p:nvSpPr>
        <p:spPr>
          <a:xfrm>
            <a:off x="133920" y="690840"/>
            <a:ext cx="1174392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70.07 b) </a:t>
            </a:r>
            <a:r>
              <a:rPr b="1" i="1" lang="sk-SK" sz="1800" spc="-1" strike="noStrike">
                <a:solidFill>
                  <a:srgbClr val="000000"/>
                </a:solidFill>
                <a:latin typeface="Calibri"/>
              </a:rPr>
              <a:t>Ochrana biotopu sysľa pasienkového</a:t>
            </a: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                                                                      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2 000 ha</a:t>
            </a:r>
            <a:endParaRPr b="0" lang="sk-SK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03" name="Text Placeholder 4"/>
          <p:cNvSpPr/>
          <p:nvPr/>
        </p:nvSpPr>
        <p:spPr>
          <a:xfrm>
            <a:off x="0" y="43560"/>
            <a:ext cx="6211080" cy="29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04" name="Content Placeholder 3"/>
          <p:cNvSpPr/>
          <p:nvPr/>
        </p:nvSpPr>
        <p:spPr>
          <a:xfrm>
            <a:off x="133920" y="1216080"/>
            <a:ext cx="11423880" cy="505260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Oprávnené plochy na podporu: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TTP v  ÚEV s druhým alebo tretím stupňom ochrany (zoznam vo Vestníku MPRV SR, graficky v GSAA)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poľnohospodárskej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Minimálne  1 ha TTP nachádzajúci sa v oprávnených lokalitách ÚEV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Vykonať prvú kosbu TTP najneskôr do 15. júla príslušného kalendárneho roka, pričom sa pokosí 70% každej súvislej plochy s toleranciou ± 10%  a vytvárať tak mozaiku pokosených plôch s dočasne nepokosenými plochami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Pokosiť ostatné časti plochy TTP v období od 15. augusta do 30. septembra individuálne alebo v rámci druhej kosby; táto plocha, ako aj mládza, môžu byť po prvej kosbe dopásané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Ponechať pokosenú hmotu na pozemku počas 2 až 14 dní; pokosenú hmotu  po vysušení je prijímateľ povinný z plochy odstrániť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Nepokosené časti trvalého trávneho porastu nesmú byť v dvoch po sebe nasledujúcich rokoch umiestnené na tej istej časti poľnohospodárskej plochy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62 €/ha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pic>
        <p:nvPicPr>
          <p:cNvPr id="205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sp>
        <p:nvSpPr>
          <p:cNvPr id="206" name="Obdĺžnik 8"/>
          <p:cNvSpPr/>
          <p:nvPr/>
        </p:nvSpPr>
        <p:spPr>
          <a:xfrm>
            <a:off x="133920" y="690840"/>
            <a:ext cx="1142388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70.07 c) </a:t>
            </a:r>
            <a:r>
              <a:rPr b="1" i="1" lang="sk-SK" sz="1800" spc="-1" strike="noStrike">
                <a:solidFill>
                  <a:srgbClr val="000000"/>
                </a:solidFill>
                <a:latin typeface="Calibri"/>
              </a:rPr>
              <a:t>Obhospodarovanie biotopov trávnych porastov v ÚEV – mozaikové kosenie                             </a:t>
            </a:r>
            <a:r>
              <a:rPr b="1" i="1" lang="sk-SK" sz="1600" spc="-1" strike="noStrike">
                <a:solidFill>
                  <a:srgbClr val="000000"/>
                </a:solidFill>
                <a:latin typeface="Calibri"/>
              </a:rPr>
              <a:t>Cieľ: 7 032 ha</a:t>
            </a:r>
            <a:endParaRPr b="0" lang="sk-SK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Obrázok 2" descr=""/>
          <p:cNvPicPr/>
          <p:nvPr/>
        </p:nvPicPr>
        <p:blipFill>
          <a:blip r:embed="rId1"/>
          <a:stretch/>
        </p:blipFill>
        <p:spPr>
          <a:xfrm>
            <a:off x="-3168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08" name="Text Placeholder 4"/>
          <p:cNvSpPr/>
          <p:nvPr/>
        </p:nvSpPr>
        <p:spPr>
          <a:xfrm>
            <a:off x="0" y="43560"/>
            <a:ext cx="6184080" cy="28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09" name="Content Placeholder 3"/>
          <p:cNvSpPr/>
          <p:nvPr/>
        </p:nvSpPr>
        <p:spPr>
          <a:xfrm>
            <a:off x="133920" y="1167480"/>
            <a:ext cx="11707920" cy="557064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Oprávnené plochy na podporu: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(vyznačené v GSAA) v kategóriách</a:t>
            </a:r>
            <a:endParaRPr b="0" lang="sk-SK" sz="1400" spc="-1" strike="noStrike">
              <a:latin typeface="Arial"/>
            </a:endParaRPr>
          </a:p>
          <a:p>
            <a:pPr marL="2286000"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a) teplomilné a suchomilné trvalé trávne porasty (typ 2)</a:t>
            </a:r>
            <a:endParaRPr b="0" lang="sk-SK" sz="1400" spc="-1" strike="noStrike">
              <a:latin typeface="Arial"/>
            </a:endParaRPr>
          </a:p>
          <a:p>
            <a:pPr marL="2286000"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b) mezofilné trvalé trávne porasty (typ 1) </a:t>
            </a:r>
            <a:endParaRPr b="0" lang="sk-SK" sz="1400" spc="-1" strike="noStrike">
              <a:latin typeface="Arial"/>
            </a:endParaRPr>
          </a:p>
          <a:p>
            <a:pPr marL="2286000"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c) horské kosné lúky (typ 2) </a:t>
            </a:r>
            <a:endParaRPr b="0" lang="sk-SK" sz="1400" spc="-1" strike="noStrike">
              <a:latin typeface="Arial"/>
            </a:endParaRPr>
          </a:p>
          <a:p>
            <a:pPr marL="2286000"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d) vlhkomilné porasty nižších plôch (typ 1)</a:t>
            </a:r>
            <a:endParaRPr b="0" lang="sk-SK" sz="1400" spc="-1" strike="noStrike">
              <a:latin typeface="Arial"/>
            </a:endParaRPr>
          </a:p>
          <a:p>
            <a:pPr marL="2286000"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e) nížinné aluviálne lúky (typ 1) </a:t>
            </a:r>
            <a:endParaRPr b="0" lang="sk-SK" sz="1400" spc="-1" strike="noStrike">
              <a:latin typeface="Arial"/>
            </a:endParaRPr>
          </a:p>
          <a:p>
            <a:pPr marL="2286000"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f) vlhkomilné porasty vyšších polôh, slatinné a bezkolencové lúky (typ2) </a:t>
            </a:r>
            <a:endParaRPr b="0" lang="sk-SK" sz="1400" spc="-1" strike="noStrike">
              <a:latin typeface="Arial"/>
            </a:endParaRPr>
          </a:p>
          <a:p>
            <a:pPr marL="2286000"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g) vysokohorské trávne porasty (typ 2)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poľnohospodárskej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Minimálne 1 ha biotopu trávneho porastu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 u="sng">
                <a:solidFill>
                  <a:srgbClr val="000000"/>
                </a:solidFill>
                <a:uFillTx/>
                <a:latin typeface="Calibri"/>
              </a:rPr>
              <a:t>Podmienky hnojenia a aplikácie POR: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Neaplikovať minerálne hnojivá a hnojovicu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Aplikovať v kategórii b) a c) organické hnojivá najviac v dávke 50 kg dusíka/ha biotopu raz za dva roky; exkrementy pasúcich sa zvierat sa nezapočítavajú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Neaplikovať prípravky na ochranu rastlín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 u="sng">
                <a:solidFill>
                  <a:srgbClr val="000000"/>
                </a:solidFill>
                <a:uFillTx/>
                <a:latin typeface="Calibri"/>
              </a:rPr>
              <a:t>Podmienky kosenia: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Vykonať prvú kosbu TTP  najneskôr do 8. augusta; termín kosenia možno zmeniť so súhlasom orgánu ochrany prírody,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Kosiť smerom od stredu plochy k okrajom porastu alebo od jednej strany plochy k jej druhej strane, pričom plochu podľa </a:t>
            </a:r>
            <a:endParaRPr b="0" lang="sk-SK" sz="1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b) až f) nie je možné kosiť viac ako dvakrát ročne,</a:t>
            </a:r>
            <a:endParaRPr b="0" lang="sk-SK" sz="1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a) a g) nie je možné kosiť viac ako jedenkrát ročne, </a:t>
            </a:r>
            <a:endParaRPr b="0" lang="sk-SK" sz="1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a), c), f) a g) je možné kosiť len ručným kosením a kosením s pomocou ľahkých mechanizmov,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f)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pic>
        <p:nvPicPr>
          <p:cNvPr id="210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sp>
        <p:nvSpPr>
          <p:cNvPr id="211" name="Obdĺžnik 8"/>
          <p:cNvSpPr/>
          <p:nvPr/>
        </p:nvSpPr>
        <p:spPr>
          <a:xfrm>
            <a:off x="133920" y="690840"/>
            <a:ext cx="1170792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70.07 d) </a:t>
            </a:r>
            <a:r>
              <a:rPr b="1" i="1" lang="sk-SK" sz="1800" spc="-1" strike="noStrike">
                <a:solidFill>
                  <a:srgbClr val="000000"/>
                </a:solidFill>
                <a:latin typeface="Calibri"/>
              </a:rPr>
              <a:t>Ochrana poloprírodných a prírodných trávnych porastov (typ 1 a typ 2)                             </a:t>
            </a:r>
            <a:r>
              <a:rPr b="1" i="1" lang="sk-SK" sz="1600" spc="-1" strike="noStrike">
                <a:solidFill>
                  <a:srgbClr val="000000"/>
                </a:solidFill>
                <a:latin typeface="Calibri"/>
              </a:rPr>
              <a:t>Cieľ: 180 000 ha</a:t>
            </a:r>
            <a:endParaRPr b="0" lang="sk-SK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Obrázok 2" descr=""/>
          <p:cNvPicPr/>
          <p:nvPr/>
        </p:nvPicPr>
        <p:blipFill>
          <a:blip r:embed="rId1"/>
          <a:stretch/>
        </p:blipFill>
        <p:spPr>
          <a:xfrm>
            <a:off x="-3168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13" name="Text Placeholder 4"/>
          <p:cNvSpPr/>
          <p:nvPr/>
        </p:nvSpPr>
        <p:spPr>
          <a:xfrm>
            <a:off x="0" y="43560"/>
            <a:ext cx="6184080" cy="28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14" name="Content Placeholder 3"/>
          <p:cNvSpPr/>
          <p:nvPr/>
        </p:nvSpPr>
        <p:spPr>
          <a:xfrm>
            <a:off x="133920" y="1167480"/>
            <a:ext cx="11707920" cy="557064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0" lang="sk-SK" sz="1400" spc="-1" strike="noStrike" u="sng">
                <a:solidFill>
                  <a:srgbClr val="000000"/>
                </a:solidFill>
                <a:uFillTx/>
                <a:latin typeface="Calibri"/>
              </a:rPr>
              <a:t>Podmienky pasenia a košarovania: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Nepásť hospodárske zvieratá na plochách  f); pasenie je možné len so súhlasom orgánu ochrany prírody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Pásť na plochách c) a e)  po prvej kosbe len na dopásanie mládzí; pri TTP na plochách c) môže byť prvá kosba nahradená vypasením plochy hospodárskymi zvieratami, pričom nahradenie kosenia pasením je možné len so súhlasom orgánu ochrany prírody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Košarovať na všetkých ploche TTP  najviac 1DJ na 10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košiara a denne košiar prekladať; pri pasení mladého hovädzieho dobytka je možné so súhlasom orgánu ochrany prírody využívať nočný košiar umiestený stabilne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 u="sng">
                <a:solidFill>
                  <a:srgbClr val="000000"/>
                </a:solidFill>
                <a:uFillTx/>
                <a:latin typeface="Calibri"/>
              </a:rPr>
              <a:t>Podmienky zaťaženia: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dodržať na 1 ha poľnohospodárskej plochy podniku zaťaženie dobytčími jednotkami  polygastrov a koní o veľkosti najviac 1,9 DJ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dodržať na 1 ha plochy biotopov TTP zaťaženie polygastrov a koní o veľkosti najmenej 0,3 DJ určené ako priemer za obdobie od  1. júna do 30. septembra každého kalendárneho roka 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 u="sng">
                <a:solidFill>
                  <a:srgbClr val="000000"/>
                </a:solidFill>
                <a:uFillTx/>
                <a:latin typeface="Calibri"/>
              </a:rPr>
              <a:t>Ostatné podmienky: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Nevykonať prísev; pri poškodení biotopov je možné použiť postupy ekologickej obnovy nastielaním sena z okolitého biotopu použitím lokálnej semennej zmesi vhodnej pre daný biotop prenosom mačiny z okolitého biotopu,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Nepoužívať diskovanie, orbu ani odvodňovacie opatrenia,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Používať mulčovanie len ako doplnkové agrotechnické opatrenie zamerané proti šíreniu náletových drevín; zakazuje sa počas obdobia viacročného záväzku mulčovať na rovnakej ploche viac ako jedenkrát.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Typ 1: 87 €/ha      Typ: 202 €/ha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pic>
        <p:nvPicPr>
          <p:cNvPr id="215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sp>
        <p:nvSpPr>
          <p:cNvPr id="216" name="Obdĺžnik 8"/>
          <p:cNvSpPr/>
          <p:nvPr/>
        </p:nvSpPr>
        <p:spPr>
          <a:xfrm>
            <a:off x="133920" y="690840"/>
            <a:ext cx="1170792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70.07 d) </a:t>
            </a:r>
            <a:r>
              <a:rPr b="1" i="1" lang="sk-SK" sz="1800" spc="-1" strike="noStrike">
                <a:solidFill>
                  <a:srgbClr val="000000"/>
                </a:solidFill>
                <a:latin typeface="Calibri"/>
              </a:rPr>
              <a:t>Ochrana poloprírodných a prírodných trávnych porastov (typ 1 a typ 2)                             </a:t>
            </a:r>
            <a:r>
              <a:rPr b="1" i="1" lang="sk-SK" sz="1600" spc="-1" strike="noStrike">
                <a:solidFill>
                  <a:srgbClr val="000000"/>
                </a:solidFill>
                <a:latin typeface="Calibri"/>
              </a:rPr>
              <a:t>Cieľ: 180 000 ha</a:t>
            </a:r>
            <a:endParaRPr b="0" lang="sk-SK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18" name="Text Placeholder 4"/>
          <p:cNvSpPr/>
          <p:nvPr/>
        </p:nvSpPr>
        <p:spPr>
          <a:xfrm>
            <a:off x="0" y="43560"/>
            <a:ext cx="6184080" cy="28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19" name="Content Placeholder 3"/>
          <p:cNvSpPr/>
          <p:nvPr/>
        </p:nvSpPr>
        <p:spPr>
          <a:xfrm>
            <a:off x="133920" y="1157760"/>
            <a:ext cx="11608560" cy="528372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Oprávnené plochy na podporu: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Územia pre zatrávňovanie podmáčanej ornej pôdy (zoznam vo Vestníku MPRV SR, graficky v GSAA)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osoby, ktoré vykonávajú poľnohospodársku činnosť na poľnohospodárskej pôde evidovanej v LPIS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Minimálne 5 ha ornej pôdy v oprávnenom území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Založiť v prvom roku najneskôr do konca marca TTP vysiatím zmesi osiva, v ktorej trávy tvoria najviac 83 %, ďatelinoviny aspoň 12 % a iné kvitnúce  byliny najmenej 5 %; zmes osiva najmenej  12 kg/ha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 u="sng">
                <a:solidFill>
                  <a:srgbClr val="000000"/>
                </a:solidFill>
                <a:uFillTx/>
                <a:latin typeface="Calibri"/>
              </a:rPr>
              <a:t>Na zatrávnenej ploche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Neaplikovať prípravky na ochranu rastlín ani  hnojivá, okrem exkrementov pasúcich sa zvierat,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Nepoužívať mulčovanie, neobnovovať a nerozorávať zatrávnené plochy,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Vykonať prvú kosbu  v termíne do 30. júna  na ploche najviac 80% výmery zatrávnenej plochy, pričom minimálne 20 % z výmery zatrávnenej plochy musí byť pokosených v termíne od 1. júla; do výpočtu percentuálnych podielov sa nezarátavajú časti, na ktorých sa pasú hospodárske zvieratá,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následný dosev zatrávnenej plochy stanovenou zmesou, ak osiatie nebolo úspešné.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Plocha, na ktorú sa poskytuje podpora podľa tejto intervencie sa nezapočítava do výmery Zatrávnenie ornej pôdy v chránenom území (priame platby)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299 €/ha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budú uplatnené v prípade pretlaku žiadostí nad finančné možnosti (uprednostnené: výmera v záväzku)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20" name="Obdĺžnik 5"/>
          <p:cNvSpPr/>
          <p:nvPr/>
        </p:nvSpPr>
        <p:spPr>
          <a:xfrm>
            <a:off x="133920" y="629640"/>
            <a:ext cx="11608560" cy="3646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70.08 Zatrávňovanie podmáčanej ornej pôdy                                                          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7 032 ha</a:t>
            </a:r>
            <a:endParaRPr b="0" lang="sk-SK" sz="1600" spc="-1" strike="noStrike">
              <a:latin typeface="Arial"/>
            </a:endParaRPr>
          </a:p>
        </p:txBody>
      </p:sp>
      <p:pic>
        <p:nvPicPr>
          <p:cNvPr id="221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23" name="Text Placeholder 4"/>
          <p:cNvSpPr/>
          <p:nvPr/>
        </p:nvSpPr>
        <p:spPr>
          <a:xfrm>
            <a:off x="0" y="43560"/>
            <a:ext cx="6220440" cy="29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24" name="Content Placeholder 3"/>
          <p:cNvSpPr/>
          <p:nvPr/>
        </p:nvSpPr>
        <p:spPr>
          <a:xfrm>
            <a:off x="133920" y="1013400"/>
            <a:ext cx="11820240" cy="584424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Zoznam ohrozených druhov: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200" spc="-1" strike="noStrike" u="sng">
                <a:solidFill>
                  <a:srgbClr val="000000"/>
                </a:solidFill>
                <a:uFillTx/>
                <a:latin typeface="Calibri"/>
              </a:rPr>
              <a:t>hovädzí dobytok</a:t>
            </a:r>
            <a:r>
              <a:rPr b="0" lang="sk-SK" sz="1200" spc="-1" strike="noStrike">
                <a:solidFill>
                  <a:srgbClr val="000000"/>
                </a:solidFill>
                <a:latin typeface="Calibri"/>
              </a:rPr>
              <a:t>: slovenský pinzgauský dobytok a maďarský stepný dobytok              </a:t>
            </a:r>
            <a:r>
              <a:rPr b="0" lang="sk-SK" sz="1200" spc="-1" strike="noStrike" u="sng">
                <a:solidFill>
                  <a:srgbClr val="000000"/>
                </a:solidFill>
                <a:uFillTx/>
                <a:latin typeface="Calibri"/>
              </a:rPr>
              <a:t>ovce</a:t>
            </a:r>
            <a:r>
              <a:rPr b="0" lang="sk-SK" sz="1200" spc="-1" strike="noStrike">
                <a:solidFill>
                  <a:srgbClr val="000000"/>
                </a:solidFill>
                <a:latin typeface="Calibri"/>
              </a:rPr>
              <a:t>: valaška pôvodná, zošľachtená valaška, cigája a askánske merino</a:t>
            </a:r>
            <a:endParaRPr b="0" lang="sk-SK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200" spc="-1" strike="noStrike" u="sng">
                <a:solidFill>
                  <a:srgbClr val="000000"/>
                </a:solidFill>
                <a:uFillTx/>
                <a:latin typeface="Calibri"/>
              </a:rPr>
              <a:t>kozy</a:t>
            </a:r>
            <a:r>
              <a:rPr b="0" lang="sk-SK" sz="1200" spc="-1" strike="noStrike">
                <a:solidFill>
                  <a:srgbClr val="000000"/>
                </a:solidFill>
                <a:latin typeface="Calibri"/>
              </a:rPr>
              <a:t>: biela krátkosrstá koza a hnedá krátkosrstá koza                      </a:t>
            </a:r>
            <a:r>
              <a:rPr b="0" lang="sk-SK" sz="1200" spc="-1" strike="noStrike" u="sng">
                <a:solidFill>
                  <a:srgbClr val="000000"/>
                </a:solidFill>
                <a:uFillTx/>
                <a:latin typeface="Calibri"/>
              </a:rPr>
              <a:t>kone</a:t>
            </a:r>
            <a:r>
              <a:rPr b="0" lang="sk-SK" sz="1200" spc="-1" strike="noStrike">
                <a:solidFill>
                  <a:srgbClr val="000000"/>
                </a:solidFill>
                <a:latin typeface="Calibri"/>
              </a:rPr>
              <a:t>: slovenský teplokrvník, hucul, furioso,  nonius, slovenský športový pony, lipican, shagya-arab a norik muránskeho typu</a:t>
            </a:r>
            <a:endParaRPr b="0" lang="sk-SK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200" spc="-1" strike="noStrike" u="sng">
                <a:solidFill>
                  <a:srgbClr val="000000"/>
                </a:solidFill>
                <a:uFillTx/>
                <a:latin typeface="Calibri"/>
              </a:rPr>
              <a:t>ošípané</a:t>
            </a:r>
            <a:r>
              <a:rPr b="0" lang="sk-SK" sz="1200" spc="-1" strike="noStrike">
                <a:solidFill>
                  <a:srgbClr val="000000"/>
                </a:solidFill>
                <a:latin typeface="Calibri"/>
              </a:rPr>
              <a:t>: mangalica</a:t>
            </a:r>
            <a:endParaRPr b="0" lang="sk-SK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8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sk-SK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 podnikajúce v poľnohospodárskej prvovýrobe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Udržať stav zvierat v minimálnom počte 1 DJ za oprávnené druhy a plemená zvierat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 pre hovädzí dobytok, ovce, kozy a kone: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Zvieratá sú zapísané v plemennej knihe v súlade s národnou legislatívou.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Zvieratá sú chované na podniku v období od 1.5. do 31.12. roku (dočasné účasti do 14 dní na výstavách a súťažiach sú povolené). Meniť druhy a plemená hospodárskych zvierat nie je možné počas jedného roku záväzku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Platba sa poskytne na počet zvierat (DJ) v záväzku najviac na počet zvierat k 1.5. roka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pre ošípané: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Zvieratá sú zapísané v plemennej knihe, alebo plemenárskej evidencii príslušnej chovateľskej organizácii v SR v súlade s národnou legislatívou.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Platba za ošípané sa poskytne na počet pripustených prasničiek, prasníc a kancov zapísaných v plemennej knihe na základe inventarizácie chovateľa za obdobie od 1.5. do 31.12. roku (dočasné účasti do 14 dní na výstavách a súťažiach sú započítavané do evidencie bez prerušenia), Meniť druhy a plemená hospodárskych zvierat nie je možné počas jedného roku záväzku,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Platba sa poskytne na počet zvierat (DJ) v záväzku najviac na počet zvierat k 1.5. roka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slovenský pinzgauský dobytok (v chove dojníc) 400 €/DJ, slovenský pinzgauský dobytok (v chove dojčiacich kráv) 200 €/DJ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maďarský stepný dobytok 171 €/DJ, ovce a kozy 200 €/DJ, kone 200 €/DJ,  mangalica 340 €/DJ.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jednoročné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každoročne v priebehu rokov 2023-2027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25" name="Obdĺžnik 5"/>
          <p:cNvSpPr/>
          <p:nvPr/>
        </p:nvSpPr>
        <p:spPr>
          <a:xfrm>
            <a:off x="133920" y="559080"/>
            <a:ext cx="11820240" cy="3646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70.09 Chov a udržanie ohrozených plemien hospodárskych zvierat</a:t>
            </a:r>
            <a:endParaRPr b="0" lang="sk-SK" sz="1800" spc="-1" strike="noStrike">
              <a:latin typeface="Arial"/>
            </a:endParaRPr>
          </a:p>
        </p:txBody>
      </p:sp>
      <p:pic>
        <p:nvPicPr>
          <p:cNvPr id="226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28" name="Text Placeholder 4"/>
          <p:cNvSpPr/>
          <p:nvPr/>
        </p:nvSpPr>
        <p:spPr>
          <a:xfrm>
            <a:off x="0" y="43560"/>
            <a:ext cx="6211080" cy="29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29" name="Content Placeholder 3"/>
          <p:cNvSpPr/>
          <p:nvPr/>
        </p:nvSpPr>
        <p:spPr>
          <a:xfrm>
            <a:off x="133920" y="2252160"/>
            <a:ext cx="11135160" cy="441900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Oprávnené plochy na podporu: vymedzené lokality CHVÚ (zoznam vo Vestníku MPRV SR, graficky v GIS lesov)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Súkromní a verejní obhospodarovatelia lesa alebo združenia súkromných a verejných obhospodarovateľov lesa s právnou subjektivitou.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vstúpiť do opatrenia minimálne s 1 ha lesného porastu v stanovenom chránenom vtáčom území.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mať schválený Program starostlivosti o lesy (lesný hospodársky plán).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pri  ťažbe ponechať minimálne o 10 ks živých stojacich stromov na 1 ha viac, ako sa stanovuje predpis, bez invázívnych drevín.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dosiahnuť prirodzené zmladenie, alebo prirodzené dreviny z podsadieb na minimálne 65 % obnovovanej plochy 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ponechať časť pionierskych drevín na dožitie pokiaľ ich zastúpenie nepresiahne 10 % pri výchovných a 3% pri obnovných zásahoch.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vylúčiť používanie prípravkov na ochranu rastlín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pri ťažbe používať biologicky odbúrateľný olej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pri ťažbe ponechať dutinové a hniezdne stromy maximálne o 7 ks/ha viac, ako sa stanovuje predpis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ponechať minimálne 5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3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hrubej drevnej hmoty na hektár ako odumreté drevo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na hniezdnych lokalitách (JPRL) vylúčiť (spravidla na 5 mesiacov, v rozmedzí od 16. 2. do 31.8.) lesohospodársku činnosť s výnimkou prejazdu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123,74 €/ha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budú uplatnené v prípade pretlaku žiadostí nad finančné možnosti (uprednostnené: súbeh CHVU a UEV, viac druhov vtákov, výmera)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30" name="Obdĺžnik 5"/>
          <p:cNvSpPr/>
          <p:nvPr/>
        </p:nvSpPr>
        <p:spPr>
          <a:xfrm>
            <a:off x="133920" y="626760"/>
            <a:ext cx="7878960" cy="1125720"/>
          </a:xfrm>
          <a:prstGeom prst="rect">
            <a:avLst/>
          </a:prstGeom>
          <a:solidFill>
            <a:srgbClr val="92d05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70.10 Lesnícko-environmentálne a klimatické služby a ochrana lesov (LEKS)</a:t>
            </a:r>
            <a:endParaRPr b="0" lang="sk-SK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Operácie: a) Lesnícko-environmentálne záväzky v chránených vtáčích územiach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b) Lesnícko-environmentálne záväzky v územiach európskeho významu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c) Lesnícko-environmentálne záväzky – ochrana tetrova hlucháňa</a:t>
            </a:r>
            <a:endParaRPr b="0" lang="sk-SK" sz="1400" spc="-1" strike="noStrike">
              <a:latin typeface="Arial"/>
            </a:endParaRPr>
          </a:p>
        </p:txBody>
      </p:sp>
      <p:pic>
        <p:nvPicPr>
          <p:cNvPr id="231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sp>
        <p:nvSpPr>
          <p:cNvPr id="232" name="Obdĺžnik 8"/>
          <p:cNvSpPr/>
          <p:nvPr/>
        </p:nvSpPr>
        <p:spPr>
          <a:xfrm>
            <a:off x="133920" y="1809360"/>
            <a:ext cx="1113516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70.10 a) Lesnícko-environmentálne záväzky v chránených vtáčích územiach    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Cieľ: 22 000 ha</a:t>
            </a:r>
            <a:endParaRPr b="0" lang="sk-SK" sz="1600" spc="-1" strike="noStrike">
              <a:latin typeface="Arial"/>
            </a:endParaRPr>
          </a:p>
        </p:txBody>
      </p:sp>
      <p:graphicFrame>
        <p:nvGraphicFramePr>
          <p:cNvPr id="233" name="Tabuľka 9"/>
          <p:cNvGraphicFramePr/>
          <p:nvPr/>
        </p:nvGraphicFramePr>
        <p:xfrm>
          <a:off x="8614080" y="678240"/>
          <a:ext cx="2250360" cy="544320"/>
        </p:xfrm>
        <a:graphic>
          <a:graphicData uri="http://schemas.openxmlformats.org/drawingml/2006/table">
            <a:tbl>
              <a:tblPr/>
              <a:tblGrid>
                <a:gridCol w="2250360"/>
              </a:tblGrid>
              <a:tr h="94428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sk-SK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Finančná alokácia:</a:t>
                      </a:r>
                      <a:endParaRPr b="0" lang="sk-SK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sk-SK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20 658 500 €</a:t>
                      </a:r>
                      <a:endParaRPr b="0" lang="sk-SK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sk-SK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Cieľ 2027:</a:t>
                      </a:r>
                      <a:endParaRPr b="0" lang="sk-SK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sk-SK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34 000 ha</a:t>
                      </a:r>
                      <a:endParaRPr b="0" lang="sk-SK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35" name="Text Placeholder 4"/>
          <p:cNvSpPr/>
          <p:nvPr/>
        </p:nvSpPr>
        <p:spPr>
          <a:xfrm>
            <a:off x="0" y="43560"/>
            <a:ext cx="6211080" cy="29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36" name="Content Placeholder 3"/>
          <p:cNvSpPr/>
          <p:nvPr/>
        </p:nvSpPr>
        <p:spPr>
          <a:xfrm>
            <a:off x="133920" y="1260000"/>
            <a:ext cx="11135160" cy="521244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Oprávnené plochy na podporu: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vymedzené lokality ÚEV (zoznam vo Vestníku MPRV SR, graficky v GIS lesov)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Obhospodarovateľ lesa okrem obhospodarovateľa lesa podľa osobitného predpisu (štátny podnik) alebo združením obhospodarovateľov lesov s právnou subjektivitou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vstúpiť do opatrenia minimálne s 1 ha lesného porastu vo 4. a/ alebo v 3.stupni ochrany nachádzajúceho sa v stanovenom ÚEV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mať schválený Program starostlivosti o lesy (lesný hospodársky plán).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pri  ťažbe ponechať minimálne o 10 ks živých stojacich stromov na 1 ha viac, ako sa stanovuje predpis, bez invazívnych drevín.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dosiahnuť prirodzené zmladenie, alebo prirodzené dreviny z podsadieb na minimálne 65 % obnovovanej plochy 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ponechať časť pionierskych drevín na dožitie pokiaľ ich zastúpenie nepresiahne 10 % pri výchovných a 3% pri obnovných zásahoch.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pri ťažbe používať biologicky odbúrateľný olej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pri ťažbe ponechať dutinové a hniezdne stromy maximálne o 7 ks/ha viac, ako sa stanovuje predpis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ponechať minimálne 5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3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hrubej drevnej hmoty na hektár ako odumreté drevo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111,44 €/ha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budú uplatnené v prípade pretlaku žiadostí (uprednostnené: súbeh CHVU a UEV, výmera vo 4.stupni, výmera v 3. stupni ochrany)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pic>
        <p:nvPicPr>
          <p:cNvPr id="237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sp>
        <p:nvSpPr>
          <p:cNvPr id="238" name="Obdĺžnik 8"/>
          <p:cNvSpPr/>
          <p:nvPr/>
        </p:nvSpPr>
        <p:spPr>
          <a:xfrm>
            <a:off x="133920" y="665280"/>
            <a:ext cx="1113516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70.10 b) Lesnícko-environmentálne záväzky v územiach európskeho významu                                 </a:t>
            </a:r>
            <a:r>
              <a:rPr b="1" lang="pl-PL" sz="1600" spc="-1" strike="noStrike">
                <a:solidFill>
                  <a:srgbClr val="000000"/>
                </a:solidFill>
                <a:latin typeface="Calibri"/>
              </a:rPr>
              <a:t>Cieľ: 10 000 ha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sk-SK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40" name="Text Placeholder 4"/>
          <p:cNvSpPr/>
          <p:nvPr/>
        </p:nvSpPr>
        <p:spPr>
          <a:xfrm>
            <a:off x="0" y="43560"/>
            <a:ext cx="6211080" cy="29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41" name="Content Placeholder 3"/>
          <p:cNvSpPr/>
          <p:nvPr/>
        </p:nvSpPr>
        <p:spPr>
          <a:xfrm>
            <a:off x="133920" y="1139760"/>
            <a:ext cx="11135160" cy="561312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Oprávnené plochy na podporu: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vymedzené lokality CHVÚ (zoznam vo Vestníku MPRV SR, graficky v GIS lesov)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Obhospodarovateľ lesa okrem obhospodarovateľa lesa podľa osobitného predpisu (štátny podnik) alebo združením obhospodarovateľov lesov s právnou subjektivitou.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vstúpiť do opatrenia minimálne s 1 ha lesného porastu, do ktorého zasahujú stanovené biotopy hlucháňa hôrneho.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mať schválený Program starostlivosti o lesy (lesný hospodársky plán) .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Vytvárať mozaikovité rozmiestnenie rozvoľnených a hustejších častí lesného porastu (pracovných polí) pri realizácii pestovných zásahov v jednotlivých lesných porastoch pri dodržaní zásad prebierky s nerovnomernou intenzitou. Prebierku v určených porastoch vykonávať s dostatočnou intenzitou tak, aby sa dosiahlo znížené zakmenenie porastu v skupinách mozaiky so silnejším zásahom, maximálne prípustné je však zníženie na úroveň 0,7. Celková plošná intenzita zásahu sa môže pohybovať od 30 do 70 % plochy porastu.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Pre podporu čučoriedkových zárastov vytvárať čistiny s výmerou 2 až 20 árov. Ich celková výmera však nesmie prekročiť 15% výmery porastu.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Udržiavať jarabinu a iné primiešané dreviny v podiely minimálne 10% z celkového výmery porastu (ak je ich menej, tak ponechať všetky).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Plochy so zníženým zakmenením prepojiť nerovnomernými prepojovacími koridormi. Šírka približovacích liniek sa bude pohybovať na úrovni 3-5 m.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Lesohospodársku činnosť realizovať len v období od 1. augusta do 31. januára a vylúčiť akúkoľvek rušivú činnosť mimo tohto obdobia.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Ponechávať odumreté vyschnuté stojace aj ležiace stromy v počte najmenej o 10 ks na hektár viac (keď ich je menej, tak všetky), ako sa stanovuje vo všeobecne záväzných právnych predpisoch , resp. v platných programoch starostlivosti o lesy. Stromy nesmú zasahovať do trasy liniek.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Pri zásahoch ponechávať cieľové stromy, ktorými sú hlbokozavetvené smreky, jedle, jarabina a brezy.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147,40 €/ha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päťročné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2023 (následne podľa prostriedkov)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budú uplatnené v prípade pretlaku žiadostí (uprednostnené: veľkosť výmery)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pic>
        <p:nvPicPr>
          <p:cNvPr id="242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sp>
        <p:nvSpPr>
          <p:cNvPr id="243" name="Obdĺžnik 8"/>
          <p:cNvSpPr/>
          <p:nvPr/>
        </p:nvSpPr>
        <p:spPr>
          <a:xfrm>
            <a:off x="133920" y="626760"/>
            <a:ext cx="11135160" cy="36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70.10 c) Lesnícko-environmentálne záväzky – ochrana tetrova hlucháňa                                  </a:t>
            </a:r>
            <a:r>
              <a:rPr b="1" lang="pl-PL" sz="1600" spc="-1" strike="noStrike">
                <a:solidFill>
                  <a:srgbClr val="000000"/>
                </a:solidFill>
                <a:latin typeface="Calibri"/>
              </a:rPr>
              <a:t>Cieľ: 2 000 ha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       </a:t>
            </a:r>
            <a:endParaRPr b="0" lang="sk-SK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45" name="Text Placeholder 4"/>
          <p:cNvSpPr/>
          <p:nvPr/>
        </p:nvSpPr>
        <p:spPr>
          <a:xfrm>
            <a:off x="0" y="43560"/>
            <a:ext cx="617976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46" name="Content Placeholder 3"/>
          <p:cNvSpPr/>
          <p:nvPr/>
        </p:nvSpPr>
        <p:spPr>
          <a:xfrm>
            <a:off x="133920" y="2984400"/>
            <a:ext cx="11466000" cy="356148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 podnikajúce v poľnohospodárskej prvovýrobe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jednoročné záväzky (od 1.5. roku X do 30.4. roku X+1)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každoročne v rokoch 2023-2027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Podpora sa poskytuje na hospodárske zvieratá chované</a:t>
            </a:r>
            <a:endParaRPr b="0" lang="sk-SK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lphaLcParenR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 chove identifikovanom registračným číslom, v ktorom sa realizujú podmienky operácie podľa písm. a) až d) alebo písm. f)</a:t>
            </a:r>
            <a:endParaRPr b="0" lang="sk-SK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lphaLcParenR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 chovnej budove v chove identifikovanom registračným číslom, v ktorom sa realizujú podmienky operácie podľa písm. e)</a:t>
            </a:r>
            <a:endParaRPr b="0" lang="sk-SK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lphaLcParenR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 samostatnej budove v chove identifikovanom registračným číslom, v ktorom sa realizujú podmienky operácie podľa písm. g) alebo písm. h)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 prípade predloženia požiadaviek presahujúcich možnosti rozpočtu na intervenciu môžu byť uplatnené výberové kritéria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(podrobne zverejnené vo Vestníku MPRV SR)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           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zvýhodnené chovy s ekologickým poľnohospodárstvo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ďalšie podmienky nad rámec záväzku (napr. prístup do vonkajšieho prostredia, podstielanie slamou)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                  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- podľa počtu dobytčích jednotiek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47" name="Obdĺžnik 5"/>
          <p:cNvSpPr/>
          <p:nvPr/>
        </p:nvSpPr>
        <p:spPr>
          <a:xfrm>
            <a:off x="133920" y="626760"/>
            <a:ext cx="7878960" cy="21913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70.11 Podpora dobrých životných podmienok zvierat</a:t>
            </a:r>
            <a:endParaRPr b="0" lang="sk-SK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Operácie: a)  Zlepšenie podmienok ustajnenia dojníc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b)  </a:t>
            </a:r>
            <a:r>
              <a:rPr b="1" i="1" lang="pl-PL" sz="1400" spc="-1" strike="noStrike">
                <a:solidFill>
                  <a:srgbClr val="000000"/>
                </a:solidFill>
                <a:latin typeface="Calibri"/>
              </a:rPr>
              <a:t>Zlepšenie podmienok ustajnenia oviec a kôz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pl-PL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pl-PL" sz="1400" spc="-1" strike="noStrike">
                <a:solidFill>
                  <a:srgbClr val="000000"/>
                </a:solidFill>
                <a:latin typeface="Calibri"/>
              </a:rPr>
              <a:t>c)  Vzdanie sa skorého odstavu jahniat a kozliat od bahníc a kôz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d)  Používanie natívneho mlieka vo výžive teliat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e)  Zlepšenie podmienok vo výkrme hydiny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f)  Zlepšenie životných podmienok prasničiek, prasníc a prasiatok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g)  Zlepšenie ustajňovacej pohody výkrmových ošípaných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h)  Zvýšenie plochy vo výkrme ošípaných                  </a:t>
            </a:r>
            <a:endParaRPr b="0" lang="sk-SK" sz="1400" spc="-1" strike="noStrike">
              <a:latin typeface="Arial"/>
            </a:endParaRPr>
          </a:p>
        </p:txBody>
      </p:sp>
      <p:pic>
        <p:nvPicPr>
          <p:cNvPr id="248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49" name="Tabuľka 8"/>
          <p:cNvGraphicFramePr/>
          <p:nvPr/>
        </p:nvGraphicFramePr>
        <p:xfrm>
          <a:off x="8870760" y="1451160"/>
          <a:ext cx="2250360" cy="544320"/>
        </p:xfrm>
        <a:graphic>
          <a:graphicData uri="http://schemas.openxmlformats.org/drawingml/2006/table">
            <a:tbl>
              <a:tblPr/>
              <a:tblGrid>
                <a:gridCol w="2250360"/>
              </a:tblGrid>
              <a:tr h="115740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sk-SK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Finančná alokácia:</a:t>
                      </a:r>
                      <a:endParaRPr b="0" lang="sk-SK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sk-SK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238 050 000 €</a:t>
                      </a:r>
                      <a:endParaRPr b="0" lang="sk-SK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sk-SK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sk-SK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Cieľ 2027:</a:t>
                      </a:r>
                      <a:endParaRPr b="0" lang="sk-SK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sk-SK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304 441 DJ</a:t>
                      </a:r>
                      <a:endParaRPr b="0" lang="sk-SK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51" name="Text Placeholder 4"/>
          <p:cNvSpPr/>
          <p:nvPr/>
        </p:nvSpPr>
        <p:spPr>
          <a:xfrm>
            <a:off x="0" y="43560"/>
            <a:ext cx="617976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52" name="Content Placeholder 3"/>
          <p:cNvSpPr/>
          <p:nvPr/>
        </p:nvSpPr>
        <p:spPr>
          <a:xfrm>
            <a:off x="133920" y="1153080"/>
            <a:ext cx="11135160" cy="520920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Vstúpiť do záväzku so všetkými dojnicami za farmu. Minimálny počet na vstup do záväzku je 10 DJ.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</a:t>
            </a:r>
            <a:r>
              <a:rPr b="0" lang="pt-BR" sz="1400" spc="-1" strike="noStrike">
                <a:solidFill>
                  <a:srgbClr val="000000"/>
                </a:solidFill>
                <a:latin typeface="Calibri"/>
              </a:rPr>
              <a:t>ať k dispozícii prístup farmára do CEHZ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v chove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Voľné ustajnenie dojníc s  ustajňovacou plochu vo výmere najmenej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5,9 m2 na dojnicu pri jednoradovom boxe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5,58 m2 na dojnicu pri protiľahlom boxe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7,19 m2 na dojnicu pri kotercovom ustajnení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 období od 15. novembra roku podania žiadosti do 15. februára nasledujúceho kalendárneho roka temperovanú vodu pre napájanie dojníc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Doplnkové informácie pre posúdenie plnenia podmienok: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Náčrtok, alebo plán ustajňovacích priestorov s uvedením rozmerov a fotografická dokumentácia.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245 €/DJ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Platba sa poskytne do výšky záväzku, najviac na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: počet dojníc k 1.5. roka podľa CEHZ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 potencionálne oprávnené zviera sa považuje: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Dojnica, samica HD, ktorá sa otelila a mala živo alebo mŕtvo narodené teľa, nemá 100 % podiel mäsových plemien, je v CEHZ označená ako dojnica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(nie je chovaná bez dojného využitia, jej mlieko sa nepoužíva len na výživu teliat).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Platbu je možné poskytnúť na základe počtu dojníc v období od 1.5. do 31.12. roka (stiahnutie, obmena a náhrada sa vykonáva na základe údajov             z CEHZ, účasti do 14 dní na výstavách a súťažiach sú povolené).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53" name="Obdĺžnik 5"/>
          <p:cNvSpPr/>
          <p:nvPr/>
        </p:nvSpPr>
        <p:spPr>
          <a:xfrm>
            <a:off x="133920" y="626760"/>
            <a:ext cx="11135160" cy="3646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70.11 Podpora dobrých životných podmienok zvierat – a) </a:t>
            </a:r>
            <a:r>
              <a:rPr b="1" i="1" lang="pl-PL" sz="1800" spc="-1" strike="noStrike">
                <a:solidFill>
                  <a:srgbClr val="000000"/>
                </a:solidFill>
                <a:latin typeface="Calibri"/>
              </a:rPr>
              <a:t>Zlepšenie podmienok ustajnenia dojníc                    </a:t>
            </a:r>
            <a:endParaRPr b="0" lang="sk-SK" sz="1800" spc="-1" strike="noStrike">
              <a:latin typeface="Arial"/>
            </a:endParaRPr>
          </a:p>
        </p:txBody>
      </p:sp>
      <p:pic>
        <p:nvPicPr>
          <p:cNvPr id="254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56" name="Text Placeholder 4"/>
          <p:cNvSpPr/>
          <p:nvPr/>
        </p:nvSpPr>
        <p:spPr>
          <a:xfrm>
            <a:off x="0" y="43560"/>
            <a:ext cx="617976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57" name="Content Placeholder 3"/>
          <p:cNvSpPr/>
          <p:nvPr/>
        </p:nvSpPr>
        <p:spPr>
          <a:xfrm>
            <a:off x="133920" y="1078920"/>
            <a:ext cx="11423880" cy="569664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Vstúpiť do záväzku so všetkými zvieratami za vybraný druh a kategóriu za farmu. </a:t>
            </a: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Minimálny počet na vstup do záväzku sú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 DJ.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Mať k dispozícii prístup farmára do CEHZ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celkovú ustajňovaciu plochu na ovce a kozy ustajnené v skupinách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0,81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/ovcu, kozu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1,38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/bahnicu s jedným jahňaťom, kozu s jedným kozľaťom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1,50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/bahnicu s dvomi jahňatami a 0,46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tretie a ďalšie jahňa vo viacpočetnom vrhu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1,61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/kozu s dvomi kozľatami a 0,345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tretie a ďalšie kozľa vo viacpočetnom vrhu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celkovú ustajňovaciu plochu na hlbokej podstielke 0,58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/ jarku, kozičku.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individuálnu kontrolu a v prípade potreby úpravu paznechtov 1 x za 3 mesiace.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prevádzanie oviec a kôz minimálne 1 krát za tri mesiace cez dezinfekčný brod.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Viesť evidenciu o brodení, kontrole a úprave paznechtov.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akreditovanou inštitúciou 1 koprologické vyšetrenie zmesnej vzorky náhodne vybratých zvierat na zistenie prítomnosti vnútorných parazitov 1 krát za 6 mesiacov na každých 200 oviec a kôz (odporúčaný postup odberu vzorky bude uvedený v usmerneniach k poskytovaniu podpory).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Doplnkové informácie pre posúdenie plnenia podmienok: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Náčrtok, alebo plán ustajňovacích priestorov s uvedením rozmerov a fotografická dokumentácia.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Doklady o výsledkoch koprologického vyšetrenie na zistenie prítomnosti vnútorných parazitov.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212 €/DJ (pri čiastočnej kombinácii 169 EUR/DJ)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Platba sa poskytne do výšky záväzku najviac na: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Počet oviec a kôz samičieho pohlavia od 24 mesiacov veku k 1.5. roka podľa CEHZ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 potencionálne oprávnené zviera sa považuje:   ovca a koza samičieho pohlavia od 24 mesiacov veku.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Platbu je možné poskytnúť, na základe počtu oviec a kôz v období od 1.5 do 28.2. roka (stiahnutie, obmena a náhrada sa vykonáva na základe údajov z CEHZ, účasti do 14 dní na výstavách a súťažiach sú povolené).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58" name="Obdĺžnik 5"/>
          <p:cNvSpPr/>
          <p:nvPr/>
        </p:nvSpPr>
        <p:spPr>
          <a:xfrm>
            <a:off x="133920" y="583200"/>
            <a:ext cx="11423880" cy="3646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70.11 Podpora dobrých životných podmienok zvierat – b) </a:t>
            </a:r>
            <a:r>
              <a:rPr b="1" i="1" lang="pl-PL" sz="1800" spc="-1" strike="noStrike">
                <a:solidFill>
                  <a:srgbClr val="000000"/>
                </a:solidFill>
                <a:latin typeface="Calibri"/>
              </a:rPr>
              <a:t>Zlepšenie podmienok ustajnenia oviec a kôz</a:t>
            </a:r>
            <a:endParaRPr b="0" lang="sk-SK" sz="1800" spc="-1" strike="noStrike">
              <a:latin typeface="Arial"/>
            </a:endParaRPr>
          </a:p>
        </p:txBody>
      </p:sp>
      <p:pic>
        <p:nvPicPr>
          <p:cNvPr id="259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61" name="Text Placeholder 4"/>
          <p:cNvSpPr/>
          <p:nvPr/>
        </p:nvSpPr>
        <p:spPr>
          <a:xfrm>
            <a:off x="0" y="43560"/>
            <a:ext cx="617976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62" name="Content Placeholder 3"/>
          <p:cNvSpPr/>
          <p:nvPr/>
        </p:nvSpPr>
        <p:spPr>
          <a:xfrm>
            <a:off x="133920" y="1082880"/>
            <a:ext cx="11423880" cy="518616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Vstúpiť do záväzku so všetkými zvieratami za vybraný druh a kategóriu za farmu (s výnimkou prípadu, ak došlo k úhynu, alebo k strate mlieka bahnice, na farme nemôže byť zároveň aj chov nedojných oviec a kôz zameraný na produkciu jahniat). Minimálny počet na vstup do záväzku sú 2 DJ.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1400" spc="-1" strike="noStrike">
                <a:solidFill>
                  <a:srgbClr val="000000"/>
                </a:solidFill>
                <a:latin typeface="Calibri"/>
              </a:rPr>
              <a:t>Mať k dispozícii prístup farmára do CEHZ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prístup jahniat alebo kozliat po dobu najmenej 40 dní po narodení k mlieku cicaním od matky, okrem objektívnych dôvodov; objektívnym dôvodom je najmä úhyn matky alebo strata mlieka matky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,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Viesť evidenciu vo forme denníku kotenia; denník kotenia obsahuje najmä prvotné označenie jahniat a kozliat po narodení, označenie matky, dátum narodenia, dátum úhynu, dátum odstavu, počet dní od narodenia do odstavu, opis objektívnych dôvodov.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208 €/DJ (pri čiastočnej kombinácii 166 EUR/DJ)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Platba sa poskytne do výšky záväzku najviac na: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počet bahníc a kôz samičieho pohlavia od 12 mesiacov veku k 1.5. roka podľa CEHZ.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 potencionálne oprávnené zviera sa považuje: ovca a koza samičieho pohlavia od 12 mesiacov veku.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Platbu je možné poskytnúť, na základe počtu oviec a kôz v období 1.5 do 28.2. roka (stiahnutie, obmena a náhrada sa vykonáva na základe údajov z CEHZ, účasti do 14 dní na výstavách a súťažiach sú povolené).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63" name="Obdĺžnik 5"/>
          <p:cNvSpPr/>
          <p:nvPr/>
        </p:nvSpPr>
        <p:spPr>
          <a:xfrm>
            <a:off x="133920" y="583200"/>
            <a:ext cx="11423880" cy="3646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70.11 Podpora dobrých životných podmienok zvierat – c) </a:t>
            </a:r>
            <a:r>
              <a:rPr b="1" i="1" lang="pl-PL" sz="1800" spc="-1" strike="noStrike">
                <a:solidFill>
                  <a:srgbClr val="000000"/>
                </a:solidFill>
                <a:latin typeface="Calibri"/>
              </a:rPr>
              <a:t>Vzdanie sa skorého odstavu jahniat a kozliat od bahníc a kôz</a:t>
            </a:r>
            <a:endParaRPr b="0" lang="sk-SK" sz="1800" spc="-1" strike="noStrike">
              <a:latin typeface="Arial"/>
            </a:endParaRPr>
          </a:p>
        </p:txBody>
      </p:sp>
      <p:pic>
        <p:nvPicPr>
          <p:cNvPr id="264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66" name="Text Placeholder 4"/>
          <p:cNvSpPr/>
          <p:nvPr/>
        </p:nvSpPr>
        <p:spPr>
          <a:xfrm>
            <a:off x="0" y="43560"/>
            <a:ext cx="617976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67" name="Content Placeholder 3"/>
          <p:cNvSpPr/>
          <p:nvPr/>
        </p:nvSpPr>
        <p:spPr>
          <a:xfrm>
            <a:off x="133920" y="1251000"/>
            <a:ext cx="11393280" cy="522576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Minimálny počet na vstup do záväzku sú 2 DJ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1400" spc="-1" strike="noStrike">
                <a:solidFill>
                  <a:srgbClr val="000000"/>
                </a:solidFill>
                <a:latin typeface="Calibri"/>
              </a:rPr>
              <a:t>Mať k dispozícii prístup farmára do CEHZ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Vzdať sa kŕmenia teliat mliečnymi kŕmnymi zmesami v celom podniku a používať v období mliečnej výživy teliat od veku 6 dní na kŕmenie natívne mlieko najmenej 42 dní,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napájanie teliat cicaním,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Spracovať plán kŕmenia teliat natívnym mliekom s uvedením spôsobu a postupu kŕmenia.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Doplnkové informácie pre posúdenie plnenia podmienok: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Plán kŕmenia teliat ktorý bude obsahovať informácie o spôsobe a postupe kŕmenia teliat (napr. informácia či je mlieko po nadojení ochladzované, či je ohrievané, ošetrované (pasterizácia, okysľovanie..) a spôsob podávania teľatám – vedro s cumľom, automat a podobne).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62 €/DJ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Platba sa poskytne do výšky záväzku, najviac na: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počet teliat do výšky počtu dojníc v podniku k 1.5. roka podľa CEHZ.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Teľaťom  na účel operácie je hovädzí dobytok do veku 48 dní, ktorého matka je v centrálnom registri označená ako dojnica, a ktoré sa narodilo v chove podľa operácie Zlepšenie podmienok ustajnenia dojníc, ktorého držiteľom je prijímateľ.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Platba sa poskytuje po prepočte na dobytčie jednotky na  počet teliat podľa CEHZ držaných v chove podľa </a:t>
            </a: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operácie Zlepšenie podmienok ustajnenia dojníc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najmenej 48 dní od narodenia v období jednoročného záväzku. Do počtu teliat podľa prvej vety sa započíta aj teľa dočasne premiestnené z chovu podľa </a:t>
            </a: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operácie Zlepšenie podmienok ustajnenia dojníc,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pokiaľ ak ide o dočasné premiestnenie v rozsahu najviac 14 dní do iného chovu na účel výstavy alebo súťaže.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68" name="Obdĺžnik 5"/>
          <p:cNvSpPr/>
          <p:nvPr/>
        </p:nvSpPr>
        <p:spPr>
          <a:xfrm>
            <a:off x="133920" y="626760"/>
            <a:ext cx="11423880" cy="3646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70.11 Podpora dobrých životných podmienok zvierat – d) </a:t>
            </a:r>
            <a:r>
              <a:rPr b="1" i="1" lang="pl-PL" sz="1800" spc="-1" strike="noStrike">
                <a:solidFill>
                  <a:srgbClr val="000000"/>
                </a:solidFill>
                <a:latin typeface="Calibri"/>
              </a:rPr>
              <a:t>Používanie natívneho mlieka vo výžive teliat</a:t>
            </a:r>
            <a:endParaRPr b="0" lang="sk-SK" sz="1800" spc="-1" strike="noStrike">
              <a:latin typeface="Arial"/>
            </a:endParaRPr>
          </a:p>
        </p:txBody>
      </p:sp>
      <p:pic>
        <p:nvPicPr>
          <p:cNvPr id="269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71" name="Text Placeholder 4"/>
          <p:cNvSpPr/>
          <p:nvPr/>
        </p:nvSpPr>
        <p:spPr>
          <a:xfrm>
            <a:off x="0" y="43560"/>
            <a:ext cx="617976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72" name="Content Placeholder 3"/>
          <p:cNvSpPr/>
          <p:nvPr/>
        </p:nvSpPr>
        <p:spPr>
          <a:xfrm>
            <a:off x="151200" y="1062720"/>
            <a:ext cx="11406600" cy="570132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Minimálny počet na vstup do záväzku je 35 DJ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1400" spc="-1" strike="noStrike">
                <a:solidFill>
                  <a:srgbClr val="000000"/>
                </a:solidFill>
                <a:latin typeface="Calibri"/>
              </a:rPr>
              <a:t>Mať k dispozícii prístup farmára do CEHZ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zaťaženie podlahovej plochy najviac 30 kg/m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pri hlbokej podstielke,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Zabezpečiť, aby dĺžka výkrmu nebola kratšia ako 38 dní za jednu skupinu kurčiat, ktoré sú umiestnené a prítomné v chovnej budove v tom istom čase (ďalej len „turnus“), pričom prvým výkrmovým dňom je deň naskladnenia; do výkrmových dní sa nepočíta deň vyskladnenia,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podávanie viackomponentných antibiotických liekov len v odôvodnených prípadoch; odôvodneným prípadom je podanie viackomponetného antibiotického lieku, na základe výsledkov vykonaného mikrobiologického vyšetrenia zmesnej vzorky za turnus a stanovenia citlivostí baktérií na antibiotiká (test citlivosti),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v prípade potreby podania antibiotických liekov, podanie iných antimikrobiálnych látok ako látok zo skupín chinolónov a chinoxalínových antibiotík, cefalosporínov 3. a 4. generácie a tetracyklínov, ak je to možné na základe testu citlivosti.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Zabezpečiť, aby počet turnusov neprekročil šesť opakovaní,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Zabezpečiť, aby doba čistenia, dezinfekcie a prípravy na nový turnus bola najmenej 14 dní od vyskladnenia; do doby čistenia sa nezapočíta deň vyskladnenia a deň naskladnenia.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Zasielať v stanovenom termíne PPA hlásenia o naskladnení a vyskladnení spolu s kópiou výsledkov mikrobiologického vyšetrenia;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Doplnkové informácie pre posúdenie plnenia podmienok: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Náčrtok ustajňovacích priestorov s uvedením rozmerov a fotografická dokumentácia.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75 €/DJ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Platba sa poskytne najviac na počet kurčiat, ktoré žiadateľ uvedie v žiadosti o zaradenie do záväzku.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Počet zvierat oprávnených na platbu sa určí podľa počtu vyskladnených zvierat. Rozdiel v počte medzi naskladnenými a vyskladnenými kurčatami spôsobený úhynom, sa považuje za stiahnutie nahlásených počtov.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Prepočet kurčiat na dobytčie jednotky sa vykoná prostredníctvom koeficientu 0,0046 a zaokrúhľuje sa na dve desatinné miesta nadol.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73" name="Obdĺžnik 5"/>
          <p:cNvSpPr/>
          <p:nvPr/>
        </p:nvSpPr>
        <p:spPr>
          <a:xfrm>
            <a:off x="133920" y="583200"/>
            <a:ext cx="11423880" cy="3646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70.11 Podpora dobrých životných podmienok zvierat – e) </a:t>
            </a:r>
            <a:r>
              <a:rPr b="1" i="1" lang="pl-PL" sz="1800" spc="-1" strike="noStrike">
                <a:solidFill>
                  <a:srgbClr val="000000"/>
                </a:solidFill>
                <a:latin typeface="Calibri"/>
              </a:rPr>
              <a:t>Zlepšenie podmienok vo výkrme hydiny</a:t>
            </a: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                  </a:t>
            </a:r>
            <a:endParaRPr b="0" lang="sk-SK" sz="1400" spc="-1" strike="noStrike">
              <a:latin typeface="Arial"/>
            </a:endParaRPr>
          </a:p>
        </p:txBody>
      </p:sp>
      <p:pic>
        <p:nvPicPr>
          <p:cNvPr id="274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76" name="Text Placeholder 4"/>
          <p:cNvSpPr/>
          <p:nvPr/>
        </p:nvSpPr>
        <p:spPr>
          <a:xfrm>
            <a:off x="0" y="43560"/>
            <a:ext cx="617976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77" name="Content Placeholder 3"/>
          <p:cNvSpPr/>
          <p:nvPr/>
        </p:nvSpPr>
        <p:spPr>
          <a:xfrm>
            <a:off x="133920" y="1078560"/>
            <a:ext cx="11523240" cy="527220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Minimálny počet 5 DJ na vstup do záväzku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1400" spc="-1" strike="noStrike">
                <a:solidFill>
                  <a:srgbClr val="000000"/>
                </a:solidFill>
                <a:latin typeface="Calibri"/>
              </a:rPr>
              <a:t>Mať k dispozícii prístup farmára do CEHZ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pri ustajnení prasníc a prasničiek v skupinách ustajňovaciu plochu vo výmere najmenej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2,72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prasnicu a 1,98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prasničku pri počte 5 a menej prasníc a prasničiek v skupine,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2,48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prasnicu a 1,80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prasničku pri počte 6 až 39 prasníc a prasničiek v skupine,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2,23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prasnicu a 1,62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prasničku pri počte 40 a viac prasníc a prasničiek v skupine,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odstav ciciakov najskôr 30 dní od narodenia,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Zasielať platobnej agentúre hlásenie o počte pripustených prasničiek do siedmich kalendárnych dní od skončenia kalendárneho mesiaca; hlásenie obsahuje číslo prasničky, dátum posledného pripustenia a celkový počet pripustených prasničiek za daný kalendárny mesiac,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Zasielať platobnej agentúre hlásenie o odstave ciciakov do siedmich kalendárnych dní od skončenia odstavu ciciakov; hlásenie obsahuje číslo prasnice, dátum oprasenia, dátum odstavu ciciakov, počet dní od narodenia do odstavu.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157 €/DJ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Platba sa poskytne do výšky záväzku, najviac na počet prasníc a prasničiek k 31.5. roka.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Počet prasníc a prasničiek, na ktoré je možno poskytnúť podporu sa určí na základe priemerných mesačných stavov za obdobie od mája do februára nasledovného roka.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Prasnicou je samica ošípanej po prvom oprasení a prasničkou samica ošípanej po dosiahnutí pohlavnej dospelosti po pripustení pred prvým oprasením s hmotnosťou nad 50 kg.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78" name="Obdĺžnik 5"/>
          <p:cNvSpPr/>
          <p:nvPr/>
        </p:nvSpPr>
        <p:spPr>
          <a:xfrm>
            <a:off x="133920" y="583200"/>
            <a:ext cx="11523240" cy="3646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70.11 Podpora dobrých životných podmienok zvierat – f) </a:t>
            </a:r>
            <a:r>
              <a:rPr b="1" i="1" lang="sk-SK" sz="1800" spc="-1" strike="noStrike">
                <a:solidFill>
                  <a:srgbClr val="000000"/>
                </a:solidFill>
                <a:latin typeface="Calibri"/>
              </a:rPr>
              <a:t>Zlepšenie životných podmienok prasničiek, prasníc a prasiatok</a:t>
            </a:r>
            <a:endParaRPr b="0" lang="sk-SK" sz="1800" spc="-1" strike="noStrike">
              <a:latin typeface="Arial"/>
            </a:endParaRPr>
          </a:p>
        </p:txBody>
      </p:sp>
      <p:pic>
        <p:nvPicPr>
          <p:cNvPr id="279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81" name="Text Placeholder 4"/>
          <p:cNvSpPr/>
          <p:nvPr/>
        </p:nvSpPr>
        <p:spPr>
          <a:xfrm>
            <a:off x="0" y="43560"/>
            <a:ext cx="617976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82" name="Content Placeholder 3"/>
          <p:cNvSpPr/>
          <p:nvPr/>
        </p:nvSpPr>
        <p:spPr>
          <a:xfrm>
            <a:off x="133920" y="1090440"/>
            <a:ext cx="11423880" cy="538272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Minimálny počet 10 DJ na vstup do záväzku.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1400" spc="-1" strike="noStrike">
                <a:solidFill>
                  <a:srgbClr val="000000"/>
                </a:solidFill>
                <a:latin typeface="Calibri"/>
              </a:rPr>
              <a:t>Mať k dispozícii prístup farmára do CEHZ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V kalendárnom roku 2023 môžu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 operácie môžu vstúpiť len žiadatelia s prasiatkami, ktoré pochádzajú z chovu, v ktorom sa realizuje „Zlepšenie životných podmienok prasničiek, prasníc a prasiatok po narodení“ alebo boli od 1.5 2022 do 30.4. 2023 zahrnuté do operácie v PRV 2014-20 „Zlepšenie životných podmienok prasníc a prasiatok po narodení“ podľa § 39 písm. c) nariadenia vlády SR č.75/2015 Z. z. v znení neskorších predpisov.                       Výnimku z tejto podmienky majú farmy, preukázateľne postihnuté AMO.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pri ustajnení ošípanej v skupine ustajňovaciu plochu vo výmere najmenej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0,35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ošípanú pri hmotnosti ošípanej od 20 kg do 30 kg,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0,46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ošípanú pri hmotnosti ošípanej nad 30 kg do 50 kg,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0,63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na ošípanú pri hmotnosti ošípanej nad 50 kg do 85 kg,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0,75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ošípanú pri hmotnosti ošípanej nad 85 kg do 110 kg,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1,15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ošípanú pri hmotnosti ošípanej nad 110 kg,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obmedzenie roštovej plochy podlahy najviac na 50 % plochy ustajnenia,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Viesť evidenciu o počte odchovaných výkrmových ošípaných podľa stanovenej osnovy a posielať evidenciu PPA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(informácie o presune na bitúnok, exporte, použití pre vlastnú spotrebu a predaj iným chovateľom)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96 €/DJ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Podpora sa obmedzí do výšky počtu ošípaných uvedenej v žiadosti.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Operáciu nie je možné kombinovať s operáciou Zvýšenie plochy vo výkrme ošípaných.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83" name="Obdĺžnik 5"/>
          <p:cNvSpPr/>
          <p:nvPr/>
        </p:nvSpPr>
        <p:spPr>
          <a:xfrm>
            <a:off x="133920" y="583200"/>
            <a:ext cx="11423880" cy="3646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70.11 Podpora dobrých životných podmienok zvierat – g) </a:t>
            </a:r>
            <a:r>
              <a:rPr b="1" i="1" lang="pl-PL" sz="1800" spc="-1" strike="noStrike">
                <a:solidFill>
                  <a:srgbClr val="000000"/>
                </a:solidFill>
                <a:latin typeface="Calibri"/>
              </a:rPr>
              <a:t>Zlepšenie ustajňovacej pohody výkrmových ošípaných</a:t>
            </a:r>
            <a:endParaRPr b="0" lang="sk-SK" sz="1800" spc="-1" strike="noStrike">
              <a:latin typeface="Arial"/>
            </a:endParaRPr>
          </a:p>
        </p:txBody>
      </p:sp>
      <p:pic>
        <p:nvPicPr>
          <p:cNvPr id="284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86" name="Text Placeholder 4"/>
          <p:cNvSpPr/>
          <p:nvPr/>
        </p:nvSpPr>
        <p:spPr>
          <a:xfrm>
            <a:off x="0" y="43560"/>
            <a:ext cx="617976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87" name="Content Placeholder 3"/>
          <p:cNvSpPr/>
          <p:nvPr/>
        </p:nvSpPr>
        <p:spPr>
          <a:xfrm>
            <a:off x="133920" y="1136520"/>
            <a:ext cx="11423880" cy="509580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Minimálny počet 10 DJ na vstup do záväzku.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1400" spc="-1" strike="noStrike">
                <a:solidFill>
                  <a:srgbClr val="000000"/>
                </a:solidFill>
                <a:latin typeface="Calibri"/>
              </a:rPr>
              <a:t>Mať k dispozícii prístup farmára do CEHZ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V kalendárnom roku 2023 môžu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 operácie môžu vstúpiť len žiadatelia s prasiatkami, ktoré pochádzajú z chovu, v ktorom sa realizuje „Zlepšenie životných podmienok prasničiek, prasníc a prasiatok po narodení“ alebo boli od 1.5 2022 do 30.4. 2023 zahrnuté do operácie v PRV 2014-20 „Zlepšenie životných podmienok prasníc a prasiatok po narodení“ podľa § 39 písm. c) nariadenia vlády SR č.75/2015 Z. z. v znení neskorších predpisov.                    Výnimku z tejto podmienky majú farmy, preukázateľne postihnuté AMO.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 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Zabezpečiť pri ustajnení ošípanej v skupine ustajňovaciu plochu vo výmere najmenej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0,36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ošípanú pri hmotnosti ošípanej od 20 kg do 30 kg,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0,48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ošípanú pri hmotnosti ošípanej nad 30 kg do 50 kg,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0,66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ošípanú pri hmotnosti ošípanej nad 50 kg do 85 kg,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0,78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ošípanú pri hmotnosti ošípanej nad 85 kg do 110 kg,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1,2 m</a:t>
            </a:r>
            <a:r>
              <a:rPr b="0" lang="sk-SK" sz="1400" spc="-1" strike="noStrike" baseline="30000">
                <a:solidFill>
                  <a:srgbClr val="000000"/>
                </a:solidFill>
                <a:latin typeface="Calibri"/>
              </a:rPr>
              <a:t>2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na ošípanú pri hmotnosti ošípanej nad 110 kg,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Viesť evidenciu o počte odchovaných výkrmových ošípaných podľa stanovenej osnovy a posielať evidenciu PPA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(informácie o presune na bitúnok, exporte, použití pre vlastnú spotrebu a predaj iným chovateľom)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128 €/DJ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Podpora sa obmedzí do výšky počtu ošípaných uvedenej v žiadosti.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sk-SK" sz="1400" spc="-1" strike="noStrike">
                <a:solidFill>
                  <a:srgbClr val="000000"/>
                </a:solidFill>
                <a:latin typeface="Calibri"/>
              </a:rPr>
              <a:t>Operáciu nie je možné kombinovať s operáciou Zlepšenie ustajňovacej pohody výkrmových ošípaných.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288" name="Obdĺžnik 5"/>
          <p:cNvSpPr/>
          <p:nvPr/>
        </p:nvSpPr>
        <p:spPr>
          <a:xfrm>
            <a:off x="133920" y="583200"/>
            <a:ext cx="11423880" cy="3646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70.11 Podpora dobrých životných podmienok zvierat – h) </a:t>
            </a:r>
            <a:r>
              <a:rPr b="1" i="1" lang="pl-PL" sz="1800" spc="-1" strike="noStrike">
                <a:solidFill>
                  <a:srgbClr val="000000"/>
                </a:solidFill>
                <a:latin typeface="Calibri"/>
              </a:rPr>
              <a:t>Zvýšenie plochy vo výkrme ošípaných </a:t>
            </a:r>
            <a:endParaRPr b="0" lang="sk-SK" sz="1800" spc="-1" strike="noStrike">
              <a:latin typeface="Arial"/>
            </a:endParaRPr>
          </a:p>
        </p:txBody>
      </p:sp>
      <p:pic>
        <p:nvPicPr>
          <p:cNvPr id="289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sp>
        <p:nvSpPr>
          <p:cNvPr id="291" name="Text Placeholder 4"/>
          <p:cNvSpPr/>
          <p:nvPr/>
        </p:nvSpPr>
        <p:spPr>
          <a:xfrm>
            <a:off x="0" y="43560"/>
            <a:ext cx="617976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k-SK" sz="1400" spc="-1" strike="noStrike">
                <a:solidFill>
                  <a:srgbClr val="ffffff"/>
                </a:solidFill>
                <a:latin typeface="Calibri"/>
              </a:rPr>
              <a:t>Environmentálne, klimatické a iné záväzky týkajúce sa hospodárenia (podľa čl.70)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292" name="Obdĺžnik 5"/>
          <p:cNvSpPr/>
          <p:nvPr/>
        </p:nvSpPr>
        <p:spPr>
          <a:xfrm>
            <a:off x="133920" y="521280"/>
            <a:ext cx="11423880" cy="3646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Kombinácia intervencií</a:t>
            </a:r>
            <a:endParaRPr b="0" lang="sk-SK" sz="1800" spc="-1" strike="noStrike">
              <a:latin typeface="Arial"/>
            </a:endParaRPr>
          </a:p>
        </p:txBody>
      </p:sp>
      <p:pic>
        <p:nvPicPr>
          <p:cNvPr id="293" name="Obrázok 7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pic>
        <p:nvPicPr>
          <p:cNvPr id="294" name="" descr=""/>
          <p:cNvPicPr/>
          <p:nvPr/>
        </p:nvPicPr>
        <p:blipFill>
          <a:blip r:embed="rId3"/>
          <a:stretch/>
        </p:blipFill>
        <p:spPr>
          <a:xfrm>
            <a:off x="254160" y="1015920"/>
            <a:ext cx="6400800" cy="5664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22160" cy="582840"/>
          </a:xfrm>
          <a:prstGeom prst="rect">
            <a:avLst/>
          </a:prstGeom>
          <a:ln w="0">
            <a:noFill/>
          </a:ln>
        </p:spPr>
      </p:pic>
      <p:pic>
        <p:nvPicPr>
          <p:cNvPr id="296" name="Obrázok 9" descr=""/>
          <p:cNvPicPr/>
          <p:nvPr/>
        </p:nvPicPr>
        <p:blipFill>
          <a:blip r:embed="rId2"/>
          <a:stretch/>
        </p:blipFill>
        <p:spPr>
          <a:xfrm>
            <a:off x="11121480" y="6269040"/>
            <a:ext cx="1070280" cy="588600"/>
          </a:xfrm>
          <a:prstGeom prst="rect">
            <a:avLst/>
          </a:prstGeom>
          <a:ln w="0">
            <a:noFill/>
          </a:ln>
        </p:spPr>
      </p:pic>
      <p:sp>
        <p:nvSpPr>
          <p:cNvPr id="297" name="Text Placeholder 4"/>
          <p:cNvSpPr/>
          <p:nvPr/>
        </p:nvSpPr>
        <p:spPr>
          <a:xfrm>
            <a:off x="0" y="43560"/>
            <a:ext cx="9899280" cy="80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8" name="Obdĺžnik 1"/>
          <p:cNvSpPr/>
          <p:nvPr/>
        </p:nvSpPr>
        <p:spPr>
          <a:xfrm>
            <a:off x="133920" y="0"/>
            <a:ext cx="9765360" cy="33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600" spc="-1" strike="noStrike">
                <a:solidFill>
                  <a:srgbClr val="ffff00"/>
                </a:solidFill>
                <a:latin typeface="Calibri"/>
              </a:rPr>
              <a:t>Prírodné alebo iné osobitné obmedzenia jednotlivých oblastí (čl.71) </a:t>
            </a:r>
            <a:endParaRPr b="0" lang="sk-SK" sz="1600" spc="-1" strike="noStrike">
              <a:latin typeface="Arial"/>
            </a:endParaRPr>
          </a:p>
        </p:txBody>
      </p:sp>
      <p:sp>
        <p:nvSpPr>
          <p:cNvPr id="299" name="Content Placeholder 7"/>
          <p:cNvSpPr/>
          <p:nvPr/>
        </p:nvSpPr>
        <p:spPr>
          <a:xfrm>
            <a:off x="133920" y="1129320"/>
            <a:ext cx="11707920" cy="559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Platby v horských oblastiach alebo v iných oblastiach s prírodnými alebo inými osobitnými obmedzeniami (ANC) sú zamerané na odškodnenie poľnohospodárov za nevýhody, ktorým je ich poľnohospodárska výroba vystavená v dôsledku prírodných alebo iných špecifických obmedzení oproti oblastiach, ktoré takéto znevýhodnenie nemajú.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Oprávnené plochy na podporu: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Zoznam katastrálnych území zaradených do jednotlivých oblastí ANC (zoznam vo Vestníku MPRV SR, graficky v GSAA)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 podnikajúce v poľnohospodárskej prvovýrobe, ktoré sú aktívnymi farmármi a hospodária v určených ANC oblastiach.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SzPct val="135000"/>
              <a:buFont typeface="Arial"/>
              <a:buChar char="•"/>
              <a:tabLst>
                <a:tab algn="r" pos="5029200"/>
              </a:tabLst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obhospodarovať minimálnu výmeru 1 ha poľnohospodárskej plochy v ANC a podať žiadosť o platbu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SzPct val="135000"/>
              <a:buFont typeface="Arial"/>
              <a:buChar char="•"/>
              <a:tabLst>
                <a:tab algn="r" pos="5029200"/>
              </a:tabLst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spĺňať minimálne požiadavky na poskytnutie priamych platieb </a:t>
            </a:r>
            <a:r>
              <a:rPr b="0" lang="sk-SK" sz="1300" spc="-1" strike="noStrike">
                <a:solidFill>
                  <a:srgbClr val="000000"/>
                </a:solidFill>
                <a:latin typeface="Calibri"/>
              </a:rPr>
              <a:t>(§ 3 ods. 1 NV o priamych platbách)</a:t>
            </a:r>
            <a:endParaRPr b="0" lang="sk-SK" sz="13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SzPct val="135000"/>
              <a:buFont typeface="Arial"/>
              <a:buChar char="•"/>
              <a:tabLst>
                <a:tab algn="r" pos="5029200"/>
              </a:tabLst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dodržiavať požiadavky na udržiavanie poľnohospodárskej plochy </a:t>
            </a:r>
            <a:r>
              <a:rPr b="0" lang="sk-SK" sz="1300" spc="-1" strike="noStrike">
                <a:solidFill>
                  <a:srgbClr val="000000"/>
                </a:solidFill>
                <a:latin typeface="Calibri"/>
              </a:rPr>
              <a:t>(§ 3 NV o udržiavaní poľnohospodárskej plochy, aktívnom poľnohospodárovi a kondicionalitách)</a:t>
            </a: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sk-SK" sz="13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</a:t>
            </a:r>
            <a:endParaRPr b="0" lang="sk-SK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r" pos="5029200"/>
              </a:tabLst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subkategória znevýhodnenia (H: 4 oblasti, BK: 6 oblastí, OS: 3 oblasti)</a:t>
            </a:r>
            <a:endParaRPr b="0" lang="sk-SK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r" pos="5029200"/>
              </a:tabLst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poľnohospodársky systém – živočíšne resp. rastlinné zameranie celej farmy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       </a:t>
            </a:r>
            <a:r>
              <a:rPr b="1" i="1" lang="sk-SK" sz="1200" spc="-1" strike="noStrike">
                <a:solidFill>
                  <a:srgbClr val="000000"/>
                </a:solidFill>
                <a:latin typeface="Calibri"/>
              </a:rPr>
              <a:t>živočíšne zameranie</a:t>
            </a:r>
            <a:r>
              <a:rPr b="0" i="1" lang="sk-SK" sz="1200" spc="-1" strike="noStrike">
                <a:solidFill>
                  <a:srgbClr val="000000"/>
                </a:solidFill>
                <a:latin typeface="Calibri"/>
              </a:rPr>
              <a:t>: ak od 1. júna do 30. septembra roku podania žiadosti o podporu dosahuje priemerné zaťaženie dobytčími jednotkami   </a:t>
            </a:r>
            <a:endParaRPr b="0" lang="sk-SK" sz="1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sk-SK" sz="1200" spc="-1" strike="noStrike">
                <a:solidFill>
                  <a:srgbClr val="000000"/>
                </a:solidFill>
                <a:latin typeface="Calibri"/>
              </a:rPr>
              <a:t>          </a:t>
            </a:r>
            <a:r>
              <a:rPr b="0" i="1" lang="sk-SK" sz="1200" spc="-1" strike="noStrike">
                <a:solidFill>
                  <a:srgbClr val="000000"/>
                </a:solidFill>
                <a:latin typeface="Calibri"/>
              </a:rPr>
              <a:t>hovädzieho dobytka, oviec, kôz, koní, ošípaných a hydiny, ktorých je držiteľom podľa CEHZ , 0,25 a viac dobytčej jednotky na 1 ha poľnohospodárskej plochy podniku</a:t>
            </a:r>
            <a:endParaRPr b="0" lang="sk-SK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r" pos="5029200"/>
              </a:tabLst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z vypočítanej platby: do 450 ha 100%, nad 450 – 900 ha 71,5%, nad 900 ha 60,5%</a:t>
            </a:r>
            <a:endParaRPr b="0" lang="sk-SK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r" pos="5029200"/>
              </a:tabLst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degresivita z rozsahu: </a:t>
            </a: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do 450 ha  100%, nad 450 – 900 ha  89%,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nad 900 – 1800 ha  79%, </a:t>
            </a:r>
            <a:r>
              <a:rPr b="0" lang="sv-SE" sz="1400" spc="-1" strike="noStrike">
                <a:solidFill>
                  <a:srgbClr val="000000"/>
                </a:solidFill>
                <a:latin typeface="Calibri"/>
              </a:rPr>
              <a:t>nad 1800 ha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  67%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jednoročné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každoročne v rokoch 2023-2027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endParaRPr b="0" lang="sk-SK" sz="1400" spc="-1" strike="noStrike">
              <a:latin typeface="Arial"/>
            </a:endParaRPr>
          </a:p>
        </p:txBody>
      </p:sp>
      <p:sp>
        <p:nvSpPr>
          <p:cNvPr id="300" name="Obdĺžnik 13"/>
          <p:cNvSpPr/>
          <p:nvPr/>
        </p:nvSpPr>
        <p:spPr>
          <a:xfrm>
            <a:off x="133920" y="618120"/>
            <a:ext cx="8018640" cy="577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71.1 - Platby pre oblasti s prírodnými alebo inými osobitnými obmedzeniami (ANC)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               </a:t>
            </a:r>
            <a:endParaRPr b="0" lang="sk-SK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001640" cy="582840"/>
          </a:xfrm>
          <a:prstGeom prst="rect">
            <a:avLst/>
          </a:prstGeom>
          <a:ln w="0">
            <a:noFill/>
          </a:ln>
        </p:spPr>
      </p:pic>
      <p:pic>
        <p:nvPicPr>
          <p:cNvPr id="302" name="Obrázok 9" descr=""/>
          <p:cNvPicPr/>
          <p:nvPr/>
        </p:nvPicPr>
        <p:blipFill>
          <a:blip r:embed="rId2"/>
          <a:stretch/>
        </p:blipFill>
        <p:spPr>
          <a:xfrm>
            <a:off x="11160360" y="6305040"/>
            <a:ext cx="1031400" cy="552600"/>
          </a:xfrm>
          <a:prstGeom prst="rect">
            <a:avLst/>
          </a:prstGeom>
          <a:ln w="0">
            <a:noFill/>
          </a:ln>
        </p:spPr>
      </p:pic>
      <p:sp>
        <p:nvSpPr>
          <p:cNvPr id="303" name="Text Placeholder 4"/>
          <p:cNvSpPr/>
          <p:nvPr/>
        </p:nvSpPr>
        <p:spPr>
          <a:xfrm>
            <a:off x="0" y="43560"/>
            <a:ext cx="9899280" cy="80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4" name="Obdĺžnik 1"/>
          <p:cNvSpPr/>
          <p:nvPr/>
        </p:nvSpPr>
        <p:spPr>
          <a:xfrm>
            <a:off x="6480" y="0"/>
            <a:ext cx="7456320" cy="33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600" spc="-1" strike="noStrike">
                <a:solidFill>
                  <a:srgbClr val="ffff00"/>
                </a:solidFill>
                <a:latin typeface="Calibri"/>
              </a:rPr>
              <a:t>Prírodné alebo iné osobitné obmedzenia jednotlivých oblastí (čl.71)</a:t>
            </a:r>
            <a:endParaRPr b="0" lang="sk-SK" sz="1600" spc="-1" strike="noStrike">
              <a:latin typeface="Arial"/>
            </a:endParaRPr>
          </a:p>
        </p:txBody>
      </p:sp>
      <p:pic>
        <p:nvPicPr>
          <p:cNvPr id="305" name="Obrázok 8" descr=""/>
          <p:cNvPicPr/>
          <p:nvPr/>
        </p:nvPicPr>
        <p:blipFill>
          <a:blip r:embed="rId3"/>
          <a:stretch/>
        </p:blipFill>
        <p:spPr>
          <a:xfrm>
            <a:off x="149760" y="1101960"/>
            <a:ext cx="7169400" cy="4903200"/>
          </a:xfrm>
          <a:prstGeom prst="rect">
            <a:avLst/>
          </a:prstGeom>
          <a:ln w="0">
            <a:solidFill>
              <a:srgbClr val="000000"/>
            </a:solidFill>
          </a:ln>
        </p:spPr>
      </p:pic>
      <p:graphicFrame>
        <p:nvGraphicFramePr>
          <p:cNvPr id="306" name="Tabuľka 10"/>
          <p:cNvGraphicFramePr/>
          <p:nvPr/>
        </p:nvGraphicFramePr>
        <p:xfrm>
          <a:off x="7402680" y="1106640"/>
          <a:ext cx="2250360" cy="1200960"/>
        </p:xfrm>
        <a:graphic>
          <a:graphicData uri="http://schemas.openxmlformats.org/drawingml/2006/table">
            <a:tbl>
              <a:tblPr/>
              <a:tblGrid>
                <a:gridCol w="1208880"/>
                <a:gridCol w="1041480"/>
              </a:tblGrid>
              <a:tr h="3002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ANC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9d9d9">
                        <a:alpha val="32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sk-SK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1 127 775 ha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9d9d9">
                        <a:alpha val="32000"/>
                      </a:srgbClr>
                    </a:solidFill>
                  </a:tcPr>
                </a:tc>
              </a:tr>
              <a:tr h="3002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Horské (H)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9d18e">
                        <a:alpha val="32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</a:t>
                      </a:r>
                      <a:r>
                        <a:rPr b="0" lang="sk-SK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445 312 ha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9d18e">
                        <a:alpha val="32000"/>
                      </a:srgbClr>
                    </a:solidFill>
                  </a:tcPr>
                </a:tc>
              </a:tr>
              <a:tr h="3002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Ostatné (BK)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4b183">
                        <a:alpha val="32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</a:t>
                      </a:r>
                      <a:r>
                        <a:rPr b="0" lang="sk-SK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529 987 ha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4b183">
                        <a:alpha val="32000"/>
                      </a:srgbClr>
                    </a:solidFill>
                  </a:tcPr>
                </a:tc>
              </a:tr>
              <a:tr h="3002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Špecifické (OS)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4472c4">
                        <a:alpha val="32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  </a:t>
                      </a:r>
                      <a:r>
                        <a:rPr b="0" lang="sk-SK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152 476 ha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4472c4">
                        <a:alpha val="32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7" name="Tabuľka 3"/>
          <p:cNvGraphicFramePr/>
          <p:nvPr/>
        </p:nvGraphicFramePr>
        <p:xfrm>
          <a:off x="7402680" y="2460960"/>
          <a:ext cx="4677840" cy="3489120"/>
        </p:xfrm>
        <a:graphic>
          <a:graphicData uri="http://schemas.openxmlformats.org/drawingml/2006/table">
            <a:tbl>
              <a:tblPr/>
              <a:tblGrid>
                <a:gridCol w="519480"/>
                <a:gridCol w="519480"/>
                <a:gridCol w="424800"/>
                <a:gridCol w="614520"/>
                <a:gridCol w="502560"/>
                <a:gridCol w="536760"/>
                <a:gridCol w="532080"/>
                <a:gridCol w="506880"/>
                <a:gridCol w="521280"/>
              </a:tblGrid>
              <a:tr h="38628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Výmera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1-</a:t>
                      </a:r>
                      <a:r>
                        <a:rPr b="1" lang="sk-SK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450 ha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gridSpan="2"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nad 450 - 900 ha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gridSpan="2"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nad 900 - 1800 ha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gridSpan="2"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nad 1800 ha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</a:tr>
              <a:tr h="2066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%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63,64%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63,64%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47,80%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47,80%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40,54%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40,54%</a:t>
                      </a:r>
                      <a:endParaRPr b="0" lang="sk-SK" sz="11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PS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ŽZ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RZ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ŽZ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RZ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ŽZ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RZ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ŽZ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RZ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H1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226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61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143,83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38,82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108,02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29,15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91,61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24,73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H2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202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128,55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35,00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96,55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26,29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81,88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22,29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H3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184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117,10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31,82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87,94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23,90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74,58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20,27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H4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99,28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26,73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74,56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20,07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63,23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17,02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BK1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40,73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10,82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30,59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8,13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25,94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6,89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BK2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59,19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15,91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44,45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11,95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37,70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10,13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BK3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38,18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10,18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28,68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7,65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24,32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6,49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BK4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71,28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19,09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53,53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14,34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45,40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12,16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BK5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69,37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18,46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52,10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13,86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44,18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11,76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BKA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47,73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12,73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35,85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9,56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30,40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8,11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OS1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46,46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12,73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34,89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9,56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29,59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8,11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OS2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22,91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6,36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17,21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4,78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14,59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4,05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</a:tr>
              <a:tr h="210240">
                <a:tc>
                  <a:txBody>
                    <a:bodyPr lIns="13680" rIns="13680" tIns="13680" bIns="136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OS3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41,37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10,82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31,07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8,60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26,35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 lIns="13680" rIns="13680" tIns="13680" bIns="13680" anchor="ctr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7,30</a:t>
                      </a:r>
                      <a:endParaRPr b="0" lang="sk-SK" sz="1200" spc="-1" strike="noStrike">
                        <a:latin typeface="Arial"/>
                      </a:endParaRPr>
                    </a:p>
                  </a:txBody>
                  <a:tcPr anchor="ctr" marL="13680" marR="136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</a:tr>
            </a:tbl>
          </a:graphicData>
        </a:graphic>
      </p:graphicFrame>
      <p:sp>
        <p:nvSpPr>
          <p:cNvPr id="308" name="Obdĺžnik 13"/>
          <p:cNvSpPr/>
          <p:nvPr/>
        </p:nvSpPr>
        <p:spPr>
          <a:xfrm>
            <a:off x="149760" y="633600"/>
            <a:ext cx="8018640" cy="577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71.1 - Platby pre oblasti s prírodnými alebo inými osobitnými obmedzeniami (ANC)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               </a:t>
            </a:r>
            <a:endParaRPr b="0" lang="sk-SK" sz="1400" spc="-1" strike="noStrike">
              <a:latin typeface="Arial"/>
            </a:endParaRPr>
          </a:p>
        </p:txBody>
      </p:sp>
      <p:graphicFrame>
        <p:nvGraphicFramePr>
          <p:cNvPr id="309" name="Tabuľka 11"/>
          <p:cNvGraphicFramePr/>
          <p:nvPr/>
        </p:nvGraphicFramePr>
        <p:xfrm>
          <a:off x="9736200" y="1763280"/>
          <a:ext cx="2250360" cy="544320"/>
        </p:xfrm>
        <a:graphic>
          <a:graphicData uri="http://schemas.openxmlformats.org/drawingml/2006/table">
            <a:tbl>
              <a:tblPr/>
              <a:tblGrid>
                <a:gridCol w="2250360"/>
              </a:tblGrid>
              <a:tr h="544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sk-SK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Finančná alokácia:</a:t>
                      </a:r>
                      <a:endParaRPr b="0" lang="sk-SK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sk-SK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369 717 895 €</a:t>
                      </a:r>
                      <a:endParaRPr b="0" lang="sk-SK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779600" cy="647640"/>
          </a:xfrm>
          <a:prstGeom prst="rect">
            <a:avLst/>
          </a:prstGeom>
          <a:ln w="0">
            <a:noFill/>
          </a:ln>
        </p:spPr>
      </p:pic>
      <p:pic>
        <p:nvPicPr>
          <p:cNvPr id="311" name="Obrázok 9" descr=""/>
          <p:cNvPicPr/>
          <p:nvPr/>
        </p:nvPicPr>
        <p:blipFill>
          <a:blip r:embed="rId2"/>
          <a:stretch/>
        </p:blipFill>
        <p:spPr>
          <a:xfrm>
            <a:off x="11166120" y="6293520"/>
            <a:ext cx="1025640" cy="564120"/>
          </a:xfrm>
          <a:prstGeom prst="rect">
            <a:avLst/>
          </a:prstGeom>
          <a:ln w="0">
            <a:noFill/>
          </a:ln>
        </p:spPr>
      </p:pic>
      <p:sp>
        <p:nvSpPr>
          <p:cNvPr id="312" name="Text Placeholder 4"/>
          <p:cNvSpPr/>
          <p:nvPr/>
        </p:nvSpPr>
        <p:spPr>
          <a:xfrm>
            <a:off x="0" y="43560"/>
            <a:ext cx="9899280" cy="80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3" name="Obdĺžnik 1"/>
          <p:cNvSpPr/>
          <p:nvPr/>
        </p:nvSpPr>
        <p:spPr>
          <a:xfrm>
            <a:off x="44640" y="0"/>
            <a:ext cx="7553880" cy="3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fbe5d6"/>
                </a:solidFill>
                <a:latin typeface="Calibri"/>
              </a:rPr>
              <a:t>Osobitné znevýhodnenia jednotlivých oblastí vyplývajúce z určitých povinných požiadaviek (čl.72)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314" name="Obdĺžnik 7"/>
          <p:cNvSpPr/>
          <p:nvPr/>
        </p:nvSpPr>
        <p:spPr>
          <a:xfrm>
            <a:off x="133920" y="849600"/>
            <a:ext cx="11135160" cy="6382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72.1 - Platba v rámci sústavy Natura 2000 na poľnohospodárskej pôde (TTP)                              </a:t>
            </a:r>
            <a:r>
              <a:rPr b="1" lang="pl-PL" sz="1600" spc="-1" strike="noStrike">
                <a:solidFill>
                  <a:srgbClr val="000000"/>
                </a:solidFill>
                <a:latin typeface="Calibri"/>
              </a:rPr>
              <a:t>Cieľ:  1 879 ha</a:t>
            </a: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                      </a:t>
            </a: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               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315" name="Content Placeholder 3"/>
          <p:cNvSpPr/>
          <p:nvPr/>
        </p:nvSpPr>
        <p:spPr>
          <a:xfrm>
            <a:off x="133920" y="1387440"/>
            <a:ext cx="11135160" cy="528372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Obhospodarovanie poľnohospodárskych pôd – trvalých trávnych porastov na územiach Natura 2000 (ÚEV) spadajúcich do 4. a 5. stupňa ochrany podľa podmienok stanovených pre podporu.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Oprávnené plochy na podporu: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vymedzené lokality ÚEV vo 4. a 5. stupni ochrany (zoznam vo Vestníku MPRV SR, graficky v GSAA)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Fyzické a právnické osoby podnikajúce v poľnohospodárskej prvovýrobe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Vstúpiť do intervencie minimálne s 1 ha trvalých trávnych porastov (LPIS) - ÚEV vo 4. a/alebo 5.stupni ochrany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Neaplikovať na trvalých trávnych porastoch žiadne chemické látky a žiadne dodatkové hnojivá (povolené je iba hnojenie pasúcimi sa zvieratami)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Neumiestňovať na trvalých trávnatých porastoch košiar, stavbu alebo iné zariadenie na ochranu hospodárskych zvierat (výnimka je možná len pre dočasné košarovanie so súhlasom príslušnej organizácii ochrany prírody)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84 €/ha TTP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jednoročné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každoročne v rokoch 2023-2027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Obrázok 2" descr=""/>
          <p:cNvPicPr/>
          <p:nvPr/>
        </p:nvPicPr>
        <p:blipFill>
          <a:blip r:embed="rId1"/>
          <a:stretch/>
        </p:blipFill>
        <p:spPr>
          <a:xfrm>
            <a:off x="0" y="0"/>
            <a:ext cx="7779600" cy="647640"/>
          </a:xfrm>
          <a:prstGeom prst="rect">
            <a:avLst/>
          </a:prstGeom>
          <a:ln w="0">
            <a:noFill/>
          </a:ln>
        </p:spPr>
      </p:pic>
      <p:pic>
        <p:nvPicPr>
          <p:cNvPr id="317" name="Obrázok 9" descr=""/>
          <p:cNvPicPr/>
          <p:nvPr/>
        </p:nvPicPr>
        <p:blipFill>
          <a:blip r:embed="rId2"/>
          <a:stretch/>
        </p:blipFill>
        <p:spPr>
          <a:xfrm>
            <a:off x="11124360" y="6270840"/>
            <a:ext cx="1067400" cy="586800"/>
          </a:xfrm>
          <a:prstGeom prst="rect">
            <a:avLst/>
          </a:prstGeom>
          <a:ln w="0">
            <a:noFill/>
          </a:ln>
        </p:spPr>
      </p:pic>
      <p:sp>
        <p:nvSpPr>
          <p:cNvPr id="318" name="Text Placeholder 4"/>
          <p:cNvSpPr/>
          <p:nvPr/>
        </p:nvSpPr>
        <p:spPr>
          <a:xfrm>
            <a:off x="0" y="43560"/>
            <a:ext cx="9899280" cy="80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9" name="Obdĺžnik 1"/>
          <p:cNvSpPr/>
          <p:nvPr/>
        </p:nvSpPr>
        <p:spPr>
          <a:xfrm>
            <a:off x="44640" y="0"/>
            <a:ext cx="7387200" cy="3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fbe5d6"/>
                </a:solidFill>
                <a:latin typeface="Calibri"/>
              </a:rPr>
              <a:t>Osobitné znevýhodnenia jednotlivých oblastí vyplývajúce z určitých povinných požiadaviek (čl.72)</a:t>
            </a:r>
            <a:endParaRPr b="0" lang="sk-SK" sz="1400" spc="-1" strike="noStrike">
              <a:latin typeface="Arial"/>
            </a:endParaRPr>
          </a:p>
        </p:txBody>
      </p:sp>
      <p:sp>
        <p:nvSpPr>
          <p:cNvPr id="320" name="Obdĺžnik 7"/>
          <p:cNvSpPr/>
          <p:nvPr/>
        </p:nvSpPr>
        <p:spPr>
          <a:xfrm>
            <a:off x="133920" y="849600"/>
            <a:ext cx="11135160" cy="3646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k-SK" sz="1800" spc="-1" strike="noStrike">
                <a:solidFill>
                  <a:srgbClr val="000000"/>
                </a:solidFill>
                <a:latin typeface="Calibri"/>
              </a:rPr>
              <a:t>72.1 - Platba v rámci sústavy Natura 2000 na lesných pozemkoch                                                     </a:t>
            </a:r>
            <a:r>
              <a:rPr b="1" lang="sk-SK" sz="1600" spc="-1" strike="noStrike">
                <a:solidFill>
                  <a:srgbClr val="000000"/>
                </a:solidFill>
                <a:latin typeface="Calibri"/>
              </a:rPr>
              <a:t>Cieľ :  26 447 ha </a:t>
            </a:r>
            <a:endParaRPr b="0" lang="sk-SK" sz="1600" spc="-1" strike="noStrike">
              <a:latin typeface="Arial"/>
            </a:endParaRPr>
          </a:p>
        </p:txBody>
      </p:sp>
      <p:sp>
        <p:nvSpPr>
          <p:cNvPr id="321" name="Content Placeholder 3"/>
          <p:cNvSpPr/>
          <p:nvPr/>
        </p:nvSpPr>
        <p:spPr>
          <a:xfrm>
            <a:off x="133920" y="1387440"/>
            <a:ext cx="11135160" cy="5283720"/>
          </a:xfrm>
          <a:prstGeom prst="rect">
            <a:avLst/>
          </a:prstGeom>
          <a:noFill/>
          <a:ln w="0"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Starostlivosť o lesné pozemky v územiach Natura 2000 (ÚEV) spadajúcich do 5. stupňa ochrany a lesné pozemky mimo území Natura 2000 spadajúcich do 5. stupňa ochrany(5%) podľa podmienok stanovených pre podporu.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l-PL" sz="1400" spc="-1" strike="noStrike">
                <a:solidFill>
                  <a:srgbClr val="000000"/>
                </a:solidFill>
                <a:latin typeface="Calibri"/>
              </a:rPr>
              <a:t>Oprávnené plochy na podporu: </a:t>
            </a:r>
            <a:r>
              <a:rPr b="0" lang="pl-PL" sz="1400" spc="-1" strike="noStrike">
                <a:solidFill>
                  <a:srgbClr val="000000"/>
                </a:solidFill>
                <a:latin typeface="Calibri"/>
              </a:rPr>
              <a:t>vymedzené lokality ÚEV v 5. stupni ochrany (zoznam vo Vestníku MPRV SR, graficky v GIS lesov)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Oprávnení príjemcovia: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Obhospodarovateľ lesa okrem obhospodarovateľa lesa podľa osobitného predpisu (štátny podnik) alebo združením obhospodarovateľov lesov                        s právnou subjektivitou.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oprávnenosti: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Vstúpiť do intervencie minimálne s 1 ha lesného porastu v ÚEV a 5. stupni ochrany + 5% plôch mimo ÚEV v 5. stupni ochrany 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Podmienky záväzku: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Nezasahovať počas celého roka podania žiadosti do lesného porastu a nepoškodzovať vegetačný a pôdny kryt</a:t>
            </a:r>
            <a:endParaRPr b="0" lang="sk-SK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V prípade kalamitných situácií môže byť drevná hmota odstránená z lesných ciest a turistických chodníkov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Výška platby: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43,20 €/ha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Trvanie záväzku: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jednoročné záväzky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Začiatok realizácie (výzvy):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každoročne v rokoch 2023-2027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k-SK" sz="1400" spc="-1" strike="noStrike">
                <a:solidFill>
                  <a:srgbClr val="000000"/>
                </a:solidFill>
                <a:latin typeface="Calibri"/>
              </a:rPr>
              <a:t>Výberové kritériá: </a:t>
            </a:r>
            <a:r>
              <a:rPr b="0" lang="sk-SK" sz="1400" spc="-1" strike="noStrike">
                <a:solidFill>
                  <a:srgbClr val="000000"/>
                </a:solidFill>
                <a:latin typeface="Calibri"/>
              </a:rPr>
              <a:t>neuplatňujú sa</a:t>
            </a: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Obrázok 1" descr=""/>
          <p:cNvPicPr/>
          <p:nvPr/>
        </p:nvPicPr>
        <p:blipFill>
          <a:blip r:embed="rId1"/>
          <a:stretch/>
        </p:blipFill>
        <p:spPr>
          <a:xfrm>
            <a:off x="0" y="4635000"/>
            <a:ext cx="12191760" cy="2222640"/>
          </a:xfrm>
          <a:prstGeom prst="rect">
            <a:avLst/>
          </a:prstGeom>
          <a:ln w="0">
            <a:noFill/>
          </a:ln>
        </p:spPr>
      </p:pic>
      <p:pic>
        <p:nvPicPr>
          <p:cNvPr id="323" name="Obrázok 2" descr=""/>
          <p:cNvPicPr/>
          <p:nvPr/>
        </p:nvPicPr>
        <p:blipFill>
          <a:blip r:embed="rId2"/>
          <a:stretch/>
        </p:blipFill>
        <p:spPr>
          <a:xfrm>
            <a:off x="9689040" y="3990960"/>
            <a:ext cx="1768680" cy="1622160"/>
          </a:xfrm>
          <a:prstGeom prst="rect">
            <a:avLst/>
          </a:prstGeom>
          <a:ln w="0">
            <a:noFill/>
          </a:ln>
        </p:spPr>
      </p:pic>
      <p:sp>
        <p:nvSpPr>
          <p:cNvPr id="324" name="Obdĺžnik 3"/>
          <p:cNvSpPr/>
          <p:nvPr/>
        </p:nvSpPr>
        <p:spPr>
          <a:xfrm>
            <a:off x="0" y="5451840"/>
            <a:ext cx="1219176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sk-SK" sz="2400" spc="-1" strike="noStrike">
                <a:solidFill>
                  <a:srgbClr val="ffffff"/>
                </a:solidFill>
                <a:latin typeface="Calibri"/>
              </a:rPr>
              <a:t>D                                                                  December 2022</a:t>
            </a:r>
            <a:endParaRPr b="0" lang="sk-SK" sz="2400" spc="-1" strike="noStrike">
              <a:latin typeface="Arial"/>
            </a:endParaRPr>
          </a:p>
        </p:txBody>
      </p:sp>
      <p:sp>
        <p:nvSpPr>
          <p:cNvPr id="325" name="Obdĺžnik 5"/>
          <p:cNvSpPr/>
          <p:nvPr/>
        </p:nvSpPr>
        <p:spPr>
          <a:xfrm>
            <a:off x="648720" y="429480"/>
            <a:ext cx="10278720" cy="22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NARIADENIE VLÁDY SR  3/2023, ktorým sa ustanovujú pravidlá poskytovania podpory </a:t>
            </a:r>
            <a:endParaRPr b="0" lang="sk-SK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na neprojektové opatrenia Strategického plánu spoločnej poľnohospodárskej politiky</a:t>
            </a:r>
            <a:endParaRPr b="0" lang="sk-SK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V priebehu januára 2023:</a:t>
            </a:r>
            <a:endParaRPr b="0" lang="sk-SK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Budú vydané vestníky MPRV SR</a:t>
            </a:r>
            <a:endParaRPr b="0" lang="sk-SK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k-SK" sz="2000" spc="-1" strike="noStrike">
                <a:solidFill>
                  <a:srgbClr val="000000"/>
                </a:solidFill>
                <a:latin typeface="Calibri"/>
              </a:rPr>
              <a:t>Usmernenie MPRV SR k ustanoveniam NV</a:t>
            </a:r>
            <a:endParaRPr b="0" lang="sk-SK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k-SK" sz="2000" spc="-1" strike="noStrike">
              <a:latin typeface="Arial"/>
            </a:endParaRPr>
          </a:p>
        </p:txBody>
      </p:sp>
      <p:sp>
        <p:nvSpPr>
          <p:cNvPr id="326" name="Obdĺžnik 4"/>
          <p:cNvSpPr/>
          <p:nvPr/>
        </p:nvSpPr>
        <p:spPr>
          <a:xfrm>
            <a:off x="561240" y="5082480"/>
            <a:ext cx="2985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k-SK" sz="1800" spc="-1" strike="noStrike">
                <a:solidFill>
                  <a:srgbClr val="000000"/>
                </a:solidFill>
                <a:latin typeface="Calibri"/>
              </a:rPr>
              <a:t>rudolf.trebaticky@land.gov.sk </a:t>
            </a:r>
            <a:endParaRPr b="0" lang="sk-SK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3438</TotalTime>
  <Application>LibreOffice/7.2.4.1$Windows_X86_64 LibreOffice_project/27d75539669ac387bb498e35313b970b7fe9c4f9</Application>
  <AppVersion>15.0000</AppVersion>
  <Words>10058</Words>
  <Paragraphs>1541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2022-03-25T13:33:03Z</dcterms:created>
  <dc:creator>Michal Psota</dc:creator>
  <dc:description/>
  <dc:language>sk-SK</dc:language>
  <cp:lastModifiedBy>Trebatický Rudolf</cp:lastModifiedBy>
  <cp:lastPrinted>2022-04-05T08:08:51Z</cp:lastPrinted>
  <dcterms:modified xsi:type="dcterms:W3CDTF">2023-01-09T13:10:33Z</dcterms:modified>
  <cp:revision>487</cp:revision>
  <dc:subject/>
  <dc:title>Prezentácia programu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Širokouhlá</vt:lpwstr>
  </property>
  <property fmtid="{D5CDD505-2E9C-101B-9397-08002B2CF9AE}" pid="3" name="Slides">
    <vt:i4>39</vt:i4>
  </property>
</Properties>
</file>