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256" r:id="rId5"/>
    <p:sldId id="293" r:id="rId6"/>
    <p:sldId id="303" r:id="rId7"/>
    <p:sldId id="304" r:id="rId8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96024"/>
  </p:normalViewPr>
  <p:slideViewPr>
    <p:cSldViewPr snapToGrid="0" snapToObjects="1">
      <p:cViewPr varScale="1">
        <p:scale>
          <a:sx n="73" d="100"/>
          <a:sy n="73" d="100"/>
        </p:scale>
        <p:origin x="675" y="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>
            <a:extLst>
              <a:ext uri="{FF2B5EF4-FFF2-40B4-BE49-F238E27FC236}">
                <a16:creationId xmlns:a16="http://schemas.microsoft.com/office/drawing/2014/main" id="{E26402FD-9C43-4940-A30D-3A32003810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1F374A81-948D-5B4B-B684-5D0316DE0B7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932319-1974-0A48-8B03-4223740EE886}" type="datetimeFigureOut">
              <a:rPr lang="sk-SK" smtClean="0"/>
              <a:t>15. 2. 2025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72D90030-9FE6-C544-9038-3B62DB9E91D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C0052E1-9DF0-544E-A9D2-8297F716CD5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3EC276-82FA-194B-8A82-6BE6F58FBD0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0499390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01A432-C1A9-984E-9356-7D1293A3032C}" type="datetimeFigureOut">
              <a:rPr lang="sk-SK" smtClean="0"/>
              <a:t>15. 2. 2025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5C7A0B-1A6D-C74C-93E3-D901B087462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87184550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B745EC-01E8-2343-9304-DD1F2DDFE9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06D9616-E11E-C245-B802-9F7260B5A2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82E682E-56DD-1C40-AC27-C9845F2C2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5D4F-D2C6-F74A-9F31-ECD1DE8C3346}" type="datetime1">
              <a:rPr lang="sk-SK" smtClean="0"/>
              <a:t>15. 2. 2025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DABB9E05-C4C0-694A-A471-34FCDB761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CC50157-688D-E94B-A87D-C9705B27B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27531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C4F80F-A3E1-8D48-948D-5BCC5BA60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dirty="0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D23FFE7-ABCC-874B-A0C5-C029C2D2FE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dirty="0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EE59B99-DA34-1B42-ABFD-98847D712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20BFA-5F81-044A-B071-E97FFA2670DE}" type="datetime1">
              <a:rPr lang="sk-SK" smtClean="0"/>
              <a:t>15. 2. 2025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68501CA6-F611-7B40-94E0-BE72CF485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2250" y="5857875"/>
            <a:ext cx="4114800" cy="365125"/>
          </a:xfrm>
        </p:spPr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A7023BAE-BBA6-6144-A8D4-4712B8A32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DDAC296C-D364-764E-8133-16A1E2214CBD}"/>
              </a:ext>
            </a:extLst>
          </p:cNvPr>
          <p:cNvSpPr txBox="1"/>
          <p:nvPr userDrawn="1"/>
        </p:nvSpPr>
        <p:spPr>
          <a:xfrm>
            <a:off x="107576" y="680959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8E51181F-F104-8845-B27B-DE48D4399823}"/>
              </a:ext>
            </a:extLst>
          </p:cNvPr>
          <p:cNvSpPr txBox="1"/>
          <p:nvPr userDrawn="1"/>
        </p:nvSpPr>
        <p:spPr>
          <a:xfrm>
            <a:off x="1533378" y="-43609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14018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38EAEE-2062-624E-B423-6A025FFC0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C71C9DC-6B0E-0349-89EE-C229ADB534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E416DA44-A8E5-124F-AA0E-CD6690334D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F47FCFD1-3E60-754B-BE54-7DD5F9E4D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EFEF6-D3FB-6145-8A39-71C305522F4D}" type="datetime1">
              <a:rPr lang="sk-SK" smtClean="0"/>
              <a:t>15. 2. 2025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F91682A6-DFF5-6047-9F6B-CDD7B78A7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26E428DC-0B8C-FB41-B575-2B144A3C4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01778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F5190B-AB83-F049-A734-633F4B0D8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FB1F2F2-50D7-3247-92AA-FA64401169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9D154404-CB3C-A643-9F78-1579C7154D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F4AE99D-48A7-354E-B785-180AF3B25E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E299169E-B6C1-A84E-BE0F-08A98C91E5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C56B73CD-55AB-0F46-96A3-D237515DC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D74F1-ABE7-3649-B454-88A8C8CD2BA9}" type="datetime1">
              <a:rPr lang="sk-SK" smtClean="0"/>
              <a:t>15. 2. 2025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5091CD00-6683-E243-8A8B-D1C7B9837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A76AF2CE-03D1-6644-AF80-83FBA71D1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38330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1E8FF7D-E92B-FC49-AAB9-052ED0E23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51233EC3-D2B2-AC40-867C-F4A5D72D8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CB3-DE33-D94A-B53C-8CDFB81C7D6B}" type="datetime1">
              <a:rPr lang="sk-SK" smtClean="0"/>
              <a:t>15. 2. 2025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8DA3B2AA-1E9D-AA45-AF44-F373B6E0F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271947DD-2BA6-0449-AB32-1ED7D8C12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40969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0848D741-FAFB-104C-A8E9-7E80A1EFC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AAF1B-FA43-E843-9EC8-40FDEC8F5064}" type="datetime1">
              <a:rPr lang="sk-SK" smtClean="0"/>
              <a:t>15. 2. 2025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3B39D353-91AE-BD47-BF33-4FEFAC09B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BCBF0DB8-8694-4744-B350-0AA8CE5CD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22016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1117C8-1234-7F4F-8542-FC6F38771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8D66494-8CCE-3D43-A530-A5BE6D80F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CBED640-3D18-B34A-A344-17B20CD762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30786089-4F8F-3B4D-95CD-57D79A37E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E4A87-4B6B-0B4C-8419-920D8806CB24}" type="datetime1">
              <a:rPr lang="sk-SK" smtClean="0"/>
              <a:t>15. 2. 2025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0EAA3272-1133-974F-B88E-682943CAA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D67088D6-F8D7-2747-B8FE-695A53F50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78161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768254-5DF6-0941-84C9-04F0A574A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02219814-2EFC-4246-BB49-B770C021D0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D598D8F-0BB1-F64F-96DE-BA0BD25004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FBB66DFD-3D0B-5C4E-AF1A-6DB8DF003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0C7E-DF38-5E45-A933-F1C64E604AA4}" type="datetime1">
              <a:rPr lang="sk-SK" smtClean="0"/>
              <a:t>15. 2. 2025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657B3B66-8CB5-5149-9AD2-8078D4929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8BA911DE-382D-FE40-AB41-7E5B02A16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73407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5AAEFE8D-ED94-6846-93D6-67830B048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FCC7199-F377-144E-9761-3F8B289AC0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6755AF2-C15A-104B-AD8B-C6DAD95129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C0F47-311E-DA47-A441-30F2D2580E5E}" type="datetime1">
              <a:rPr lang="sk-SK" smtClean="0"/>
              <a:t>15. 2. 2025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43A0EB0-4637-D942-9F7A-AC07059C8C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F7FA20A-666D-3740-8B56-0E4D81422A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1F41C-234E-574F-9813-83C5D9859078}" type="slidenum">
              <a:rPr lang="sk-SK" smtClean="0"/>
              <a:t>‹#›</a:t>
            </a:fld>
            <a:endParaRPr lang="sk-SK"/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8C365F5A-98A8-EC40-B512-6C2184B2850C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9083675" y="5529431"/>
            <a:ext cx="1725444" cy="1725444"/>
          </a:xfrm>
          <a:prstGeom prst="rect">
            <a:avLst/>
          </a:prstGeom>
        </p:spPr>
      </p:pic>
      <p:sp>
        <p:nvSpPr>
          <p:cNvPr id="10" name="BlokTextu 9">
            <a:extLst>
              <a:ext uri="{FF2B5EF4-FFF2-40B4-BE49-F238E27FC236}">
                <a16:creationId xmlns:a16="http://schemas.microsoft.com/office/drawing/2014/main" id="{FF585E6A-AF7B-2B40-8F1C-72A8236C60EB}"/>
              </a:ext>
            </a:extLst>
          </p:cNvPr>
          <p:cNvSpPr txBox="1"/>
          <p:nvPr userDrawn="1"/>
        </p:nvSpPr>
        <p:spPr>
          <a:xfrm>
            <a:off x="6572922" y="41847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DC8A7BEA-A6E6-CF4E-BD0D-588BAEF96F66}"/>
              </a:ext>
            </a:extLst>
          </p:cNvPr>
          <p:cNvSpPr txBox="1"/>
          <p:nvPr userDrawn="1"/>
        </p:nvSpPr>
        <p:spPr>
          <a:xfrm>
            <a:off x="398033" y="529276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E0D30913-22B5-42AE-8C01-4CBEA0A32B10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691950" y="6690360"/>
            <a:ext cx="655637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ctr"/>
            <a:r>
              <a:rPr lang="sk-SK" sz="1100">
                <a:solidFill>
                  <a:srgbClr val="008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INTERNÉ</a:t>
            </a:r>
          </a:p>
        </p:txBody>
      </p:sp>
    </p:spTree>
    <p:extLst>
      <p:ext uri="{BB962C8B-B14F-4D97-AF65-F5344CB8AC3E}">
        <p14:creationId xmlns:p14="http://schemas.microsoft.com/office/powerpoint/2010/main" val="2292917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3886FF-3E90-994C-B8FC-F7C1D7D63A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04471"/>
            <a:ext cx="9144000" cy="3101182"/>
          </a:xfrm>
        </p:spPr>
        <p:txBody>
          <a:bodyPr>
            <a:normAutofit fontScale="90000"/>
          </a:bodyPr>
          <a:lstStyle/>
          <a:p>
            <a:r>
              <a:rPr lang="sk-SK" sz="6000" b="1" dirty="0">
                <a:latin typeface="+mn-lt"/>
              </a:rPr>
              <a:t>NARIADENIE VLÁDY 3/2022</a:t>
            </a:r>
            <a:br>
              <a:rPr lang="sk-SK" sz="6000" b="1" dirty="0">
                <a:latin typeface="+mn-lt"/>
              </a:rPr>
            </a:br>
            <a:r>
              <a:rPr lang="sk-SK" sz="4000" b="1" dirty="0">
                <a:latin typeface="+mn-lt"/>
              </a:rPr>
              <a:t>pravidlá poskytovania podpory na neprojektové</a:t>
            </a:r>
            <a:br>
              <a:rPr lang="sk-SK" sz="4000" b="1" dirty="0">
                <a:latin typeface="+mn-lt"/>
              </a:rPr>
            </a:br>
            <a:r>
              <a:rPr lang="sk-SK" sz="4000" b="1" dirty="0">
                <a:latin typeface="+mn-lt"/>
              </a:rPr>
              <a:t>opatrenia Strategického plánu spoločnej poľnohospodárskej politiky </a:t>
            </a:r>
            <a:endParaRPr lang="sk-SK" sz="4000" b="1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703796A-9229-1340-AE7D-6777A3548E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257799"/>
            <a:ext cx="9144000" cy="904009"/>
          </a:xfrm>
        </p:spPr>
        <p:txBody>
          <a:bodyPr/>
          <a:lstStyle/>
          <a:p>
            <a:endParaRPr lang="sk-SK" dirty="0"/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CCC375C6-230E-6745-8617-7F1DEFD5AD3F}"/>
              </a:ext>
            </a:extLst>
          </p:cNvPr>
          <p:cNvSpPr txBox="1"/>
          <p:nvPr/>
        </p:nvSpPr>
        <p:spPr>
          <a:xfrm>
            <a:off x="9622302" y="635859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8E907606-2738-7846-B76A-F8049CF94D5F}"/>
              </a:ext>
            </a:extLst>
          </p:cNvPr>
          <p:cNvSpPr txBox="1"/>
          <p:nvPr/>
        </p:nvSpPr>
        <p:spPr>
          <a:xfrm>
            <a:off x="9425354" y="63445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43201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B0C556D-2BEE-4A4D-9F3A-1DE0DDC06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114" y="768350"/>
            <a:ext cx="10515600" cy="906320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hu-HU" sz="3600" b="1" dirty="0">
                <a:solidFill>
                  <a:srgbClr val="000000"/>
                </a:solidFill>
                <a:latin typeface="TeXGyreBonumRegular"/>
                <a:cs typeface="Times New Roman" pitchFamily="18"/>
              </a:rPr>
              <a:t>N</a:t>
            </a:r>
            <a:r>
              <a:rPr lang="pt-BR" sz="3600" b="1" dirty="0">
                <a:solidFill>
                  <a:srgbClr val="000000"/>
                </a:solidFill>
                <a:latin typeface="TeXGyreBonumRegular"/>
                <a:cs typeface="Times New Roman" pitchFamily="18"/>
              </a:rPr>
              <a:t>eprojektové opatrenia Strategického plánu spoločnej poľnohospodárskej politiky</a:t>
            </a:r>
            <a:endParaRPr lang="sk-SK" sz="3600" b="1" dirty="0">
              <a:solidFill>
                <a:srgbClr val="000000"/>
              </a:solidFill>
              <a:latin typeface="TeXGyreBonumRegular"/>
              <a:cs typeface="Times New Roman" pitchFamily="18"/>
            </a:endParaRP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5E20367-37AD-46CF-B217-F94A493E93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808019"/>
            <a:ext cx="10515600" cy="4281632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0000"/>
              </a:lnSpc>
              <a:buSzPct val="100000"/>
            </a:pPr>
            <a:r>
              <a:rPr lang="sk-SK" dirty="0">
                <a:solidFill>
                  <a:srgbClr val="000000"/>
                </a:solidFill>
                <a:latin typeface="TeXGyreBonumRegular"/>
              </a:rPr>
              <a:t>a) pre oblasti s prírodnými obmedzeniami alebo inými osobitnými obmedzeniami,</a:t>
            </a:r>
            <a:br>
              <a:rPr lang="sk-SK" dirty="0">
                <a:solidFill>
                  <a:srgbClr val="000000"/>
                </a:solidFill>
                <a:latin typeface="TeXGyreBonumRegular"/>
              </a:rPr>
            </a:br>
            <a:r>
              <a:rPr lang="sk-SK" dirty="0">
                <a:solidFill>
                  <a:srgbClr val="000000"/>
                </a:solidFill>
                <a:latin typeface="TeXGyreBonumRegular"/>
              </a:rPr>
              <a:t>b) v rámci sústavy Natura 2000 na trvalom trávnom poraste,</a:t>
            </a:r>
            <a:br>
              <a:rPr lang="sk-SK" dirty="0">
                <a:solidFill>
                  <a:srgbClr val="000000"/>
                </a:solidFill>
                <a:latin typeface="TeXGyreBonumRegular"/>
              </a:rPr>
            </a:br>
            <a:r>
              <a:rPr lang="sk-SK" dirty="0">
                <a:solidFill>
                  <a:srgbClr val="000000"/>
                </a:solidFill>
                <a:latin typeface="TeXGyreBonumRegular"/>
              </a:rPr>
              <a:t>c) v rámci sústavy Natura 2000 na lesnom pozemku,</a:t>
            </a:r>
            <a:br>
              <a:rPr lang="sk-SK" dirty="0">
                <a:solidFill>
                  <a:srgbClr val="000000"/>
                </a:solidFill>
                <a:latin typeface="TeXGyreBonumRegular"/>
              </a:rPr>
            </a:br>
            <a:r>
              <a:rPr lang="sk-SK" dirty="0">
                <a:solidFill>
                  <a:srgbClr val="000000"/>
                </a:solidFill>
                <a:latin typeface="TeXGyreBonumRegular"/>
              </a:rPr>
              <a:t>d) na chov a udržanie ohrozených plemien hospodárskych zvierat,</a:t>
            </a:r>
            <a:br>
              <a:rPr lang="sk-SK" dirty="0">
                <a:solidFill>
                  <a:srgbClr val="000000"/>
                </a:solidFill>
                <a:latin typeface="TeXGyreBonumRegular"/>
              </a:rPr>
            </a:br>
            <a:r>
              <a:rPr lang="sk-SK" dirty="0">
                <a:solidFill>
                  <a:srgbClr val="000000"/>
                </a:solidFill>
                <a:latin typeface="TeXGyreBonumRegular"/>
              </a:rPr>
              <a:t>e) na dobré životné podmienky zvierat,</a:t>
            </a:r>
            <a:br>
              <a:rPr lang="sk-SK" dirty="0">
                <a:solidFill>
                  <a:srgbClr val="000000"/>
                </a:solidFill>
                <a:latin typeface="TeXGyreBonumRegular"/>
              </a:rPr>
            </a:br>
            <a:r>
              <a:rPr lang="sk-SK" dirty="0">
                <a:solidFill>
                  <a:srgbClr val="000000"/>
                </a:solidFill>
                <a:latin typeface="TeXGyreBonumRegular"/>
              </a:rPr>
              <a:t>f) na precízne hnojenie orných pôd pri ochrane vodných zdrojov,</a:t>
            </a:r>
            <a:br>
              <a:rPr lang="sk-SK" dirty="0">
                <a:solidFill>
                  <a:srgbClr val="000000"/>
                </a:solidFill>
                <a:latin typeface="TeXGyreBonumRegular"/>
              </a:rPr>
            </a:br>
            <a:r>
              <a:rPr lang="sk-SK" dirty="0">
                <a:solidFill>
                  <a:srgbClr val="000000"/>
                </a:solidFill>
                <a:latin typeface="TeXGyreBonumRegular"/>
              </a:rPr>
              <a:t>g) na šetrné hospodárenie na ornej pôde, v ovocných sadoch a vo viniciach,</a:t>
            </a:r>
            <a:br>
              <a:rPr lang="sk-SK" dirty="0">
                <a:solidFill>
                  <a:srgbClr val="000000"/>
                </a:solidFill>
                <a:latin typeface="TeXGyreBonumRegular"/>
              </a:rPr>
            </a:br>
            <a:r>
              <a:rPr lang="sk-SK" dirty="0">
                <a:solidFill>
                  <a:srgbClr val="000000"/>
                </a:solidFill>
                <a:latin typeface="TeXGyreBonumRegular"/>
              </a:rPr>
              <a:t>h) na ochranu a zachovanie biodiverzity,</a:t>
            </a:r>
            <a:br>
              <a:rPr lang="sk-SK" dirty="0">
                <a:solidFill>
                  <a:srgbClr val="000000"/>
                </a:solidFill>
                <a:latin typeface="TeXGyreBonumRegular"/>
              </a:rPr>
            </a:br>
            <a:r>
              <a:rPr lang="sk-SK" dirty="0">
                <a:solidFill>
                  <a:srgbClr val="000000"/>
                </a:solidFill>
                <a:latin typeface="TeXGyreBonumRegular"/>
              </a:rPr>
              <a:t>i) na zatrávňovanie podmáčanej ornej pôdy,</a:t>
            </a:r>
            <a:br>
              <a:rPr lang="sk-SK" dirty="0">
                <a:solidFill>
                  <a:srgbClr val="000000"/>
                </a:solidFill>
                <a:latin typeface="TeXGyreBonumRegular"/>
              </a:rPr>
            </a:br>
            <a:r>
              <a:rPr lang="sk-SK" dirty="0">
                <a:solidFill>
                  <a:srgbClr val="000000"/>
                </a:solidFill>
                <a:latin typeface="TeXGyreBonumRegular"/>
              </a:rPr>
              <a:t>j) na ekologické poľnohospodárstvo,</a:t>
            </a:r>
            <a:br>
              <a:rPr lang="sk-SK" dirty="0">
                <a:solidFill>
                  <a:srgbClr val="000000"/>
                </a:solidFill>
                <a:latin typeface="TeXGyreBonumRegular"/>
              </a:rPr>
            </a:br>
            <a:r>
              <a:rPr lang="sk-SK" dirty="0">
                <a:solidFill>
                  <a:srgbClr val="000000"/>
                </a:solidFill>
                <a:latin typeface="TeXGyreBonumRegular"/>
              </a:rPr>
              <a:t>k) na lesnícko-environmentálne a klimatické služby a ochranu lesov,</a:t>
            </a:r>
            <a:br>
              <a:rPr lang="sk-SK" dirty="0">
                <a:solidFill>
                  <a:srgbClr val="000000"/>
                </a:solidFill>
                <a:latin typeface="TeXGyreBonumRegular"/>
              </a:rPr>
            </a:br>
            <a:r>
              <a:rPr lang="sk-SK" dirty="0">
                <a:solidFill>
                  <a:srgbClr val="000000"/>
                </a:solidFill>
                <a:latin typeface="TeXGyreBonumRegular"/>
              </a:rPr>
              <a:t>l) na založenie </a:t>
            </a:r>
            <a:r>
              <a:rPr lang="sk-SK" dirty="0" err="1">
                <a:solidFill>
                  <a:srgbClr val="000000"/>
                </a:solidFill>
                <a:latin typeface="TeXGyreBonumRegular"/>
              </a:rPr>
              <a:t>agrolesníckeho</a:t>
            </a:r>
            <a:r>
              <a:rPr lang="sk-SK" dirty="0">
                <a:solidFill>
                  <a:srgbClr val="000000"/>
                </a:solidFill>
                <a:latin typeface="TeXGyreBonumRegular"/>
              </a:rPr>
              <a:t> systému na poľnohospodárskej ploche a na ochranu a údržbu</a:t>
            </a:r>
            <a:br>
              <a:rPr lang="sk-SK" dirty="0">
                <a:solidFill>
                  <a:srgbClr val="000000"/>
                </a:solidFill>
                <a:latin typeface="TeXGyreBonumRegular"/>
              </a:rPr>
            </a:br>
            <a:r>
              <a:rPr lang="sk-SK" dirty="0">
                <a:solidFill>
                  <a:srgbClr val="000000"/>
                </a:solidFill>
                <a:latin typeface="TeXGyreBonumRegular"/>
              </a:rPr>
              <a:t>drevín založeného </a:t>
            </a:r>
            <a:r>
              <a:rPr lang="sk-SK" dirty="0" err="1">
                <a:solidFill>
                  <a:srgbClr val="000000"/>
                </a:solidFill>
                <a:latin typeface="TeXGyreBonumRegular"/>
              </a:rPr>
              <a:t>agrolesníckeho</a:t>
            </a:r>
            <a:r>
              <a:rPr lang="sk-SK" dirty="0">
                <a:solidFill>
                  <a:srgbClr val="000000"/>
                </a:solidFill>
                <a:latin typeface="TeXGyreBonumRegular"/>
              </a:rPr>
              <a:t> systému,</a:t>
            </a:r>
            <a:br>
              <a:rPr lang="sk-SK" dirty="0">
                <a:solidFill>
                  <a:srgbClr val="000000"/>
                </a:solidFill>
                <a:latin typeface="TeXGyreBonumRegular"/>
              </a:rPr>
            </a:br>
            <a:r>
              <a:rPr lang="sk-SK" dirty="0">
                <a:solidFill>
                  <a:srgbClr val="000000"/>
                </a:solidFill>
                <a:latin typeface="TeXGyreBonumRegular"/>
              </a:rPr>
              <a:t>m) na založenie líniových vegetačných prvkov a na ochranu a údržbu drevín v rámci založeného</a:t>
            </a:r>
            <a:br>
              <a:rPr lang="sk-SK" dirty="0">
                <a:solidFill>
                  <a:srgbClr val="000000"/>
                </a:solidFill>
                <a:latin typeface="TeXGyreBonumRegular"/>
              </a:rPr>
            </a:br>
            <a:r>
              <a:rPr lang="sk-SK" dirty="0">
                <a:solidFill>
                  <a:srgbClr val="000000"/>
                </a:solidFill>
                <a:latin typeface="TeXGyreBonumRegular"/>
              </a:rPr>
              <a:t>líniového vegetačného prvku,</a:t>
            </a:r>
            <a:br>
              <a:rPr lang="sk-SK" dirty="0">
                <a:solidFill>
                  <a:srgbClr val="000000"/>
                </a:solidFill>
                <a:latin typeface="TeXGyreBonumRegular"/>
              </a:rPr>
            </a:br>
            <a:r>
              <a:rPr lang="sk-SK" dirty="0">
                <a:solidFill>
                  <a:srgbClr val="000000"/>
                </a:solidFill>
                <a:latin typeface="TeXGyreBonumRegular"/>
              </a:rPr>
              <a:t>n) na zalesňovanie ornej pôdy a na ochranu a údržbu drevín v rámci zalesnenej pôdy.</a:t>
            </a: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B820BDC6-D164-438F-B14C-C34B54DE4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7B7555E9-D157-42AE-A047-068F7D96A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55817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E61B86-9898-4294-9174-719A938EC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853787"/>
            <a:ext cx="10515600" cy="65938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pl-PL" sz="3600" b="1" dirty="0">
                <a:solidFill>
                  <a:srgbClr val="000000"/>
                </a:solidFill>
                <a:latin typeface="TeXGyreBonumRegular"/>
                <a:cs typeface="Times New Roman" pitchFamily="18"/>
              </a:rPr>
              <a:t>Zmeny v pravidlách poskytovania podpory</a:t>
            </a:r>
            <a:endParaRPr lang="sk-SK" sz="3600" b="1" dirty="0">
              <a:solidFill>
                <a:srgbClr val="000000"/>
              </a:solidFill>
              <a:latin typeface="TeXGyreBonumRegular"/>
              <a:cs typeface="Times New Roman" pitchFamily="18"/>
            </a:endParaRP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2955400-47CA-4062-9BC1-EAADCD564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652155"/>
            <a:ext cx="10515600" cy="4437495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SzPct val="100000"/>
              <a:buFont typeface="Wingdings 3" pitchFamily="18"/>
              <a:buChar char=""/>
              <a:tabLst>
                <a:tab pos="457200" algn="l"/>
              </a:tabLst>
            </a:pPr>
            <a:r>
              <a:rPr lang="sk-SK" sz="1800" dirty="0">
                <a:solidFill>
                  <a:srgbClr val="000000"/>
                </a:solidFill>
                <a:latin typeface="Calibri" pitchFamily="34"/>
                <a:cs typeface="Times New Roman" pitchFamily="18"/>
              </a:rPr>
              <a:t>Pre dobré životné podmienky zvierat: má elektronický prístup do centrálneho registra hospodárskych zvierat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ct val="100000"/>
              <a:buFont typeface="Wingdings 3" pitchFamily="18"/>
              <a:buChar char=""/>
              <a:tabLst>
                <a:tab pos="457200" algn="l"/>
              </a:tabLst>
            </a:pPr>
            <a:r>
              <a:rPr lang="sk-SK" sz="1800" dirty="0">
                <a:solidFill>
                  <a:srgbClr val="000000"/>
                </a:solidFill>
                <a:latin typeface="Calibri" pitchFamily="34"/>
                <a:cs typeface="Times New Roman" pitchFamily="18"/>
              </a:rPr>
              <a:t>Všeobecne: je zapísaný v registri partnerov verejného sektora, ak má povinnosť zapisovať sa do registra partnerov verejného sektora podľa osobitného predpisu.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ct val="100000"/>
              <a:buFont typeface="Wingdings 3" pitchFamily="18"/>
              <a:buChar char=""/>
              <a:tabLst>
                <a:tab pos="457200" algn="l"/>
              </a:tabLst>
            </a:pPr>
            <a:r>
              <a:rPr lang="sk-SK" sz="1800" dirty="0">
                <a:solidFill>
                  <a:srgbClr val="000000"/>
                </a:solidFill>
                <a:latin typeface="Calibri" pitchFamily="34"/>
                <a:cs typeface="Times New Roman" pitchFamily="18"/>
              </a:rPr>
              <a:t>Retenčné obdobie pre ŽPZ: od 1. mája roku podania žiadosti zaradenej do opatrenia do 30. apríla nasledujúceho kalendárneho roka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ct val="100000"/>
              <a:buFont typeface="Wingdings 3" pitchFamily="18"/>
              <a:buChar char=""/>
              <a:tabLst>
                <a:tab pos="457200" algn="l"/>
              </a:tabLst>
            </a:pPr>
            <a:r>
              <a:rPr lang="sk-SK" sz="1800" dirty="0">
                <a:solidFill>
                  <a:srgbClr val="000000"/>
                </a:solidFill>
                <a:latin typeface="Calibri" pitchFamily="34"/>
                <a:cs typeface="Times New Roman" pitchFamily="18"/>
              </a:rPr>
              <a:t>Retenčné obdobie pre ohrozené druhy zvierat: od 1. mája roku podania žiadosti zaradenej do opatrenia do 31. decembra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ct val="100000"/>
              <a:buFont typeface="Wingdings 3" pitchFamily="18"/>
              <a:buChar char=""/>
              <a:tabLst>
                <a:tab pos="457200" algn="l"/>
              </a:tabLst>
            </a:pPr>
            <a:r>
              <a:rPr lang="sk-SK" sz="1800" dirty="0">
                <a:solidFill>
                  <a:srgbClr val="000000"/>
                </a:solidFill>
                <a:latin typeface="Calibri" pitchFamily="34"/>
                <a:cs typeface="Times New Roman" pitchFamily="18"/>
              </a:rPr>
              <a:t>Dĺžka záväzku: okrem zvierat a oblasti s prírodnými obmedzeniami alebo inými osobitnými obmedzeniami je 5 rokov a začína plynúť 1. januára roku podania žiadosti. Pre novo zaradených žiadateľov je záväzok 2 roky. Nedodržanie záväzku do 15% nie je porušenie záväzku a záväzok sa neznižuje.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ct val="100000"/>
              <a:buFont typeface="Wingdings 3" pitchFamily="18"/>
              <a:buChar char=""/>
              <a:tabLst>
                <a:tab pos="457200" algn="l"/>
              </a:tabLst>
            </a:pPr>
            <a:r>
              <a:rPr lang="sk-SK" sz="1800" dirty="0">
                <a:solidFill>
                  <a:srgbClr val="000000"/>
                </a:solidFill>
                <a:latin typeface="Calibri" pitchFamily="34"/>
                <a:cs typeface="Times New Roman" pitchFamily="18"/>
              </a:rPr>
              <a:t>Minimálna výmera ANC: 1ha, zavedenie </a:t>
            </a:r>
            <a:r>
              <a:rPr lang="sk-SK" sz="1800" dirty="0" err="1">
                <a:solidFill>
                  <a:srgbClr val="000000"/>
                </a:solidFill>
                <a:latin typeface="Calibri" pitchFamily="34"/>
                <a:cs typeface="Times New Roman" pitchFamily="18"/>
              </a:rPr>
              <a:t>degresie</a:t>
            </a:r>
            <a:r>
              <a:rPr lang="sk-SK" sz="1800" dirty="0">
                <a:solidFill>
                  <a:srgbClr val="000000"/>
                </a:solidFill>
                <a:latin typeface="Calibri" pitchFamily="34"/>
                <a:cs typeface="Times New Roman" pitchFamily="18"/>
              </a:rPr>
              <a:t> platby nad 450 ha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ct val="100000"/>
              <a:buFont typeface="Wingdings 3" pitchFamily="18"/>
              <a:buChar char=""/>
              <a:tabLst>
                <a:tab pos="457200" algn="l"/>
              </a:tabLst>
            </a:pPr>
            <a:r>
              <a:rPr lang="sk-SK" sz="1800" dirty="0">
                <a:solidFill>
                  <a:srgbClr val="000000"/>
                </a:solidFill>
                <a:latin typeface="Calibri" pitchFamily="34"/>
                <a:cs typeface="Times New Roman" pitchFamily="18"/>
              </a:rPr>
              <a:t>Minimálne zaťaženie ANC 0,25 DJ na výmeru podniku ak je chovateľ od 1.6. do 30.9.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ct val="100000"/>
              <a:buFont typeface="Wingdings 3" pitchFamily="18"/>
              <a:buChar char=""/>
              <a:tabLst>
                <a:tab pos="457200" algn="l"/>
              </a:tabLst>
            </a:pPr>
            <a:r>
              <a:rPr lang="sk-SK" sz="1800" dirty="0">
                <a:solidFill>
                  <a:srgbClr val="000000"/>
                </a:solidFill>
                <a:latin typeface="Calibri" pitchFamily="34"/>
                <a:cs typeface="Times New Roman" pitchFamily="18"/>
              </a:rPr>
              <a:t>Minimálna výmera UEV: 1ha</a:t>
            </a:r>
          </a:p>
          <a:p>
            <a:endParaRPr lang="sk-SK" dirty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BB9051DA-4F8C-4633-B0A1-00325E11E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EBAEAD65-DFBC-4B81-85FC-539DB1CC5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50967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E61B86-9898-4294-9174-719A938EC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853787"/>
            <a:ext cx="10515600" cy="65938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sk-SK" sz="3600" b="1" dirty="0">
                <a:latin typeface="Calibri" pitchFamily="34"/>
                <a:cs typeface="Times New Roman" pitchFamily="18"/>
              </a:rPr>
              <a:t>Nové opatrenie</a:t>
            </a:r>
            <a:endParaRPr lang="sk-SK" sz="3600" b="1" dirty="0">
              <a:solidFill>
                <a:srgbClr val="000000"/>
              </a:solidFill>
              <a:latin typeface="TeXGyreBonumRegular"/>
              <a:cs typeface="Times New Roman" pitchFamily="18"/>
            </a:endParaRP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2955400-47CA-4062-9BC1-EAADCD564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652155"/>
            <a:ext cx="10515600" cy="4437495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SzPct val="100000"/>
              <a:buFont typeface="Wingdings 3" pitchFamily="18"/>
              <a:buChar char=""/>
              <a:tabLst>
                <a:tab pos="457200" algn="l"/>
              </a:tabLst>
            </a:pPr>
            <a:r>
              <a:rPr lang="sk-SK" sz="1800" dirty="0">
                <a:solidFill>
                  <a:srgbClr val="000000"/>
                </a:solidFill>
                <a:latin typeface="Calibri" pitchFamily="34"/>
                <a:cs typeface="Times New Roman" pitchFamily="18"/>
              </a:rPr>
              <a:t>Šetrné hospodárenie na ornej pôde, ovocných sadov a viniciach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ct val="100000"/>
              <a:buFont typeface="Wingdings 3" pitchFamily="18"/>
              <a:buChar char=""/>
              <a:tabLst>
                <a:tab pos="457200" algn="l"/>
              </a:tabLst>
            </a:pPr>
            <a:r>
              <a:rPr lang="sk-SK" sz="1800" dirty="0">
                <a:solidFill>
                  <a:srgbClr val="000000"/>
                </a:solidFill>
                <a:latin typeface="Calibri" pitchFamily="34"/>
                <a:cs typeface="Times New Roman" pitchFamily="18"/>
              </a:rPr>
              <a:t>Podpora na precízne hnojenie orných pôd pri ochrane vodných zdrojov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ct val="100000"/>
              <a:buFont typeface="Wingdings 3" pitchFamily="18"/>
              <a:buChar char=""/>
              <a:tabLst>
                <a:tab pos="457200" algn="l"/>
              </a:tabLst>
            </a:pPr>
            <a:r>
              <a:rPr lang="sk-SK" sz="1800" dirty="0">
                <a:solidFill>
                  <a:srgbClr val="000000"/>
                </a:solidFill>
                <a:latin typeface="Calibri" pitchFamily="34"/>
                <a:cs typeface="Times New Roman" pitchFamily="18"/>
              </a:rPr>
              <a:t>ochranu a zachovanie biodiverzity : </a:t>
            </a:r>
            <a:r>
              <a:rPr lang="sk-SK" sz="1800" dirty="0" err="1">
                <a:solidFill>
                  <a:srgbClr val="000000"/>
                </a:solidFill>
                <a:latin typeface="Calibri" pitchFamily="34"/>
                <a:cs typeface="Times New Roman" pitchFamily="18"/>
              </a:rPr>
              <a:t>agroenvironment</a:t>
            </a:r>
            <a:endParaRPr lang="sk-SK" sz="1800" dirty="0">
              <a:solidFill>
                <a:srgbClr val="000000"/>
              </a:solidFill>
              <a:latin typeface="Calibri" pitchFamily="34"/>
              <a:cs typeface="Times New Roman" pitchFamily="18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ct val="100000"/>
              <a:buFont typeface="Wingdings 3" pitchFamily="18"/>
              <a:buChar char=""/>
              <a:tabLst>
                <a:tab pos="457200" algn="l"/>
              </a:tabLst>
            </a:pPr>
            <a:r>
              <a:rPr lang="sk-SK" sz="1800" dirty="0">
                <a:solidFill>
                  <a:srgbClr val="000000"/>
                </a:solidFill>
                <a:latin typeface="Calibri" pitchFamily="34"/>
                <a:cs typeface="Times New Roman" pitchFamily="18"/>
              </a:rPr>
              <a:t>zatrávňovanie podmáčanej ornej pôdy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ct val="100000"/>
              <a:buFont typeface="Wingdings 3" pitchFamily="18"/>
              <a:buChar char=""/>
              <a:tabLst>
                <a:tab pos="457200" algn="l"/>
              </a:tabLst>
            </a:pPr>
            <a:r>
              <a:rPr lang="sk-SK" sz="1800" dirty="0">
                <a:solidFill>
                  <a:srgbClr val="000000"/>
                </a:solidFill>
                <a:latin typeface="Calibri" pitchFamily="34"/>
                <a:cs typeface="Times New Roman" pitchFamily="18"/>
              </a:rPr>
              <a:t>založenie </a:t>
            </a:r>
            <a:r>
              <a:rPr lang="sk-SK" sz="1800" dirty="0" err="1">
                <a:solidFill>
                  <a:srgbClr val="000000"/>
                </a:solidFill>
                <a:latin typeface="Calibri" pitchFamily="34"/>
                <a:cs typeface="Times New Roman" pitchFamily="18"/>
              </a:rPr>
              <a:t>agrolesníckeho</a:t>
            </a:r>
            <a:r>
              <a:rPr lang="sk-SK" sz="1800" dirty="0">
                <a:solidFill>
                  <a:srgbClr val="000000"/>
                </a:solidFill>
                <a:latin typeface="Calibri" pitchFamily="34"/>
                <a:cs typeface="Times New Roman" pitchFamily="18"/>
              </a:rPr>
              <a:t> systému na poľnohospodárskej ploche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ct val="100000"/>
              <a:buFont typeface="Wingdings 3" pitchFamily="18"/>
              <a:buChar char=""/>
              <a:tabLst>
                <a:tab pos="457200" algn="l"/>
              </a:tabLst>
            </a:pPr>
            <a:r>
              <a:rPr lang="sk-SK" sz="1800" dirty="0">
                <a:solidFill>
                  <a:srgbClr val="000000"/>
                </a:solidFill>
                <a:latin typeface="Calibri" pitchFamily="34"/>
                <a:cs typeface="Times New Roman" pitchFamily="18"/>
              </a:rPr>
              <a:t>založenie líniových vegetačných prvkov</a:t>
            </a:r>
          </a:p>
          <a:p>
            <a:endParaRPr lang="sk-SK" dirty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BB9051DA-4F8C-4633-B0A1-00325E11E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EBAEAD65-DFBC-4B81-85FC-539DB1CC5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F41C-234E-574F-9813-83C5D9859078}" type="slidenum">
              <a:rPr lang="sk-SK" smtClean="0"/>
              <a:t>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3593202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A48B5B1F684274CBC029855CFAC91F2" ma:contentTypeVersion="0" ma:contentTypeDescription="Umožňuje vytvoriť nový dokument." ma:contentTypeScope="" ma:versionID="fe13cfeb80725857d260d232c2fcbcc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dc03bc20b3b442f8046c3eea305e142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ACD10FD-B634-4F93-AB60-3E8641EDBF7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373F304-B20C-49B2-ABFE-70D1A995F49C}">
  <ds:schemaRefs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www.w3.org/XML/1998/namespace"/>
    <ds:schemaRef ds:uri="http://purl.org/dc/elements/1.1/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96D15C6-6F7B-48E0-A866-65DEF60E7B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11830</TotalTime>
  <Words>425</Words>
  <Application>Microsoft Office PowerPoint</Application>
  <PresentationFormat>Szélesvásznú</PresentationFormat>
  <Paragraphs>22</Paragraphs>
  <Slides>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TeXGyreBonumRegular</vt:lpstr>
      <vt:lpstr>Wingdings 3</vt:lpstr>
      <vt:lpstr>Motív balíka Office</vt:lpstr>
      <vt:lpstr>NARIADENIE VLÁDY 3/2022 pravidlá poskytovania podpory na neprojektové opatrenia Strategického plánu spoločnej poľnohospodárskej politiky </vt:lpstr>
      <vt:lpstr>Neprojektové opatrenia Strategického plánu spoločnej poľnohospodárskej politiky</vt:lpstr>
      <vt:lpstr>Zmeny v pravidlách poskytovania podpory</vt:lpstr>
      <vt:lpstr>Nové opatrenie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Aktuálne témy PPA</dc:title>
  <dc:creator>Paulina Osvaldova</dc:creator>
  <cp:lastModifiedBy>Dávid Bodon</cp:lastModifiedBy>
  <cp:revision>245</cp:revision>
  <dcterms:created xsi:type="dcterms:W3CDTF">2021-11-02T07:12:24Z</dcterms:created>
  <dcterms:modified xsi:type="dcterms:W3CDTF">2025-02-15T11:11:49Z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0x010100FA48B5B1F684274CBC029855CFAC91F2</vt:lpwstr>
  </property>
  <property fmtid="{D5CDD505-2E9C-101B-9397-08002B2CF9AE}" pid="3" name="MSIP_Label_54743a8a-75f7-4ac9-9741-a35bd0337f21_Enabled">
    <vt:lpwstr>true</vt:lpwstr>
  </property>
  <property fmtid="{D5CDD505-2E9C-101B-9397-08002B2CF9AE}" pid="4" name="MSIP_Label_54743a8a-75f7-4ac9-9741-a35bd0337f21_SetDate">
    <vt:lpwstr>2023-10-04T04:55:30Z</vt:lpwstr>
  </property>
  <property fmtid="{D5CDD505-2E9C-101B-9397-08002B2CF9AE}" pid="5" name="MSIP_Label_54743a8a-75f7-4ac9-9741-a35bd0337f21_Method">
    <vt:lpwstr>Privileged</vt:lpwstr>
  </property>
  <property fmtid="{D5CDD505-2E9C-101B-9397-08002B2CF9AE}" pid="6" name="MSIP_Label_54743a8a-75f7-4ac9-9741-a35bd0337f21_Name">
    <vt:lpwstr>INTERNÉ</vt:lpwstr>
  </property>
  <property fmtid="{D5CDD505-2E9C-101B-9397-08002B2CF9AE}" pid="7" name="MSIP_Label_54743a8a-75f7-4ac9-9741-a35bd0337f21_SiteId">
    <vt:lpwstr>e0d54165-a303-4a6a-9954-68dfeb2b693d</vt:lpwstr>
  </property>
  <property fmtid="{D5CDD505-2E9C-101B-9397-08002B2CF9AE}" pid="8" name="MSIP_Label_54743a8a-75f7-4ac9-9741-a35bd0337f21_ActionId">
    <vt:lpwstr>2a1b5e83-883a-4ff1-baa6-f7062c3b2a3b</vt:lpwstr>
  </property>
  <property fmtid="{D5CDD505-2E9C-101B-9397-08002B2CF9AE}" pid="9" name="MSIP_Label_54743a8a-75f7-4ac9-9741-a35bd0337f21_ContentBits">
    <vt:lpwstr>2</vt:lpwstr>
  </property>
  <property fmtid="{D5CDD505-2E9C-101B-9397-08002B2CF9AE}" pid="10" name="ClassificationContentMarkingFooterLocations">
    <vt:lpwstr>Motív balíka Office:11</vt:lpwstr>
  </property>
  <property fmtid="{D5CDD505-2E9C-101B-9397-08002B2CF9AE}" pid="11" name="ClassificationContentMarkingFooterText">
    <vt:lpwstr>    INTERNÉ</vt:lpwstr>
  </property>
</Properties>
</file>