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93" r:id="rId6"/>
    <p:sldId id="294" r:id="rId7"/>
    <p:sldId id="295" r:id="rId8"/>
    <p:sldId id="296" r:id="rId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6024"/>
  </p:normalViewPr>
  <p:slideViewPr>
    <p:cSldViewPr snapToGrid="0" snapToObjects="1">
      <p:cViewPr varScale="1">
        <p:scale>
          <a:sx n="73" d="100"/>
          <a:sy n="73" d="100"/>
        </p:scale>
        <p:origin x="675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E26402FD-9C43-4940-A30D-3A32003810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1F374A81-948D-5B4B-B684-5D0316DE0B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32319-1974-0A48-8B03-4223740EE886}" type="datetimeFigureOut">
              <a:rPr lang="sk-SK" smtClean="0"/>
              <a:t>15. 2. 2025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2D90030-9FE6-C544-9038-3B62DB9E91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C0052E1-9DF0-544E-A9D2-8297F716CD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EC276-82FA-194B-8A82-6BE6F58FBD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499390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1A432-C1A9-984E-9356-7D1293A3032C}" type="datetimeFigureOut">
              <a:rPr lang="sk-SK" smtClean="0"/>
              <a:t>15. 2. 2025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C7A0B-1A6D-C74C-93E3-D901B087462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718455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B745EC-01E8-2343-9304-DD1F2DDFE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06D9616-E11E-C245-B802-9F7260B5A2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82E682E-56DD-1C40-AC27-C9845F2C2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D4F-D2C6-F74A-9F31-ECD1DE8C3346}" type="datetime1">
              <a:rPr lang="sk-SK" smtClean="0"/>
              <a:t>15. 2. 2025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ABB9E05-C4C0-694A-A471-34FCDB761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CC50157-688D-E94B-A87D-C9705B27B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27531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C4F80F-A3E1-8D48-948D-5BCC5BA60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D23FFE7-ABCC-874B-A0C5-C029C2D2F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EE59B99-DA34-1B42-ABFD-98847D712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20BFA-5F81-044A-B071-E97FFA2670DE}" type="datetime1">
              <a:rPr lang="sk-SK" smtClean="0"/>
              <a:t>15. 2. 2025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8501CA6-F611-7B40-94E0-BE72CF485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2250" y="5857875"/>
            <a:ext cx="4114800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7023BAE-BBA6-6144-A8D4-4712B8A32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DDAC296C-D364-764E-8133-16A1E2214CBD}"/>
              </a:ext>
            </a:extLst>
          </p:cNvPr>
          <p:cNvSpPr txBox="1"/>
          <p:nvPr userDrawn="1"/>
        </p:nvSpPr>
        <p:spPr>
          <a:xfrm>
            <a:off x="107576" y="68095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8E51181F-F104-8845-B27B-DE48D4399823}"/>
              </a:ext>
            </a:extLst>
          </p:cNvPr>
          <p:cNvSpPr txBox="1"/>
          <p:nvPr userDrawn="1"/>
        </p:nvSpPr>
        <p:spPr>
          <a:xfrm>
            <a:off x="1533378" y="-4360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1401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38EAEE-2062-624E-B423-6A025FFC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C71C9DC-6B0E-0349-89EE-C229ADB53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416DA44-A8E5-124F-AA0E-CD6690334D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47FCFD1-3E60-754B-BE54-7DD5F9E4D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FEF6-D3FB-6145-8A39-71C305522F4D}" type="datetime1">
              <a:rPr lang="sk-SK" smtClean="0"/>
              <a:t>15. 2. 2025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F91682A6-DFF5-6047-9F6B-CDD7B78A7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6E428DC-0B8C-FB41-B575-2B144A3C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177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F5190B-AB83-F049-A734-633F4B0D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FB1F2F2-50D7-3247-92AA-FA6440116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D154404-CB3C-A643-9F78-1579C7154D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F4AE99D-48A7-354E-B785-180AF3B25E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299169E-B6C1-A84E-BE0F-08A98C91E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C56B73CD-55AB-0F46-96A3-D237515D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D74F1-ABE7-3649-B454-88A8C8CD2BA9}" type="datetime1">
              <a:rPr lang="sk-SK" smtClean="0"/>
              <a:t>15. 2. 2025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5091CD00-6683-E243-8A8B-D1C7B9837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A76AF2CE-03D1-6644-AF80-83FBA71D1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8330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E8FF7D-E92B-FC49-AAB9-052ED0E23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1233EC3-D2B2-AC40-867C-F4A5D72D8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CB3-DE33-D94A-B53C-8CDFB81C7D6B}" type="datetime1">
              <a:rPr lang="sk-SK" smtClean="0"/>
              <a:t>15. 2. 2025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DA3B2AA-1E9D-AA45-AF44-F373B6E0F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71947DD-2BA6-0449-AB32-1ED7D8C1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0969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0848D741-FAFB-104C-A8E9-7E80A1EFC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F1B-FA43-E843-9EC8-40FDEC8F5064}" type="datetime1">
              <a:rPr lang="sk-SK" smtClean="0"/>
              <a:t>15. 2. 2025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B39D353-91AE-BD47-BF33-4FEFAC09B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CBF0DB8-8694-4744-B350-0AA8CE5CD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220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1117C8-1234-7F4F-8542-FC6F38771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8D66494-8CCE-3D43-A530-A5BE6D80F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CBED640-3D18-B34A-A344-17B20CD76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0786089-4F8F-3B4D-95CD-57D79A37E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E4A87-4B6B-0B4C-8419-920D8806CB24}" type="datetime1">
              <a:rPr lang="sk-SK" smtClean="0"/>
              <a:t>15. 2. 2025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EAA3272-1133-974F-B88E-682943CAA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67088D6-F8D7-2747-B8FE-695A53F50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816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768254-5DF6-0941-84C9-04F0A574A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02219814-2EFC-4246-BB49-B770C021D0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D598D8F-0BB1-F64F-96DE-BA0BD25004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BB66DFD-3D0B-5C4E-AF1A-6DB8DF003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C7E-DF38-5E45-A933-F1C64E604AA4}" type="datetime1">
              <a:rPr lang="sk-SK" smtClean="0"/>
              <a:t>15. 2. 2025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57B3B66-8CB5-5149-9AD2-8078D4929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BA911DE-382D-FE40-AB41-7E5B02A16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340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5AAEFE8D-ED94-6846-93D6-67830B048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FCC7199-F377-144E-9761-3F8B289AC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6755AF2-C15A-104B-AD8B-C6DAD95129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C0F47-311E-DA47-A441-30F2D2580E5E}" type="datetime1">
              <a:rPr lang="sk-SK" smtClean="0"/>
              <a:t>15. 2. 2025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43A0EB0-4637-D942-9F7A-AC07059C8C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F7FA20A-666D-3740-8B56-0E4D81422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8C365F5A-98A8-EC40-B512-6C2184B2850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083675" y="5529431"/>
            <a:ext cx="1725444" cy="1725444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FF585E6A-AF7B-2B40-8F1C-72A8236C60EB}"/>
              </a:ext>
            </a:extLst>
          </p:cNvPr>
          <p:cNvSpPr txBox="1"/>
          <p:nvPr userDrawn="1"/>
        </p:nvSpPr>
        <p:spPr>
          <a:xfrm>
            <a:off x="6572922" y="41847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DC8A7BEA-A6E6-CF4E-BD0D-588BAEF96F66}"/>
              </a:ext>
            </a:extLst>
          </p:cNvPr>
          <p:cNvSpPr txBox="1"/>
          <p:nvPr userDrawn="1"/>
        </p:nvSpPr>
        <p:spPr>
          <a:xfrm>
            <a:off x="398033" y="52927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E0D30913-22B5-42AE-8C01-4CBEA0A32B1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91950" y="6690360"/>
            <a:ext cx="655637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ctr"/>
            <a:r>
              <a:rPr lang="sk-SK" sz="110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INTERNÉ</a:t>
            </a:r>
          </a:p>
        </p:txBody>
      </p:sp>
    </p:spTree>
    <p:extLst>
      <p:ext uri="{BB962C8B-B14F-4D97-AF65-F5344CB8AC3E}">
        <p14:creationId xmlns:p14="http://schemas.microsoft.com/office/powerpoint/2010/main" val="2292917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3886FF-3E90-994C-B8FC-F7C1D7D63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18264"/>
          </a:xfrm>
        </p:spPr>
        <p:txBody>
          <a:bodyPr/>
          <a:lstStyle/>
          <a:p>
            <a:r>
              <a:rPr lang="sk-SK" sz="6000" b="1" dirty="0">
                <a:latin typeface="TeXGyreBonumBold"/>
              </a:rPr>
              <a:t>NARIADENIE VLÁDY 435/2022</a:t>
            </a:r>
            <a:endParaRPr lang="sk-SK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703796A-9229-1340-AE7D-6777A3548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64182"/>
            <a:ext cx="9144000" cy="893618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CCC375C6-230E-6745-8617-7F1DEFD5AD3F}"/>
              </a:ext>
            </a:extLst>
          </p:cNvPr>
          <p:cNvSpPr txBox="1"/>
          <p:nvPr/>
        </p:nvSpPr>
        <p:spPr>
          <a:xfrm>
            <a:off x="9622302" y="63585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8E907606-2738-7846-B76A-F8049CF94D5F}"/>
              </a:ext>
            </a:extLst>
          </p:cNvPr>
          <p:cNvSpPr txBox="1"/>
          <p:nvPr/>
        </p:nvSpPr>
        <p:spPr>
          <a:xfrm>
            <a:off x="9425354" y="63445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D9D489AF-8EBC-4FE4-95F4-557F54A75AC6}"/>
              </a:ext>
            </a:extLst>
          </p:cNvPr>
          <p:cNvSpPr txBox="1"/>
          <p:nvPr/>
        </p:nvSpPr>
        <p:spPr>
          <a:xfrm>
            <a:off x="1007919" y="3133856"/>
            <a:ext cx="9819408" cy="626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70000"/>
              </a:lnSpc>
            </a:pPr>
            <a:r>
              <a:rPr lang="sk-SK" sz="2400" b="1" dirty="0">
                <a:latin typeface="TeXGyreBonumBold"/>
              </a:rPr>
              <a:t>požiadavky na udržiavanie poľnohospodárskej</a:t>
            </a:r>
          </a:p>
          <a:p>
            <a:pPr lvl="0" algn="ctr">
              <a:lnSpc>
                <a:spcPct val="70000"/>
              </a:lnSpc>
            </a:pPr>
            <a:r>
              <a:rPr lang="sk-SK" sz="2400" b="1" dirty="0">
                <a:latin typeface="TeXGyreBonumBold"/>
              </a:rPr>
              <a:t>plochy, aktívneho poľnohospodára a </a:t>
            </a:r>
            <a:r>
              <a:rPr lang="sk-SK" sz="2400" b="1" dirty="0" err="1">
                <a:latin typeface="TeXGyreBonumBold"/>
              </a:rPr>
              <a:t>kondicionality</a:t>
            </a:r>
            <a:r>
              <a:rPr lang="sk-SK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3201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BD50A0-3A1F-4021-8A4C-1680BC2D5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987" y="951202"/>
            <a:ext cx="10515600" cy="558799"/>
          </a:xfrm>
        </p:spPr>
        <p:txBody>
          <a:bodyPr>
            <a:normAutofit/>
          </a:bodyPr>
          <a:lstStyle/>
          <a:p>
            <a:r>
              <a:rPr lang="sk-SK" sz="2800" dirty="0"/>
              <a:t>Orná pôda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7833BA8-95CC-4FBC-AF5B-2A44345C0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987" y="1527465"/>
            <a:ext cx="10515600" cy="758536"/>
          </a:xfrm>
        </p:spPr>
        <p:txBody>
          <a:bodyPr/>
          <a:lstStyle/>
          <a:p>
            <a:pPr algn="l"/>
            <a:r>
              <a:rPr lang="sk-SK" sz="1800" b="0" i="0" u="none" strike="noStrike" baseline="0" dirty="0">
                <a:solidFill>
                  <a:schemeClr val="tx1"/>
                </a:solidFill>
                <a:latin typeface="TeX Gyre Bonum"/>
              </a:rPr>
              <a:t>Pôda</a:t>
            </a:r>
            <a:r>
              <a:rPr lang="sk-SK" sz="1800" dirty="0">
                <a:solidFill>
                  <a:schemeClr val="tx1"/>
                </a:solidFill>
                <a:latin typeface="TeX Gyre Bonum"/>
              </a:rPr>
              <a:t> </a:t>
            </a:r>
            <a:r>
              <a:rPr lang="sk-SK" sz="1800" b="0" i="0" u="none" strike="noStrike" baseline="0" dirty="0">
                <a:solidFill>
                  <a:schemeClr val="tx1"/>
                </a:solidFill>
                <a:latin typeface="TeX Gyre Bonum"/>
              </a:rPr>
              <a:t>v skleníkoch a pôdy pod inými trvalými alebo mobilnými krytmi.</a:t>
            </a:r>
          </a:p>
          <a:p>
            <a:pPr algn="l"/>
            <a:r>
              <a:rPr lang="sk-SK" sz="1800" b="0" i="0" u="none" strike="noStrike" baseline="0" dirty="0">
                <a:solidFill>
                  <a:schemeClr val="tx1"/>
                </a:solidFill>
                <a:latin typeface="TeX Gyre Bonum"/>
              </a:rPr>
              <a:t>Plocha na účel pestovania plodín alebo porast na pôde ležiacej úhorom, ktorá je vyňatá z produkcie.</a:t>
            </a: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D5188E42-76AE-4856-9A32-AE3B6C962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B7C45B39-950F-4FEC-829C-CB8487AA2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2</a:t>
            </a:fld>
            <a:endParaRPr lang="sk-SK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44D95B08-C6A8-4975-AE07-FC3A357948FD}"/>
              </a:ext>
            </a:extLst>
          </p:cNvPr>
          <p:cNvSpPr txBox="1"/>
          <p:nvPr/>
        </p:nvSpPr>
        <p:spPr>
          <a:xfrm>
            <a:off x="757093" y="3055423"/>
            <a:ext cx="1043449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suma priamych platieb za predchádzajúci kalendárny rok je najmenej 5 % z príjmov z nepoľnohospodárskej činnosti v predchádzajúcom kalendárnom roku </a:t>
            </a:r>
            <a:r>
              <a:rPr lang="sk-SK" b="1" dirty="0"/>
              <a:t>(okrem lesníckej činnosti a činnosti na ochranu prírody a krajiny)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príjmy z poľnohospodárskej činnosti v predchádzajúcom kalendárnom roku predstavujú najmenej jednu tretinu z jej príjmov v predchádzajúcom kalendárnom roku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predmetom podnikania, predmetom činnosti alebo druhom činnosti zapísanej v obchodnom registri alebo v inej obdobnej evidencii je len poľnohospodárska činnosť alebo poľnohospodárska činnosť a ďalšie činnosti súvisiace s poľnohospodárskou činnosťou a prevádzkovaním  poľnohospodárskeho podniku </a:t>
            </a:r>
            <a:r>
              <a:rPr lang="sk-SK" b="1" dirty="0"/>
              <a:t>(SHR)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suma priamych platieb za predchádzajúci kalendárny rok, ktorých je prijímateľom, nepresiahla sumu </a:t>
            </a:r>
            <a:r>
              <a:rPr lang="sk-SK" b="1" dirty="0"/>
              <a:t>5 000 eur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694059E0-2964-459E-9087-4DFE5166202B}"/>
              </a:ext>
            </a:extLst>
          </p:cNvPr>
          <p:cNvSpPr txBox="1"/>
          <p:nvPr/>
        </p:nvSpPr>
        <p:spPr>
          <a:xfrm>
            <a:off x="757093" y="2493600"/>
            <a:ext cx="10515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800" dirty="0">
                <a:latin typeface="+mj-lt"/>
                <a:ea typeface="+mj-ea"/>
                <a:cs typeface="+mj-cs"/>
              </a:rPr>
              <a:t>Aktívny</a:t>
            </a:r>
            <a:r>
              <a:rPr lang="sk-SK" dirty="0"/>
              <a:t> </a:t>
            </a:r>
            <a:r>
              <a:rPr lang="sk-SK" sz="2800" dirty="0">
                <a:latin typeface="+mj-lt"/>
                <a:ea typeface="+mj-ea"/>
                <a:cs typeface="+mj-cs"/>
              </a:rPr>
              <a:t>poľnohospodár</a:t>
            </a:r>
          </a:p>
        </p:txBody>
      </p:sp>
    </p:spTree>
    <p:extLst>
      <p:ext uri="{BB962C8B-B14F-4D97-AF65-F5344CB8AC3E}">
        <p14:creationId xmlns:p14="http://schemas.microsoft.com/office/powerpoint/2010/main" val="1412575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DBCFB2-3A14-453E-AC32-DB9CB2CF9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49"/>
            <a:ext cx="10515600" cy="595601"/>
          </a:xfrm>
        </p:spPr>
        <p:txBody>
          <a:bodyPr>
            <a:normAutofit fontScale="90000"/>
          </a:bodyPr>
          <a:lstStyle/>
          <a:p>
            <a:r>
              <a:rPr lang="sk-SK" sz="3100" dirty="0"/>
              <a:t>Aktívny</a:t>
            </a:r>
            <a:r>
              <a:rPr lang="sk-SK" dirty="0"/>
              <a:t> </a:t>
            </a:r>
            <a:r>
              <a:rPr lang="sk-SK" sz="3100" dirty="0"/>
              <a:t>poľnohospodár - nové</a:t>
            </a:r>
            <a:endParaRPr lang="sk-SK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2D12C64-97B6-4A30-A20A-76565C80E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09869"/>
            <a:ext cx="10515600" cy="388692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>
                <a:solidFill>
                  <a:schemeClr val="tx1"/>
                </a:solidFill>
              </a:rPr>
              <a:t>zaťaženie 0,25 dobytčej jednotky na hektár poľnohospodárskej plochy podniku od 1.6. do 30.9.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>
                <a:solidFill>
                  <a:schemeClr val="tx1"/>
                </a:solidFill>
              </a:rPr>
              <a:t>predchádzajúci kalendárny rok je prijímateľom iba viazaných priamych platieb na živočíšnu výrobu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>
                <a:solidFill>
                  <a:schemeClr val="tx1"/>
                </a:solidFill>
              </a:rPr>
              <a:t>za predchádzajúci kalendárny rok je prijímateľom viazaných priamych platieb na plochu, a to na výmeru najmenej 10 % z celkovej výmery poľnohospodárskej plochy podniku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>
                <a:solidFill>
                  <a:schemeClr val="tx1"/>
                </a:solidFill>
              </a:rPr>
              <a:t>hodnota jej vlastnej produkcie rastlinnej výroby za predchádzajúci kalendárny rok je najmenej vo výške priamych platieb, ktorých je za predchádzajúci kalendárny rok prijímateľom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>
                <a:solidFill>
                  <a:schemeClr val="tx1"/>
                </a:solidFill>
              </a:rPr>
              <a:t>Stredná odborná škola s poľnohospodárskym zameraním alebo právnická osoba uskutočňujúca výskum a vývoj v odbore vedy a techniky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95BCC72B-E3D2-4656-84E1-BCEA3CCD5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76D70781-BE9B-4480-B917-25F942FD9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62808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22D88B-5E3F-4B4E-A32E-311B1903D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10876"/>
            <a:ext cx="10515600" cy="939944"/>
          </a:xfrm>
        </p:spPr>
        <p:txBody>
          <a:bodyPr>
            <a:normAutofit/>
          </a:bodyPr>
          <a:lstStyle/>
          <a:p>
            <a:r>
              <a:rPr lang="sk-SK" sz="3200" b="1" dirty="0" err="1"/>
              <a:t>Kondicionalita</a:t>
            </a:r>
            <a:r>
              <a:rPr lang="sk-SK" sz="2800" dirty="0"/>
              <a:t> - normy dobrého poľnohospodárskeho a environmentálneho stavu pôdy (DPEP)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BE96614-AFFD-4A5A-8FAA-37ED2F8B7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986" y="1672936"/>
            <a:ext cx="10515600" cy="4550064"/>
          </a:xfrm>
        </p:spPr>
        <p:txBody>
          <a:bodyPr>
            <a:normAutofit fontScale="55000" lnSpcReduction="20000"/>
          </a:bodyPr>
          <a:lstStyle/>
          <a:p>
            <a:r>
              <a:rPr lang="sk-SK" sz="2500" dirty="0">
                <a:solidFill>
                  <a:srgbClr val="FF0000"/>
                </a:solidFill>
              </a:rPr>
              <a:t>Poľnohospodár s celkovou výmerou poľnohospodárskej plochy najviac 10ha nepodlieha kontrole DPEP</a:t>
            </a:r>
          </a:p>
          <a:p>
            <a:r>
              <a:rPr lang="sk-SK" sz="2500" dirty="0">
                <a:solidFill>
                  <a:srgbClr val="FF0000"/>
                </a:solidFill>
              </a:rPr>
              <a:t>Sociálna </a:t>
            </a:r>
            <a:r>
              <a:rPr lang="sk-SK" sz="2500" dirty="0" err="1">
                <a:solidFill>
                  <a:srgbClr val="FF0000"/>
                </a:solidFill>
              </a:rPr>
              <a:t>kondicionalita</a:t>
            </a:r>
            <a:r>
              <a:rPr lang="sk-SK" sz="2500" dirty="0">
                <a:solidFill>
                  <a:srgbClr val="FF0000"/>
                </a:solidFill>
              </a:rPr>
              <a:t> – </a:t>
            </a:r>
            <a:r>
              <a:rPr lang="sk-SK" sz="2500" dirty="0">
                <a:solidFill>
                  <a:schemeClr val="tx1"/>
                </a:solidFill>
              </a:rPr>
              <a:t>kontrolu vykonáva národný inšpektorát práce v nezmenenej podobe a rozsahu</a:t>
            </a:r>
          </a:p>
          <a:p>
            <a:r>
              <a:rPr lang="sk-SK" sz="2500" b="1" dirty="0">
                <a:solidFill>
                  <a:schemeClr val="tx1"/>
                </a:solidFill>
              </a:rPr>
              <a:t>DPEP 1</a:t>
            </a:r>
            <a:r>
              <a:rPr lang="sk-SK" sz="2500" dirty="0">
                <a:solidFill>
                  <a:schemeClr val="tx1"/>
                </a:solidFill>
              </a:rPr>
              <a:t> : zachovanie referenčnej výmery TTP  na úrovni z roku 2018</a:t>
            </a:r>
          </a:p>
          <a:p>
            <a:r>
              <a:rPr lang="sk-SK" sz="2500" b="1" dirty="0">
                <a:solidFill>
                  <a:schemeClr val="tx1"/>
                </a:solidFill>
              </a:rPr>
              <a:t>DPEP 2</a:t>
            </a:r>
            <a:r>
              <a:rPr lang="sk-SK" sz="2500" dirty="0">
                <a:solidFill>
                  <a:schemeClr val="tx1"/>
                </a:solidFill>
              </a:rPr>
              <a:t>: zákaz poškodzovania a znižovania plochy mokradí – je možnosť použiť vymedzené agrotechnické opatrenia</a:t>
            </a:r>
          </a:p>
          <a:p>
            <a:r>
              <a:rPr lang="sk-SK" sz="2500" b="1" dirty="0">
                <a:solidFill>
                  <a:schemeClr val="tx1"/>
                </a:solidFill>
              </a:rPr>
              <a:t>DPEP 3</a:t>
            </a:r>
            <a:r>
              <a:rPr lang="sk-SK" sz="2500" dirty="0">
                <a:solidFill>
                  <a:schemeClr val="tx1"/>
                </a:solidFill>
              </a:rPr>
              <a:t> : zákaz vypaľovania strniska</a:t>
            </a:r>
          </a:p>
          <a:p>
            <a:r>
              <a:rPr lang="sk-SK" sz="2500" b="1" dirty="0">
                <a:solidFill>
                  <a:schemeClr val="tx1"/>
                </a:solidFill>
              </a:rPr>
              <a:t>DPEP 4</a:t>
            </a:r>
            <a:r>
              <a:rPr lang="sk-SK" sz="2500" dirty="0">
                <a:solidFill>
                  <a:schemeClr val="tx1"/>
                </a:solidFill>
              </a:rPr>
              <a:t> : nárazníkové zóny pozdĺž vodných tokov (zákaz používania pesticídov a hnojív na poľnohospodárskej ploche v nárazníkových zónach pozdĺž útvarov vodných tokov vo vzdialenosti troch metrov od brehovej čiary alebo zátopovej čiary.</a:t>
            </a:r>
          </a:p>
          <a:p>
            <a:r>
              <a:rPr lang="sk-SK" sz="2500" dirty="0">
                <a:solidFill>
                  <a:schemeClr val="tx1"/>
                </a:solidFill>
              </a:rPr>
              <a:t>V prípade zraniteľné oblasti: nepoužívať hnojivá  v pásme 10m v nízkom a strednom stupni obmedzenia a 20m vo vysokom stupni obmedzenia.</a:t>
            </a:r>
          </a:p>
          <a:p>
            <a:r>
              <a:rPr lang="sk-SK" sz="2500" dirty="0">
                <a:solidFill>
                  <a:schemeClr val="tx1"/>
                </a:solidFill>
              </a:rPr>
              <a:t>Nad 7° je obmedzenie 25m. Dusíkaté hnojivá 10 m od ochranného pásma prvého stupňa vodného zdroja</a:t>
            </a:r>
          </a:p>
          <a:p>
            <a:r>
              <a:rPr lang="sk-SK" sz="2500" b="1" dirty="0">
                <a:solidFill>
                  <a:schemeClr val="tx1"/>
                </a:solidFill>
              </a:rPr>
              <a:t>DPEP 5</a:t>
            </a:r>
            <a:r>
              <a:rPr lang="sk-SK" sz="2500" dirty="0">
                <a:solidFill>
                  <a:schemeClr val="tx1"/>
                </a:solidFill>
              </a:rPr>
              <a:t> : vodná erózia - silne ohrozené plochy vodnou eróziou -  nepestovať plodiny s nízkou protieróznou schopnosťou</a:t>
            </a:r>
          </a:p>
          <a:p>
            <a:r>
              <a:rPr lang="sk-SK" sz="2500" dirty="0">
                <a:solidFill>
                  <a:schemeClr val="tx1"/>
                </a:solidFill>
              </a:rPr>
              <a:t>					plodiny s vyššou protieróznou schopnosťou pestovať len s uplatňovaním 						protieróznych agrotechnických opatrení, </a:t>
            </a:r>
          </a:p>
          <a:p>
            <a:r>
              <a:rPr lang="sk-SK" sz="2500" dirty="0">
                <a:solidFill>
                  <a:schemeClr val="tx1"/>
                </a:solidFill>
              </a:rPr>
              <a:t>	            - mierne ohrozené plochy vodnou eróziou  - pestovať plodiny s nízkou protieróznou schopnosťou len s uplatňovaním 						protieróznych agrotechnických opatrení</a:t>
            </a:r>
          </a:p>
          <a:p>
            <a:r>
              <a:rPr lang="sk-SK" sz="2500" dirty="0">
                <a:solidFill>
                  <a:schemeClr val="tx1"/>
                </a:solidFill>
              </a:rPr>
              <a:t>	            - ohrozené plochy veternou eróziou - uplatňovať opatrenia proti pôsobeniu veternej erózie</a:t>
            </a:r>
          </a:p>
          <a:p>
            <a:r>
              <a:rPr lang="sk-SK" sz="2500" dirty="0">
                <a:solidFill>
                  <a:schemeClr val="tx1"/>
                </a:solidFill>
              </a:rPr>
              <a:t>Tieto podmienky sa nevzťahujú na poľnohospodársku plochu, na ktorej sa vykonáva opatrenie reštrukturalizácia vinohradu alebo konverzia vinohradu</a:t>
            </a:r>
          </a:p>
          <a:p>
            <a:r>
              <a:rPr lang="sk-SK" sz="2500" b="1" dirty="0">
                <a:solidFill>
                  <a:schemeClr val="tx1"/>
                </a:solidFill>
              </a:rPr>
              <a:t>porušenie podmienky nad 20% alebo 2 ha</a:t>
            </a:r>
            <a:r>
              <a:rPr lang="sk-SK" sz="2500" dirty="0">
                <a:solidFill>
                  <a:schemeClr val="tx1"/>
                </a:solidFill>
              </a:rPr>
              <a:t>	</a:t>
            </a:r>
          </a:p>
          <a:p>
            <a:endParaRPr lang="sk-SK" sz="1800" dirty="0">
              <a:solidFill>
                <a:schemeClr val="tx1"/>
              </a:solidFill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F291FA5C-1462-4252-A626-551E27F66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2250" y="6223000"/>
            <a:ext cx="4114800" cy="365125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604D9D6-64E6-4CF8-8DB1-32131192D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6603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B0565F05-C2E6-4A6F-AB27-57C4FDADA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7648"/>
          </a:xfrm>
        </p:spPr>
        <p:txBody>
          <a:bodyPr>
            <a:normAutofit/>
          </a:bodyPr>
          <a:lstStyle/>
          <a:p>
            <a:r>
              <a:rPr lang="sk-SK" sz="3200" b="1" dirty="0" err="1"/>
              <a:t>Kondicionalita</a:t>
            </a:r>
            <a:r>
              <a:rPr lang="sk-SK" sz="3200" b="1" dirty="0"/>
              <a:t> - </a:t>
            </a:r>
            <a:r>
              <a:rPr lang="sk-SK" sz="3200" dirty="0"/>
              <a:t>normy dobrého poľnohospodárskeho a environmentálneho stavu pôdy (DPEP)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81C2643-4327-487F-AA82-B2FB71A93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5479DA70-6050-43CA-B9AB-898B856E6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5</a:t>
            </a:fld>
            <a:endParaRPr lang="sk-SK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9CAB8EF4-6AC4-4F95-97E0-69484449C3BA}"/>
              </a:ext>
            </a:extLst>
          </p:cNvPr>
          <p:cNvSpPr txBox="1"/>
          <p:nvPr/>
        </p:nvSpPr>
        <p:spPr>
          <a:xfrm>
            <a:off x="838200" y="1582340"/>
            <a:ext cx="105156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b="1" dirty="0"/>
              <a:t>DPEO 6</a:t>
            </a:r>
            <a:r>
              <a:rPr lang="sk-SK" dirty="0"/>
              <a:t> : Minimálne pokrytie pôdy  -  v období od 1. júna do 15. októbra – OP 80%, TP 50%</a:t>
            </a:r>
          </a:p>
          <a:p>
            <a:r>
              <a:rPr lang="sk-SK" dirty="0"/>
              <a:t>			              orná pôda so sklonom nad 12°  -  od 1. novembra do 1. marca   100% 				              pokrytie</a:t>
            </a:r>
          </a:p>
          <a:p>
            <a:r>
              <a:rPr lang="sk-SK" dirty="0"/>
              <a:t>Tieto podmienky sa nevzťahujú na poľnohospodársku plochu, na ktorej sa vykonáva opatrenie</a:t>
            </a:r>
          </a:p>
          <a:p>
            <a:r>
              <a:rPr lang="sk-SK" dirty="0"/>
              <a:t>reštrukturalizácia vinohradu alebo konverzia vinohradu. Predsejbová príprava pôdy je max </a:t>
            </a:r>
            <a:r>
              <a:rPr lang="sk-SK" b="1" dirty="0"/>
              <a:t>4 týždne</a:t>
            </a:r>
            <a:r>
              <a:rPr lang="sk-SK" dirty="0"/>
              <a:t>.</a:t>
            </a:r>
          </a:p>
          <a:p>
            <a:r>
              <a:rPr lang="sk-SK" b="1" dirty="0"/>
              <a:t>DPEP 7</a:t>
            </a:r>
            <a:r>
              <a:rPr lang="sk-SK" dirty="0"/>
              <a:t> : Striedanie plodín - </a:t>
            </a:r>
            <a:r>
              <a:rPr lang="pl-PL" dirty="0"/>
              <a:t>striedania tej istej plodiny na tej istej ploche počas dvoch po sebe nasledujúcich 			              rokov</a:t>
            </a:r>
            <a:r>
              <a:rPr lang="sk-SK" dirty="0"/>
              <a:t> (okrem zaradenie medziplodiny – možnosť pestovanie 2x za sebou)</a:t>
            </a:r>
          </a:p>
          <a:p>
            <a:r>
              <a:rPr lang="sk-SK" dirty="0"/>
              <a:t>		            - diverzifikácie plodín (30 ha – 2 plodiny 75%, nad 30 ha – 3 plodiny 75% a 95%)</a:t>
            </a:r>
          </a:p>
          <a:p>
            <a:r>
              <a:rPr lang="sk-SK" dirty="0"/>
              <a:t>Táto podmienka neplatí ak má poľnohospodár min. 75% TTP, bôbovitých plodín, úhoru, krm. alebo kombinácia a pre EP</a:t>
            </a:r>
          </a:p>
          <a:p>
            <a:r>
              <a:rPr lang="sk-SK" b="1" dirty="0"/>
              <a:t>DPEP 8 : 	ochrana krajinných prvkov a živých plotov (nie je podmienka </a:t>
            </a:r>
            <a:r>
              <a:rPr lang="sk-SK" b="1" dirty="0" err="1"/>
              <a:t>úhorovania</a:t>
            </a:r>
            <a:r>
              <a:rPr lang="sk-SK" b="1" dirty="0"/>
              <a:t>)</a:t>
            </a:r>
            <a:br>
              <a:rPr lang="sk-SK" dirty="0"/>
            </a:br>
            <a:r>
              <a:rPr lang="sk-SK" dirty="0"/>
              <a:t>DPEP 9 : zákaz rozorania citlivých TTP a TTP v CHU</a:t>
            </a:r>
          </a:p>
        </p:txBody>
      </p:sp>
    </p:spTree>
    <p:extLst>
      <p:ext uri="{BB962C8B-B14F-4D97-AF65-F5344CB8AC3E}">
        <p14:creationId xmlns:p14="http://schemas.microsoft.com/office/powerpoint/2010/main" val="27527470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A48B5B1F684274CBC029855CFAC91F2" ma:contentTypeVersion="0" ma:contentTypeDescription="Umožňuje vytvoriť nový dokument." ma:contentTypeScope="" ma:versionID="fe13cfeb80725857d260d232c2fcbcc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c03bc20b3b442f8046c3eea305e14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6D15C6-6F7B-48E0-A866-65DEF60E7B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ACD10FD-B634-4F93-AB60-3E8641EDBF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73F304-B20C-49B2-ABFE-70D1A995F49C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10120</TotalTime>
  <Words>714</Words>
  <Application>Microsoft Office PowerPoint</Application>
  <PresentationFormat>Szélesvásznú</PresentationFormat>
  <Paragraphs>45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TeX Gyre Bonum</vt:lpstr>
      <vt:lpstr>TeXGyreBonumBold</vt:lpstr>
      <vt:lpstr>Motív balíka Office</vt:lpstr>
      <vt:lpstr>NARIADENIE VLÁDY 435/2022</vt:lpstr>
      <vt:lpstr>Orná pôda</vt:lpstr>
      <vt:lpstr>Aktívny poľnohospodár - nové</vt:lpstr>
      <vt:lpstr>Kondicionalita - normy dobrého poľnohospodárskeho a environmentálneho stavu pôdy (DPEP)</vt:lpstr>
      <vt:lpstr>Kondicionalita - normy dobrého poľnohospodárskeho a environmentálneho stavu pôdy (DPEP)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Aktuálne témy PPA</dc:title>
  <dc:creator>Paulina Osvaldova</dc:creator>
  <cp:lastModifiedBy>Dávid Bodon</cp:lastModifiedBy>
  <cp:revision>245</cp:revision>
  <dcterms:created xsi:type="dcterms:W3CDTF">2021-11-02T07:12:24Z</dcterms:created>
  <dcterms:modified xsi:type="dcterms:W3CDTF">2025-02-15T11:13:58Z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0x010100FA48B5B1F684274CBC029855CFAC91F2</vt:lpwstr>
  </property>
  <property fmtid="{D5CDD505-2E9C-101B-9397-08002B2CF9AE}" pid="3" name="MSIP_Label_54743a8a-75f7-4ac9-9741-a35bd0337f21_Enabled">
    <vt:lpwstr>true</vt:lpwstr>
  </property>
  <property fmtid="{D5CDD505-2E9C-101B-9397-08002B2CF9AE}" pid="4" name="MSIP_Label_54743a8a-75f7-4ac9-9741-a35bd0337f21_SetDate">
    <vt:lpwstr>2023-10-04T04:55:30Z</vt:lpwstr>
  </property>
  <property fmtid="{D5CDD505-2E9C-101B-9397-08002B2CF9AE}" pid="5" name="MSIP_Label_54743a8a-75f7-4ac9-9741-a35bd0337f21_Method">
    <vt:lpwstr>Privileged</vt:lpwstr>
  </property>
  <property fmtid="{D5CDD505-2E9C-101B-9397-08002B2CF9AE}" pid="6" name="MSIP_Label_54743a8a-75f7-4ac9-9741-a35bd0337f21_Name">
    <vt:lpwstr>INTERNÉ</vt:lpwstr>
  </property>
  <property fmtid="{D5CDD505-2E9C-101B-9397-08002B2CF9AE}" pid="7" name="MSIP_Label_54743a8a-75f7-4ac9-9741-a35bd0337f21_SiteId">
    <vt:lpwstr>e0d54165-a303-4a6a-9954-68dfeb2b693d</vt:lpwstr>
  </property>
  <property fmtid="{D5CDD505-2E9C-101B-9397-08002B2CF9AE}" pid="8" name="MSIP_Label_54743a8a-75f7-4ac9-9741-a35bd0337f21_ActionId">
    <vt:lpwstr>2a1b5e83-883a-4ff1-baa6-f7062c3b2a3b</vt:lpwstr>
  </property>
  <property fmtid="{D5CDD505-2E9C-101B-9397-08002B2CF9AE}" pid="9" name="MSIP_Label_54743a8a-75f7-4ac9-9741-a35bd0337f21_ContentBits">
    <vt:lpwstr>2</vt:lpwstr>
  </property>
  <property fmtid="{D5CDD505-2E9C-101B-9397-08002B2CF9AE}" pid="10" name="ClassificationContentMarkingFooterLocations">
    <vt:lpwstr>Motív balíka Office:11</vt:lpwstr>
  </property>
  <property fmtid="{D5CDD505-2E9C-101B-9397-08002B2CF9AE}" pid="11" name="ClassificationContentMarkingFooterText">
    <vt:lpwstr>    INTERNÉ</vt:lpwstr>
  </property>
</Properties>
</file>