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6024"/>
  </p:normalViewPr>
  <p:slideViewPr>
    <p:cSldViewPr snapToGrid="0" snapToObjects="1">
      <p:cViewPr varScale="1">
        <p:scale>
          <a:sx n="73" d="100"/>
          <a:sy n="73" d="100"/>
        </p:scale>
        <p:origin x="675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16. 2. 2025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16. 2. 2025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0D30913-22B5-42AE-8C01-4CBEA0A32B1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1950" y="6690360"/>
            <a:ext cx="655637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sk-SK" sz="11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INTERNÉ</a:t>
            </a:r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15909"/>
            <a:ext cx="9144000" cy="1805854"/>
          </a:xfrm>
        </p:spPr>
        <p:txBody>
          <a:bodyPr>
            <a:normAutofit fontScale="90000"/>
          </a:bodyPr>
          <a:lstStyle/>
          <a:p>
            <a:r>
              <a:rPr lang="sk-SK" sz="6000" b="1" dirty="0">
                <a:latin typeface="+mn-lt"/>
              </a:rPr>
              <a:t>NARIADENIE VLÁDY 436/2022</a:t>
            </a:r>
            <a:br>
              <a:rPr lang="sk-SK" sz="6000" b="1" dirty="0">
                <a:latin typeface="+mn-lt"/>
              </a:rPr>
            </a:br>
            <a:r>
              <a:rPr lang="sk-SK" sz="4000" b="1" dirty="0">
                <a:latin typeface="+mn-lt"/>
              </a:rPr>
              <a:t>pravidlá poskytovania podpory</a:t>
            </a:r>
            <a:br>
              <a:rPr lang="sk-SK" sz="4000" b="1" dirty="0">
                <a:latin typeface="+mn-lt"/>
              </a:rPr>
            </a:br>
            <a:r>
              <a:rPr lang="sk-SK" sz="4000" b="1" dirty="0">
                <a:latin typeface="+mn-lt"/>
              </a:rPr>
              <a:t>v poľnohospodárstve formou priamych platieb</a:t>
            </a:r>
            <a:endParaRPr lang="sk-SK" sz="4000" b="1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0C556D-2BEE-4A4D-9F3A-1DE0DDC0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114" y="768350"/>
            <a:ext cx="10515600" cy="83213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Oddelené a viazané priame platby</a:t>
            </a:r>
            <a:endParaRPr lang="sk-SK" sz="3600" b="1" dirty="0">
              <a:solidFill>
                <a:srgbClr val="000000"/>
              </a:solidFill>
              <a:latin typeface="TeXGyreBonumRegular"/>
              <a:cs typeface="Times New Roman" pitchFamily="18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5E20367-37AD-46CF-B217-F94A493E9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08018"/>
            <a:ext cx="10515600" cy="46452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sk-SK" dirty="0">
                <a:solidFill>
                  <a:srgbClr val="000000"/>
                </a:solidFill>
                <a:latin typeface="TeXGyreBonumRegular"/>
              </a:rPr>
              <a:t>a) základná podpora príjmu v záujme udržateľnosti,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b) komplementárna </a:t>
            </a:r>
            <a:r>
              <a:rPr lang="sk-SK" dirty="0" err="1">
                <a:solidFill>
                  <a:srgbClr val="000000"/>
                </a:solidFill>
                <a:latin typeface="TeXGyreBonumRegular"/>
              </a:rPr>
              <a:t>redistributívna</a:t>
            </a:r>
            <a:r>
              <a:rPr lang="sk-SK" dirty="0">
                <a:solidFill>
                  <a:srgbClr val="000000"/>
                </a:solidFill>
                <a:latin typeface="TeXGyreBonumRegular"/>
              </a:rPr>
              <a:t> podpora príjmu v záujme udržateľnosti,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c) komplementárna podpora príjmu pre mladého poľnohospodára,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d) podpora formou </a:t>
            </a:r>
            <a:r>
              <a:rPr lang="sk-SK" dirty="0" err="1">
                <a:solidFill>
                  <a:srgbClr val="000000"/>
                </a:solidFill>
                <a:latin typeface="TeXGyreBonumRegular"/>
              </a:rPr>
              <a:t>celofarmovej</a:t>
            </a:r>
            <a:r>
              <a:rPr lang="sk-SK" dirty="0">
                <a:solidFill>
                  <a:srgbClr val="000000"/>
                </a:solidFill>
                <a:latin typeface="TeXGyreBonumRegular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TeXGyreBonumRegular"/>
              </a:rPr>
              <a:t>eko</a:t>
            </a:r>
            <a:r>
              <a:rPr lang="sk-SK" dirty="0">
                <a:solidFill>
                  <a:srgbClr val="000000"/>
                </a:solidFill>
                <a:latin typeface="TeXGyreBonumRegular"/>
              </a:rPr>
              <a:t>-schémy,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e) podpora na zlepšenie životných podmienok zvierat podporou pastevného chovu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f) viazaná podpora príjmu na pestovanie vybraných druhov bielkovinových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g) viazaná podpora príjmu na kravy chované v systéme s trhovou produkciou mlieka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h) viazaná podpora príjmu na ovce a kozy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i) viazaná podpora príjmu na pestovanie chmeľu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j) viazaná podpora príjmu na pestovanie cukrovej repy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k) viazaná podpora príjmu na pestovanie vybraných druhov ovocia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l) viazaná podpora príjmu na pestovanie vybraných druhov zeleniny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820BDC6-D164-438F-B14C-C34B54DE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B7555E9-D157-42AE-A047-068F7D96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5817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88AE87-EC38-4A2B-83A4-FCD9379DD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3197"/>
            <a:ext cx="10515600" cy="113737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Minimálne požiadavky na poskytnutie priamych platieb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ECF72F0-66F3-49F6-9A0B-357D4882F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04928"/>
            <a:ext cx="10515600" cy="44514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výmera najmenej 1 ha a táto môže predstavovať viaceré súvislé plochy s výmerou najmenej 0,3 ha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plocha, ktorú má poľnohospodár k dispozícii a plochy na ktorých nepoľnohospodárska činnosť netrvá viac ako 28 dní v kalendárnom roku, z toho v období od 15. mája do 15. septembra najviac na 14 dní – do skupiny podporovaných plôch patria aj </a:t>
            </a:r>
            <a:r>
              <a:rPr lang="sk-SK" sz="2000" dirty="0" err="1">
                <a:solidFill>
                  <a:srgbClr val="000000"/>
                </a:solidFill>
                <a:latin typeface="TeXGyreBonumRegular"/>
              </a:rPr>
              <a:t>lyžiarské</a:t>
            </a: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 svahy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krajinné prvky, bylinné políčka a úhor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plochy, na ktorej sa nachádzajú roztrúsené stromy do 100 ks/ha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plocha ktorá je k dispozícii k 31. máju roku podania žiadosti (zavádza sa kontrola evidencie pozemkov)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plocha musí zodpovedať vymedzeniu po celý kalendárny rok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000000"/>
                </a:solidFill>
                <a:latin typeface="TeXGyreBonumRegular"/>
              </a:rPr>
              <a:t>(Konope)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27A54C0-3AB2-43CD-9A79-4F2EBAC8D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A60B3EC-EBC7-43E9-9CB1-1526C599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76161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02F2E6-2B45-416B-A0BB-D1D41A80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73979"/>
            <a:ext cx="10515600" cy="558799"/>
          </a:xfrm>
        </p:spPr>
        <p:txBody>
          <a:bodyPr>
            <a:normAutofit fontScale="90000"/>
          </a:bodyPr>
          <a:lstStyle/>
          <a:p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Stropovanie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a znižovanie priamych platieb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29FF3D0-7FF2-4CD0-9C43-57F3E77E0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35283"/>
            <a:ext cx="10515600" cy="4354368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800" dirty="0">
                <a:solidFill>
                  <a:srgbClr val="000000"/>
                </a:solidFill>
                <a:latin typeface="TimesNewRomanPSMT"/>
              </a:rPr>
              <a:t>vzťahuje sa na základnú podporu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800" dirty="0">
                <a:solidFill>
                  <a:srgbClr val="000000"/>
                </a:solidFill>
                <a:latin typeface="TimesNewRomanPSMT"/>
              </a:rPr>
              <a:t>odpočítajú sa mzdové náklady súvisiace s poľnohospodárskou činnosťou (aj zmluvné náklady)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800" dirty="0">
                <a:solidFill>
                  <a:srgbClr val="000000"/>
                </a:solidFill>
                <a:latin typeface="TimesNewRomanPSMT"/>
              </a:rPr>
              <a:t>Zníženie základnej podpory o 85 % v časti sumy nad 60 000 eur a do 100 000 eur vrátane a o 100 % v časti sumy nad 100 000 eur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67E37F6-3C51-4E2D-BCF1-ADDB9DD2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6134824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DA0666C-5EC1-4EFB-89E1-AD5BBD7B0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262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BBED90-E0D2-49E3-A471-5B8D1A9A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99189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sk-SK" sz="32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Komplementárna </a:t>
            </a:r>
            <a:r>
              <a:rPr lang="sk-SK" sz="32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redistributívna</a:t>
            </a:r>
            <a:r>
              <a:rPr lang="sk-SK" sz="32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170218-97DC-4ACA-B7D6-69AFEDDFF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6227"/>
            <a:ext cx="10515600" cy="4063423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800" dirty="0">
                <a:solidFill>
                  <a:srgbClr val="000000"/>
                </a:solidFill>
                <a:latin typeface="TimesNewRomanPSMT"/>
              </a:rPr>
              <a:t>Komplementárna </a:t>
            </a:r>
            <a:r>
              <a:rPr lang="sk-SK" sz="2800" dirty="0" err="1">
                <a:solidFill>
                  <a:srgbClr val="000000"/>
                </a:solidFill>
                <a:latin typeface="TimesNewRomanPSMT"/>
              </a:rPr>
              <a:t>redistributívna</a:t>
            </a:r>
            <a:r>
              <a:rPr lang="sk-SK" sz="2800" dirty="0">
                <a:solidFill>
                  <a:srgbClr val="000000"/>
                </a:solidFill>
                <a:latin typeface="TimesNewRomanPSMT"/>
              </a:rPr>
              <a:t> podpora sa poskytne na najviac 150,99 ha na prijímateľa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800" dirty="0">
                <a:solidFill>
                  <a:srgbClr val="000000"/>
                </a:solidFill>
                <a:latin typeface="TimesNewRomanPSMT"/>
              </a:rPr>
              <a:t>Odstupňovanie: : prvý interval do 100,99 ha, druhý interval od 101 ha do 150,99 ha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015C90B-4B15-48B1-8415-70053C78B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22B8024-BFBF-4312-A112-73B0A0C45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61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FA4233-C350-4F15-B2A0-7BCAF76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9795"/>
            <a:ext cx="10515600" cy="93994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sk-SK" sz="32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Komplementárna podpora príjmu pre mladého poľnohospodára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430EED2-25A0-468F-945B-055062BB5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22319"/>
            <a:ext cx="10515600" cy="4167332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podnik založil počas dvoch rokov predchádzajúcich prvému podaniu žiadosti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vek do 40 rokov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stredné alebo vysokoškolské vzdelanie zamerané na poľnohospodárstvo, potravinárstvo, veterinárstvo, lesníctvo alebo ochranu životného prostredia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najmenej 18 mesiacov praxe v poľnohospodárskej prvovýrobe a absolvovaný akreditovaný vzdelávací program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podpora sa poskytne na max. 5 rokov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600" dirty="0">
                <a:solidFill>
                  <a:srgbClr val="000000"/>
                </a:solidFill>
                <a:latin typeface="TimesNewRomanPSMT"/>
              </a:rPr>
              <a:t>komplementárna podpora príjmu pre mladého poľnohospodára sa poskytne najviac na 100 ha.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6BEFC67-36C2-4AAD-8322-8D3BF1198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035C8E5-5C15-4616-86F1-FA42CE759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7820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D749A2-DE4A-42C2-A15F-D56257FE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558799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Celofarmová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</a:t>
            </a: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eko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39C8C76-D432-4436-9DF1-393104BA9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74164"/>
            <a:ext cx="10515600" cy="521657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TimesNewRomanPSMT"/>
              </a:rPr>
              <a:t>celkovou výmerou poľnohospodárskej plochy najviac 10 ha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najmenej na 25 % ornej pôdy vykonať zlepšenie štruktúry OP (hnojenie, zapracovanie </a:t>
            </a:r>
            <a:r>
              <a:rPr lang="sk-SK" sz="2000" dirty="0" err="1">
                <a:solidFill>
                  <a:srgbClr val="000000"/>
                </a:solidFill>
                <a:latin typeface="TimesNewRomanPSMT"/>
              </a:rPr>
              <a:t>mašt</a:t>
            </a:r>
            <a:r>
              <a:rPr lang="sk-SK" sz="2000" dirty="0">
                <a:solidFill>
                  <a:srgbClr val="000000"/>
                </a:solidFill>
                <a:latin typeface="TimesNewRomanPSMT"/>
              </a:rPr>
              <a:t>. hnoja do 20 ha)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3% TTP vyčleniť na neskoršie kosenie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Celoročný zelený kryt </a:t>
            </a:r>
            <a:r>
              <a:rPr lang="sk-SK" sz="2000" dirty="0" err="1">
                <a:solidFill>
                  <a:srgbClr val="000000"/>
                </a:solidFill>
                <a:latin typeface="TimesNewRomanPSMT"/>
              </a:rPr>
              <a:t>medziradia</a:t>
            </a:r>
            <a:r>
              <a:rPr lang="sk-SK" sz="2000" dirty="0">
                <a:solidFill>
                  <a:srgbClr val="000000"/>
                </a:solidFill>
                <a:latin typeface="TimesNewRomanPSMT"/>
              </a:rPr>
              <a:t> vo viniciach a sadoch na 50%.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sk-SK" sz="2000" b="1" dirty="0">
              <a:solidFill>
                <a:srgbClr val="000000"/>
              </a:solidFill>
              <a:latin typeface="TimesNewRomanPSM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TimesNewRomanPSMT"/>
              </a:rPr>
              <a:t>celkovou výmerou poľnohospodárskej plochy nad 10 ha a prevažujúcim TTP a trávami alebo inými bylinnými krmovinami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najmenej na 25 % ornej pôdy vykonať zlepšenie štruktúry OP (hnojenie)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vysiatej plochy zmesami pre opeľovače (10% z 1,4% úhoru)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celoročný zelený kryt </a:t>
            </a:r>
            <a:r>
              <a:rPr lang="sk-SK" sz="2000" dirty="0" err="1">
                <a:solidFill>
                  <a:srgbClr val="000000"/>
                </a:solidFill>
                <a:latin typeface="TimesNewRomanPSMT"/>
              </a:rPr>
              <a:t>medziradia</a:t>
            </a:r>
            <a:r>
              <a:rPr lang="sk-SK" sz="2000" dirty="0">
                <a:solidFill>
                  <a:srgbClr val="000000"/>
                </a:solidFill>
                <a:latin typeface="TimesNewRomanPSMT"/>
              </a:rPr>
              <a:t> viníc, ovocných sadov a chmeľníc (50%)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obhospodarovanie rýchlorastúcich drevín (2x za vegetačné obdobie)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vyčlenenie neproduktívnej plochu nad rámec (+1,4 +1,6 +1,8 %)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pl-PL" sz="2000" dirty="0">
                <a:solidFill>
                  <a:srgbClr val="000000"/>
                </a:solidFill>
                <a:latin typeface="TimesNewRomanPSMT"/>
              </a:rPr>
              <a:t>dodržanie najväčšej výmery ornej pôdy (50ha). Biopás so šírkou min. 12m a s výmerou min. 0,5% (max. odchylka 1,5 ha)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imesNewRomanPSMT"/>
              </a:rPr>
              <a:t>neskoršie kosenie min. 15 % TTP</a:t>
            </a:r>
          </a:p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962EFCF-3681-4136-BB8D-9A48C50B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466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339A72-99E6-4626-9D09-72919E8B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64899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Celofarmová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</a:t>
            </a: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eko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9EA188-90BA-4FED-BC0E-6589F7586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1765"/>
            <a:ext cx="10515600" cy="4447886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b="1" dirty="0">
                <a:solidFill>
                  <a:srgbClr val="000000"/>
                </a:solidFill>
                <a:latin typeface="Calibri"/>
              </a:rPr>
              <a:t>celkovou výmerou poľnohospodárskej plochy nad 10 ha a prevažujúcou OP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najmenej na 25 % ornej pôdy vykonať zlepšenie štruktúry OP (hnojenie)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vysiatej plochy zmesami pre opeľovače (10% z 1,4% úhoru)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celoročný zelený kryt </a:t>
            </a:r>
            <a:r>
              <a:rPr lang="sk-SK" dirty="0" err="1">
                <a:solidFill>
                  <a:srgbClr val="000000"/>
                </a:solidFill>
                <a:latin typeface="Calibri"/>
              </a:rPr>
              <a:t>medziradia</a:t>
            </a:r>
            <a:r>
              <a:rPr lang="sk-SK" dirty="0">
                <a:solidFill>
                  <a:srgbClr val="000000"/>
                </a:solidFill>
                <a:latin typeface="Calibri"/>
              </a:rPr>
              <a:t> viníc, ovocných sadov a chmeľníc (50%)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obhospodarovanie rýchlorastúcich drevín (2x za vegetačné obdobie)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vyčlenenie neproduktívnej plochu nad rámec (+1,4 +1,6 +1,8 %) (v CHU 3,5%)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pl-PL" dirty="0">
                <a:solidFill>
                  <a:srgbClr val="000000"/>
                </a:solidFill>
                <a:latin typeface="Calibri"/>
              </a:rPr>
              <a:t>dodržanie najväčšej výmery ornej pôdy (50ha, CHU 20ha). Biopás so šírkou min. 12m a s výmerou min. 0,5% (max. odchylka 1,5 alebo 0,7 ha)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zatrávnenie ornej pôdy v chránenom území (4% v CHU a zaťaženie 0,5 DJ)-(výmera parcely max. 50ha v CHU)</a:t>
            </a:r>
          </a:p>
          <a:p>
            <a:pPr>
              <a:lnSpc>
                <a:spcPct val="8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latin typeface="Calibri"/>
              </a:rPr>
              <a:t>neskoršie kosenie min. 10 % TTP</a:t>
            </a:r>
            <a:br>
              <a:rPr lang="sk-SK" sz="2400" dirty="0"/>
            </a:br>
            <a:endParaRPr lang="sk-SK" sz="2400" dirty="0"/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C129567-40EE-4248-8FCE-94B74A69A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7484CA7-29BE-454E-B865-E3745648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104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103AFA-2319-4B4E-8C86-BD9D1A86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73979"/>
            <a:ext cx="10515600" cy="558799"/>
          </a:xfrm>
        </p:spPr>
        <p:txBody>
          <a:bodyPr>
            <a:normAutofit fontScale="90000"/>
          </a:bodyPr>
          <a:lstStyle/>
          <a:p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Celofarmová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</a:t>
            </a: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eko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FC831F-4EB3-45E7-9684-140CF4A1D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6687"/>
            <a:ext cx="10515600" cy="4603750"/>
          </a:xfrm>
        </p:spPr>
        <p:txBody>
          <a:bodyPr/>
          <a:lstStyle/>
          <a:p>
            <a:r>
              <a:rPr lang="sk-SK" b="1" dirty="0">
                <a:solidFill>
                  <a:srgbClr val="000000"/>
                </a:solidFill>
                <a:latin typeface="Calibri"/>
              </a:rPr>
              <a:t>Neproduktívna plocha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Calibri"/>
              </a:rPr>
              <a:t>Povolené ničenie hrabošov po kontrole ÚKSÚP (</a:t>
            </a:r>
            <a:r>
              <a:rPr lang="sk-SK" dirty="0" err="1">
                <a:solidFill>
                  <a:srgbClr val="000000"/>
                </a:solidFill>
                <a:latin typeface="Calibri"/>
              </a:rPr>
              <a:t>rodenticídy</a:t>
            </a:r>
            <a:r>
              <a:rPr lang="sk-SK" dirty="0">
                <a:solidFill>
                  <a:srgbClr val="000000"/>
                </a:solidFill>
                <a:latin typeface="Calibri"/>
              </a:rPr>
              <a:t>, obrábanie bez narušenia vegetácie)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Calibri"/>
              </a:rPr>
              <a:t>Nevykonávať agrotechnické operácie od 1.5. do 22.6 (odstraňovanie húževnatých a inváznych rastlín je povolené – </a:t>
            </a:r>
            <a:r>
              <a:rPr lang="sk-SK" dirty="0" err="1">
                <a:solidFill>
                  <a:srgbClr val="000000"/>
                </a:solidFill>
                <a:latin typeface="Calibri"/>
              </a:rPr>
              <a:t>foto</a:t>
            </a:r>
            <a:r>
              <a:rPr lang="sk-SK" dirty="0">
                <a:solidFill>
                  <a:srgbClr val="000000"/>
                </a:solidFill>
                <a:latin typeface="Calibri"/>
              </a:rPr>
              <a:t> + </a:t>
            </a:r>
            <a:r>
              <a:rPr lang="sk-SK" dirty="0" err="1">
                <a:solidFill>
                  <a:srgbClr val="000000"/>
                </a:solidFill>
                <a:latin typeface="Calibri"/>
              </a:rPr>
              <a:t>hlásenbie</a:t>
            </a:r>
            <a:r>
              <a:rPr lang="sk-SK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Calibri"/>
              </a:rPr>
              <a:t>Od 1.3. do 15.8. sa nesmie využívať na poľnohospodársku výrobu</a:t>
            </a:r>
          </a:p>
          <a:p>
            <a:r>
              <a:rPr lang="pl-PL" b="1" dirty="0">
                <a:solidFill>
                  <a:srgbClr val="000000"/>
                </a:solidFill>
                <a:latin typeface="Calibri"/>
              </a:rPr>
              <a:t>Dodržanie najväčšej výmery ornej pôdy</a:t>
            </a:r>
          </a:p>
          <a:p>
            <a:pPr marL="342900" indent="-342900">
              <a:buFontTx/>
              <a:buChar char="-"/>
            </a:pPr>
            <a:r>
              <a:rPr lang="pl-PL" dirty="0">
                <a:solidFill>
                  <a:srgbClr val="000000"/>
                </a:solidFill>
                <a:latin typeface="Calibri"/>
              </a:rPr>
              <a:t>ostrov biodiverzity – v CHU min. 3,5%, rozloha min. 0,1 ha, nemôže sa kombinovať s biopásom (môže biť aj plocha pre medonosné rastliny)</a:t>
            </a:r>
          </a:p>
          <a:p>
            <a:pPr marL="342900" indent="-342900">
              <a:buFontTx/>
              <a:buChar char="-"/>
            </a:pPr>
            <a:r>
              <a:rPr lang="pl-PL" dirty="0">
                <a:solidFill>
                  <a:srgbClr val="000000"/>
                </a:solidFill>
                <a:latin typeface="Calibri"/>
              </a:rPr>
              <a:t>Založenie biopásu  - od 30.4. do 16.8. tvorený úhorom s porastom</a:t>
            </a:r>
          </a:p>
          <a:p>
            <a:pPr marL="342900" indent="-342900">
              <a:buFontTx/>
              <a:buChar char="-"/>
            </a:pPr>
            <a:r>
              <a:rPr lang="pl-PL" dirty="0">
                <a:solidFill>
                  <a:srgbClr val="000000"/>
                </a:solidFill>
                <a:latin typeface="Calibri"/>
              </a:rPr>
              <a:t>Kosenie alebo mulčovanie od 23.6., s vahovým faktorom 1,5 od 1.8.</a:t>
            </a:r>
          </a:p>
          <a:p>
            <a:pPr marL="342900" indent="-342900">
              <a:buFontTx/>
              <a:buChar char="-"/>
            </a:pPr>
            <a:endParaRPr lang="pl-PL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buFontTx/>
              <a:buChar char="-"/>
            </a:pPr>
            <a:endParaRPr lang="sk-SK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buFontTx/>
              <a:buChar char="-"/>
            </a:pPr>
            <a:endParaRPr lang="sk-SK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B38F99-BE59-447D-94E7-4F1724C7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3B84A17-94C9-4619-BB89-6DB006B8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214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103AFA-2319-4B4E-8C86-BD9D1A86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73979"/>
            <a:ext cx="10515600" cy="558799"/>
          </a:xfrm>
        </p:spPr>
        <p:txBody>
          <a:bodyPr>
            <a:normAutofit fontScale="90000"/>
          </a:bodyPr>
          <a:lstStyle/>
          <a:p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Celofarmová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 </a:t>
            </a:r>
            <a:r>
              <a:rPr lang="sk-SK" sz="3600" b="1" dirty="0" err="1">
                <a:solidFill>
                  <a:srgbClr val="000000"/>
                </a:solidFill>
                <a:latin typeface="TeXGyreBonumRegular"/>
                <a:cs typeface="Times New Roman" pitchFamily="18"/>
              </a:rPr>
              <a:t>eko</a:t>
            </a:r>
            <a:r>
              <a:rPr lang="sk-SK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FC831F-4EB3-45E7-9684-140CF4A1D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6687"/>
            <a:ext cx="10515600" cy="4603750"/>
          </a:xfrm>
        </p:spPr>
        <p:txBody>
          <a:bodyPr/>
          <a:lstStyle/>
          <a:p>
            <a:r>
              <a:rPr lang="pl-PL" b="1" dirty="0">
                <a:solidFill>
                  <a:srgbClr val="000000"/>
                </a:solidFill>
                <a:latin typeface="Calibri"/>
              </a:rPr>
              <a:t>Dodržanie najväčšej výmery ornej pôdy</a:t>
            </a:r>
          </a:p>
          <a:p>
            <a:pPr marL="342900" indent="-342900">
              <a:buFontTx/>
              <a:buChar char="-"/>
            </a:pPr>
            <a:r>
              <a:rPr lang="pl-PL" dirty="0">
                <a:solidFill>
                  <a:srgbClr val="000000"/>
                </a:solidFill>
                <a:latin typeface="Calibri"/>
              </a:rPr>
              <a:t>Na zavlažovanej ploche stačí vyčleniť súvislú neproduktívnu plochu min. 1%</a:t>
            </a:r>
          </a:p>
          <a:p>
            <a:pPr marL="342900" indent="-342900">
              <a:buFontTx/>
              <a:buChar char="-"/>
            </a:pPr>
            <a:r>
              <a:rPr lang="pl-PL" u="sng" dirty="0">
                <a:solidFill>
                  <a:srgbClr val="000000"/>
                </a:solidFill>
                <a:latin typeface="Calibri"/>
              </a:rPr>
              <a:t>CHU –max. 20 ha v časti CHU, ktorá sa nachádza v CHVU alebo UEV</a:t>
            </a:r>
          </a:p>
          <a:p>
            <a:r>
              <a:rPr lang="sk-SK" b="1" dirty="0">
                <a:solidFill>
                  <a:srgbClr val="000000"/>
                </a:solidFill>
                <a:latin typeface="Calibri"/>
              </a:rPr>
              <a:t>Plocha vysiata zmesami pre opeľovače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Calibri"/>
              </a:rPr>
              <a:t>Založenie od 30.4. a do 22.6. nekosiť, </a:t>
            </a:r>
            <a:r>
              <a:rPr lang="sk-SK" dirty="0" err="1">
                <a:solidFill>
                  <a:srgbClr val="000000"/>
                </a:solidFill>
                <a:latin typeface="Calibri"/>
              </a:rPr>
              <a:t>nemulčovať</a:t>
            </a:r>
            <a:endParaRPr lang="sk-SK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Calibri"/>
              </a:rPr>
              <a:t>Zmenili sa skupiny plodín pre zmesi opeľovačov</a:t>
            </a:r>
          </a:p>
          <a:p>
            <a:r>
              <a:rPr lang="sk-SK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Obhospodarovanie trvalého trávneho porastu kosením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Source Sans Pro" panose="020B0503030403020204" pitchFamily="34" charset="0"/>
              </a:rPr>
              <a:t>1. kosenie do 31.8., odložené kosenie do 15.9.</a:t>
            </a:r>
          </a:p>
          <a:p>
            <a:pPr marL="342900" indent="-342900">
              <a:buFontTx/>
              <a:buChar char="-"/>
            </a:pPr>
            <a:r>
              <a:rPr lang="sk-SK" dirty="0">
                <a:solidFill>
                  <a:srgbClr val="000000"/>
                </a:solidFill>
                <a:latin typeface="Source Sans Pro" panose="020B0503030403020204" pitchFamily="34" charset="0"/>
              </a:rPr>
              <a:t>Je povolené </a:t>
            </a:r>
            <a:r>
              <a:rPr lang="sk-SK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mulčovanie</a:t>
            </a:r>
            <a:r>
              <a:rPr lang="sk-SK" dirty="0">
                <a:solidFill>
                  <a:srgbClr val="000000"/>
                </a:solidFill>
                <a:latin typeface="Source Sans Pro" panose="020B0503030403020204" pitchFamily="34" charset="0"/>
              </a:rPr>
              <a:t> ako prvý agrotechnický úkon na max. 20% TTP </a:t>
            </a:r>
          </a:p>
          <a:p>
            <a:pPr marL="342900" indent="-342900">
              <a:buFontTx/>
              <a:buChar char="-"/>
            </a:pPr>
            <a:endParaRPr lang="sk-SK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buFontTx/>
              <a:buChar char="-"/>
            </a:pPr>
            <a:endParaRPr lang="sk-SK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B38F99-BE59-447D-94E7-4F1724C7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3B84A17-94C9-4619-BB89-6DB006B8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963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1E0AA9-5F1C-46BA-BCA1-19F41994B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9744"/>
            <a:ext cx="10515600" cy="6243404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pastevného chovu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pasenie </a:t>
            </a:r>
            <a:r>
              <a:rPr lang="pl-PL" sz="2000" dirty="0">
                <a:solidFill>
                  <a:srgbClr val="000000"/>
                </a:solidFill>
                <a:latin typeface="Calibri"/>
              </a:rPr>
              <a:t>od 1. mája do 31. októbra (ovca, jalovica, dojnica)</a:t>
            </a:r>
            <a:endParaRPr lang="sk-SK" sz="2000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bielkovinovú plodinu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- </a:t>
            </a:r>
            <a:r>
              <a:rPr lang="sk-SK" sz="2000" dirty="0">
                <a:solidFill>
                  <a:srgbClr val="000000"/>
                </a:solidFill>
                <a:latin typeface="Calibri"/>
              </a:rPr>
              <a:t>vybrané druhy bielkovinových plodín s dodržiavaním najmenšieho počtu jedincov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mlieko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dojnice vedené v CEHZ – elektronický prístup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retenčné obdobie </a:t>
            </a:r>
            <a:r>
              <a:rPr lang="pl-PL" sz="2000" dirty="0">
                <a:solidFill>
                  <a:srgbClr val="000000"/>
                </a:solidFill>
                <a:latin typeface="Calibri"/>
              </a:rPr>
              <a:t>od 1. júna do 31. júla</a:t>
            </a:r>
            <a:endParaRPr lang="sk-SK" sz="2000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ovce a kozy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bahnica, baran, jarka, cap a koza vedené v CEHZ – elektronický prístup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retenčné obdobie </a:t>
            </a:r>
            <a:r>
              <a:rPr lang="pl-PL" sz="2000" dirty="0">
                <a:solidFill>
                  <a:srgbClr val="000000"/>
                </a:solidFill>
                <a:latin typeface="Calibri"/>
              </a:rPr>
              <a:t>od 1. júna do 31. júla</a:t>
            </a:r>
            <a:endParaRPr lang="sk-SK" sz="2000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chmeľ 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buChar char="-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do 30. septembra preukázať, že svoju produkciu dodá spracovateľskému podniku alebo ho sám spracuje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cukrovú repu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-   </a:t>
            </a:r>
            <a:r>
              <a:rPr lang="sk-SK" sz="2000" dirty="0">
                <a:solidFill>
                  <a:srgbClr val="000000"/>
                </a:solidFill>
                <a:latin typeface="Calibri"/>
              </a:rPr>
              <a:t>spolu so žiadosťou preukáže, že dodá cukrovú repu cukrovarníckemu podniku na základe dohody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ovocie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-   </a:t>
            </a:r>
            <a:r>
              <a:rPr lang="sk-SK" sz="2000" dirty="0">
                <a:solidFill>
                  <a:srgbClr val="000000"/>
                </a:solidFill>
                <a:latin typeface="Calibri"/>
              </a:rPr>
              <a:t>do 30. septembra roku podania žiadosti preukázať, že svoju produkciu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vybraných druhov ovocia dodá napr. spracovateľovi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Podpora na zeleninu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b="1" dirty="0">
                <a:solidFill>
                  <a:srgbClr val="000000"/>
                </a:solidFill>
                <a:latin typeface="Calibri"/>
              </a:rPr>
              <a:t>-   </a:t>
            </a:r>
            <a:r>
              <a:rPr lang="sk-SK" sz="2000" dirty="0">
                <a:solidFill>
                  <a:srgbClr val="000000"/>
                </a:solidFill>
                <a:latin typeface="Calibri"/>
              </a:rPr>
              <a:t>do 30. septembra roku podania žiadosti preukázať, že svoju produkciu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Calibri"/>
              </a:rPr>
              <a:t>vybraných druhov zeleniny napr. spracovateľovi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0B17A93-36DD-4092-A577-8937B435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581144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48B5B1F684274CBC029855CFAC91F2" ma:contentTypeVersion="0" ma:contentTypeDescription="Umožňuje vytvoriť nový dokument." ma:contentTypeScope="" ma:versionID="fe13cfeb80725857d260d232c2fcbcc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73F304-B20C-49B2-ABFE-70D1A995F49C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96D15C6-6F7B-48E0-A866-65DEF60E7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ACD10FD-B634-4F93-AB60-3E8641EDBF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11722</TotalTime>
  <Words>1097</Words>
  <Application>Microsoft Office PowerPoint</Application>
  <PresentationFormat>Szélesvásznú</PresentationFormat>
  <Paragraphs>99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Source Sans Pro</vt:lpstr>
      <vt:lpstr>TeXGyreBonumRegular</vt:lpstr>
      <vt:lpstr>TimesNewRomanPSMT</vt:lpstr>
      <vt:lpstr>Wingdings 3</vt:lpstr>
      <vt:lpstr>Motív balíka Office</vt:lpstr>
      <vt:lpstr>NARIADENIE VLÁDY 436/2022 pravidlá poskytovania podpory v poľnohospodárstve formou priamych platieb</vt:lpstr>
      <vt:lpstr>Oddelené a viazané priame platby</vt:lpstr>
      <vt:lpstr>Minimálne požiadavky na poskytnutie priamych platieb</vt:lpstr>
      <vt:lpstr>Stropovanie a znižovanie priamych platieb </vt:lpstr>
      <vt:lpstr>Komplementárna redistributívna podpora príjmu v záujme udržateľnosti</vt:lpstr>
      <vt:lpstr>Komplementárna podpora príjmu pre mladého poľnohospodára</vt:lpstr>
      <vt:lpstr>Celofarmová eko-schéma</vt:lpstr>
      <vt:lpstr>Celofarmová eko-schéma</vt:lpstr>
      <vt:lpstr>Celofarmová eko-schéma</vt:lpstr>
      <vt:lpstr>Celofarmová eko-schéma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Dávid Bodon</cp:lastModifiedBy>
  <cp:revision>245</cp:revision>
  <dcterms:created xsi:type="dcterms:W3CDTF">2021-11-02T07:12:24Z</dcterms:created>
  <dcterms:modified xsi:type="dcterms:W3CDTF">2025-02-16T10:35:53Z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0x010100FA48B5B1F684274CBC029855CFAC91F2</vt:lpwstr>
  </property>
  <property fmtid="{D5CDD505-2E9C-101B-9397-08002B2CF9AE}" pid="3" name="MSIP_Label_54743a8a-75f7-4ac9-9741-a35bd0337f21_Enabled">
    <vt:lpwstr>true</vt:lpwstr>
  </property>
  <property fmtid="{D5CDD505-2E9C-101B-9397-08002B2CF9AE}" pid="4" name="MSIP_Label_54743a8a-75f7-4ac9-9741-a35bd0337f21_SetDate">
    <vt:lpwstr>2023-10-04T04:55:30Z</vt:lpwstr>
  </property>
  <property fmtid="{D5CDD505-2E9C-101B-9397-08002B2CF9AE}" pid="5" name="MSIP_Label_54743a8a-75f7-4ac9-9741-a35bd0337f21_Method">
    <vt:lpwstr>Privileged</vt:lpwstr>
  </property>
  <property fmtid="{D5CDD505-2E9C-101B-9397-08002B2CF9AE}" pid="6" name="MSIP_Label_54743a8a-75f7-4ac9-9741-a35bd0337f21_Name">
    <vt:lpwstr>INTERNÉ</vt:lpwstr>
  </property>
  <property fmtid="{D5CDD505-2E9C-101B-9397-08002B2CF9AE}" pid="7" name="MSIP_Label_54743a8a-75f7-4ac9-9741-a35bd0337f21_SiteId">
    <vt:lpwstr>e0d54165-a303-4a6a-9954-68dfeb2b693d</vt:lpwstr>
  </property>
  <property fmtid="{D5CDD505-2E9C-101B-9397-08002B2CF9AE}" pid="8" name="MSIP_Label_54743a8a-75f7-4ac9-9741-a35bd0337f21_ActionId">
    <vt:lpwstr>2a1b5e83-883a-4ff1-baa6-f7062c3b2a3b</vt:lpwstr>
  </property>
  <property fmtid="{D5CDD505-2E9C-101B-9397-08002B2CF9AE}" pid="9" name="MSIP_Label_54743a8a-75f7-4ac9-9741-a35bd0337f21_ContentBits">
    <vt:lpwstr>2</vt:lpwstr>
  </property>
  <property fmtid="{D5CDD505-2E9C-101B-9397-08002B2CF9AE}" pid="10" name="ClassificationContentMarkingFooterLocations">
    <vt:lpwstr>Motív balíka Office:11</vt:lpwstr>
  </property>
  <property fmtid="{D5CDD505-2E9C-101B-9397-08002B2CF9AE}" pid="11" name="ClassificationContentMarkingFooterText">
    <vt:lpwstr>    INTERNÉ</vt:lpwstr>
  </property>
</Properties>
</file>