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72" r:id="rId4"/>
    <p:sldId id="280" r:id="rId5"/>
    <p:sldId id="283" r:id="rId6"/>
    <p:sldId id="281" r:id="rId7"/>
    <p:sldId id="274" r:id="rId8"/>
    <p:sldId id="284" r:id="rId9"/>
    <p:sldId id="259" r:id="rId10"/>
    <p:sldId id="260" r:id="rId11"/>
    <p:sldId id="285" r:id="rId12"/>
    <p:sldId id="279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6024"/>
  </p:normalViewPr>
  <p:slideViewPr>
    <p:cSldViewPr snapToGrid="0" snapToObjects="1">
      <p:cViewPr varScale="1">
        <p:scale>
          <a:sx n="155" d="100"/>
          <a:sy n="155" d="100"/>
        </p:scale>
        <p:origin x="18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24. 9. 2024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24. 9. 2024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C7A0B-1A6D-C74C-93E3-D901B0874622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356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24. 9. 2024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24. 9. 2024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24. 9. 2024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24. 9. 2024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24. 9. 2024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24. 9. 2024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24. 9. 2024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24. 9. 2024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t="5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24. 9. 2024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08070512-7D10-4D06-92FC-77E91C8852D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1950" y="6690360"/>
            <a:ext cx="655637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sk-SK" sz="11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INTERNÉ</a:t>
            </a:r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01198"/>
            <a:ext cx="9144000" cy="1363922"/>
          </a:xfrm>
        </p:spPr>
        <p:txBody>
          <a:bodyPr>
            <a:normAutofit/>
          </a:bodyPr>
          <a:lstStyle/>
          <a:p>
            <a:r>
              <a:rPr lang="sk-SK" dirty="0"/>
              <a:t>Kontroly na mieste 2024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03796A-9229-1340-AE7D-6777A3548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7195"/>
            <a:ext cx="9262188" cy="1865701"/>
          </a:xfrm>
        </p:spPr>
        <p:txBody>
          <a:bodyPr>
            <a:normAutofit/>
          </a:bodyPr>
          <a:lstStyle/>
          <a:p>
            <a:endParaRPr lang="sk-SK" dirty="0"/>
          </a:p>
          <a:p>
            <a:r>
              <a:rPr lang="sk-SK" dirty="0"/>
              <a:t>Sekcia kontroly na mieste</a:t>
            </a:r>
          </a:p>
          <a:p>
            <a:r>
              <a:rPr lang="sk-SK" dirty="0"/>
              <a:t>Pôdohospodárska platobná agentúra</a:t>
            </a:r>
          </a:p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28" y="205274"/>
            <a:ext cx="8924226" cy="839754"/>
          </a:xfrm>
        </p:spPr>
        <p:txBody>
          <a:bodyPr>
            <a:normAutofit/>
          </a:bodyPr>
          <a:lstStyle/>
          <a:p>
            <a:pPr algn="ctr"/>
            <a:r>
              <a:rPr lang="sk-SK" sz="1800" b="1" dirty="0">
                <a:solidFill>
                  <a:schemeClr val="tx1"/>
                </a:solidFill>
              </a:rPr>
              <a:t>Kontrolované intervencie (Nariadenia vlády SR č. 435/2022 </a:t>
            </a:r>
            <a:r>
              <a:rPr lang="sk-SK" sz="1800" b="1" dirty="0" err="1">
                <a:solidFill>
                  <a:schemeClr val="tx1"/>
                </a:solidFill>
              </a:rPr>
              <a:t>Z.z</a:t>
            </a:r>
            <a:r>
              <a:rPr lang="sk-SK" sz="1800" b="1" dirty="0">
                <a:solidFill>
                  <a:schemeClr val="tx1"/>
                </a:solidFill>
              </a:rPr>
              <a:t>., č. 436/2022 </a:t>
            </a:r>
            <a:r>
              <a:rPr lang="sk-SK" sz="1800" b="1" dirty="0" err="1">
                <a:solidFill>
                  <a:schemeClr val="tx1"/>
                </a:solidFill>
              </a:rPr>
              <a:t>Z.z</a:t>
            </a:r>
            <a:r>
              <a:rPr lang="sk-SK" sz="1800" b="1" dirty="0">
                <a:solidFill>
                  <a:schemeClr val="tx1"/>
                </a:solidFill>
              </a:rPr>
              <a:t>., č. 3/2023 </a:t>
            </a:r>
            <a:r>
              <a:rPr lang="sk-SK" sz="1800" b="1" dirty="0" err="1">
                <a:solidFill>
                  <a:schemeClr val="tx1"/>
                </a:solidFill>
              </a:rPr>
              <a:t>Z.z</a:t>
            </a:r>
            <a:r>
              <a:rPr lang="sk-SK" sz="1800" b="1" dirty="0">
                <a:solidFill>
                  <a:schemeClr val="tx1"/>
                </a:solidFill>
              </a:rPr>
              <a:t>.)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5E15C4-9F55-6F4F-B235-1CDB9A8C5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5828" y="1203649"/>
            <a:ext cx="3326615" cy="5048869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BISS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REDP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MP - Mladý poľnohospodár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EKS - </a:t>
            </a:r>
            <a:r>
              <a:rPr lang="sk-SK" sz="1900" dirty="0" err="1">
                <a:solidFill>
                  <a:schemeClr val="tx1"/>
                </a:solidFill>
              </a:rPr>
              <a:t>Celofarmová</a:t>
            </a:r>
            <a:r>
              <a:rPr lang="sk-SK" sz="1900" dirty="0">
                <a:solidFill>
                  <a:schemeClr val="tx1"/>
                </a:solidFill>
              </a:rPr>
              <a:t> </a:t>
            </a:r>
            <a:r>
              <a:rPr lang="sk-SK" sz="1900" dirty="0" err="1">
                <a:solidFill>
                  <a:schemeClr val="tx1"/>
                </a:solidFill>
              </a:rPr>
              <a:t>ekoschéma</a:t>
            </a:r>
            <a:endParaRPr lang="sk-SK" sz="19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Viazané podpory príjmu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VBP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VCHM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VCR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rgbClr val="92D050"/>
                </a:solidFill>
              </a:rPr>
              <a:t>VVO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VVZ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Intervencie týkajúce sa zvierat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Zlepšenie životných podmienok zvierat podporou pastevného chovu (PPCH)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Viazaná podpora príjmu na kravy chované v systéme s trhovou produkciou mlieka (VDOJ)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Viazaná podpora príjmu na ovce a kozy (VOK)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tx1"/>
                </a:solidFill>
              </a:rPr>
              <a:t>Platba na dobytčie jednotky (VDJ)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Chov a udržiavanie ohrozených plemien hospodárskych zvierat (AKZ)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900" dirty="0">
                <a:solidFill>
                  <a:schemeClr val="accent2">
                    <a:lumMod val="75000"/>
                  </a:schemeClr>
                </a:solidFill>
              </a:rPr>
              <a:t>Dobré životné podmienky zvierat (ZPZP)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 dirty="0"/>
          </a:p>
        </p:txBody>
      </p:sp>
      <p:sp>
        <p:nvSpPr>
          <p:cNvPr id="6" name="Zástupný text 2">
            <a:extLst>
              <a:ext uri="{FF2B5EF4-FFF2-40B4-BE49-F238E27FC236}">
                <a16:creationId xmlns:a16="http://schemas.microsoft.com/office/drawing/2014/main" id="{9B66DACE-A45D-4F23-9485-C9DA65F8DF9B}"/>
              </a:ext>
            </a:extLst>
          </p:cNvPr>
          <p:cNvSpPr txBox="1">
            <a:spLocks/>
          </p:cNvSpPr>
          <p:nvPr/>
        </p:nvSpPr>
        <p:spPr>
          <a:xfrm>
            <a:off x="4215125" y="1212812"/>
            <a:ext cx="3662307" cy="504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Neprojektové opatrenia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Oblasti s prírodnými obmedzeniami alebo inými osobitnými obmedzeniami (ANC)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Podpora v rámci sústavy NATURA 2000 na TTP (UEV)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Precízne hnojenie orných pôd pri ochrane vodných zdrojov (PHOP)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Šetrné hospodárenie na ornej pôde, ovocných sadoch a vo viniciach (SHOP)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Ochrana zachovania biodiverzity (OZB)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Zatrávňovanie podmáčania ornej pôdy (ZPOP)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Ekologické poľnohospodárstvo (EKO)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Podpora v rámci sústavy NATURA 2000 na trvalo trávnom poraste (UEV)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Lesnícko-environmentálne a klimatické služby a ochrana lesov (LEKS)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v rámci Natura 2000 na lesnom pozemku (LUEV)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na založenie </a:t>
            </a:r>
            <a:r>
              <a:rPr lang="sk-SK" sz="1200" dirty="0" err="1">
                <a:solidFill>
                  <a:schemeClr val="tx1"/>
                </a:solidFill>
              </a:rPr>
              <a:t>agrolesníckeho</a:t>
            </a:r>
            <a:r>
              <a:rPr lang="sk-SK" sz="1200" dirty="0">
                <a:solidFill>
                  <a:schemeClr val="tx1"/>
                </a:solidFill>
              </a:rPr>
              <a:t> systému na poľnohospodárskej ploche (ALS)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Podpora na založenie líniových vegetačných prvkov (LVP)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chemeClr val="tx1"/>
              </a:solidFill>
            </a:endParaRP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745A0014-6FFC-4BC9-A963-71BC8CC30FB6}"/>
              </a:ext>
            </a:extLst>
          </p:cNvPr>
          <p:cNvSpPr txBox="1">
            <a:spLocks/>
          </p:cNvSpPr>
          <p:nvPr/>
        </p:nvSpPr>
        <p:spPr>
          <a:xfrm>
            <a:off x="8136924" y="1212812"/>
            <a:ext cx="3662307" cy="504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200" dirty="0" err="1">
                <a:solidFill>
                  <a:schemeClr val="tx1"/>
                </a:solidFill>
              </a:rPr>
              <a:t>Kondicionalita</a:t>
            </a:r>
            <a:endParaRPr lang="sk-SK" sz="12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tx1"/>
                </a:solidFill>
              </a:rPr>
              <a:t>DPEP 1, DPEP 3, DPEP 4, DPEP 5, DPEP 6, DPEP 7, DPEP 8, DPEP 9, PH 3, PH 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accent2">
                    <a:lumMod val="75000"/>
                  </a:schemeClr>
                </a:solidFill>
              </a:rPr>
              <a:t>PH 5, PH 6, PH 9, PH 10, PH 11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PH 1, PH 2, PH 5, PH 7,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92D05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rgbClr val="92D050"/>
                </a:solidFill>
              </a:rPr>
              <a:t>delegované na ÚSKÚP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200" dirty="0">
                <a:solidFill>
                  <a:schemeClr val="accent2">
                    <a:lumMod val="75000"/>
                  </a:schemeClr>
                </a:solidFill>
              </a:rPr>
              <a:t>delegované na ŠVPS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18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Výkon kontrol na mieste 2024</a:t>
            </a:r>
            <a:endParaRPr lang="sk-SK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4"/>
            <a:ext cx="10633587" cy="5201815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Dôvody kontroly na mieste: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Kontrolná vzorka z dôvodu rizikovej analýzy a náhodného výberu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Jednotná žiadosť,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Diaľkový prieskum Zeme (DPZ),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Kondicionalita</a:t>
            </a:r>
            <a:r>
              <a:rPr lang="sk-SK" dirty="0">
                <a:solidFill>
                  <a:schemeClr val="tx1"/>
                </a:solidFill>
              </a:rPr>
              <a:t> (zelená a biela oblasť),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VDJ,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PPCH,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LEKS,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LUEV,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PZPP,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AKZ,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ZPZP,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Kontroly z dôvodu explicitného výberu (</a:t>
            </a:r>
            <a:r>
              <a:rPr lang="sk-SK" dirty="0" err="1">
                <a:solidFill>
                  <a:schemeClr val="tx1"/>
                </a:solidFill>
              </a:rPr>
              <a:t>prekryvy</a:t>
            </a:r>
            <a:r>
              <a:rPr lang="sk-SK" dirty="0">
                <a:solidFill>
                  <a:schemeClr val="tx1"/>
                </a:solidFill>
              </a:rPr>
              <a:t> po kontrole na mieste, podnety a i.)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Opakované kontroly na mieste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Aktualizácia LPIS zo strany prijímateľa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Rozpory po kontrole DPZ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Administratívne krížové kontroly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Načasovanie kontrol závisí od dodania kontrolných vzoriek </a:t>
            </a:r>
            <a:r>
              <a:rPr lang="sk-SK" altLang="sk-SK" dirty="0">
                <a:solidFill>
                  <a:schemeClr val="tx1"/>
                </a:solidFill>
              </a:rPr>
              <a:t>a od kontrolovateľnosti podmienok oprávnenosti a </a:t>
            </a:r>
            <a:r>
              <a:rPr lang="sk-SK" altLang="sk-SK" dirty="0" err="1">
                <a:solidFill>
                  <a:schemeClr val="tx1"/>
                </a:solidFill>
              </a:rPr>
              <a:t>kondicionality</a:t>
            </a:r>
            <a:r>
              <a:rPr lang="sk-SK" altLang="sk-SK" dirty="0">
                <a:solidFill>
                  <a:schemeClr val="tx1"/>
                </a:solidFill>
              </a:rPr>
              <a:t>, najmä pre prípady podmienok týkajúcich sa retenčných období, podmienok týkajúcich sa dodržiavania termínov a pod.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Kontrolná vzorka je rozdelená medzi kontroly na mieste a kontroly vykonané metódou DPZ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8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Výkon kontrol na mieste 2024</a:t>
            </a:r>
            <a:endParaRPr lang="sk-SK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5"/>
            <a:ext cx="10633587" cy="46620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Používané zdroje informácií pre výkon kontroly na mieste</a:t>
            </a:r>
            <a:r>
              <a:rPr lang="sk-SK" sz="2400" dirty="0">
                <a:solidFill>
                  <a:schemeClr val="tx1"/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ortofotomapy</a:t>
            </a:r>
            <a:r>
              <a:rPr lang="sk-SK" dirty="0">
                <a:solidFill>
                  <a:schemeClr val="tx1"/>
                </a:solidFill>
              </a:rPr>
              <a:t> stredného Slovenska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VHR snímky QA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tx1"/>
                </a:solidFill>
              </a:rPr>
              <a:t>ortofotomapy</a:t>
            </a:r>
            <a:r>
              <a:rPr lang="sk-SK" dirty="0">
                <a:solidFill>
                  <a:schemeClr val="tx1"/>
                </a:solidFill>
              </a:rPr>
              <a:t> z programu starostlivosti o les (PSL)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VHR snímky DPZ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dodatočné nalietané oblasti (</a:t>
            </a:r>
            <a:r>
              <a:rPr lang="sk-SK" dirty="0" err="1">
                <a:solidFill>
                  <a:schemeClr val="tx1"/>
                </a:solidFill>
              </a:rPr>
              <a:t>dron</a:t>
            </a:r>
            <a:r>
              <a:rPr lang="sk-SK" dirty="0">
                <a:solidFill>
                  <a:schemeClr val="tx1"/>
                </a:solidFill>
              </a:rPr>
              <a:t>, lietadlá, satelitné snímky)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Evidencia prijímateľa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Fyzická kontrola na mieste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Pomocné zdroje: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AMS / </a:t>
            </a:r>
            <a:r>
              <a:rPr lang="sk-SK" dirty="0" err="1">
                <a:solidFill>
                  <a:schemeClr val="tx1"/>
                </a:solidFill>
              </a:rPr>
              <a:t>Sentinel</a:t>
            </a:r>
            <a:r>
              <a:rPr lang="sk-SK" dirty="0">
                <a:solidFill>
                  <a:schemeClr val="tx1"/>
                </a:solidFill>
              </a:rPr>
              <a:t> - 2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8384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Porovnanie výmer KNM za 2022, 2023 a 2024</a:t>
            </a:r>
            <a:endParaRPr lang="sk-SK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4"/>
            <a:ext cx="10633587" cy="52018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rok 2022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JŽ RA/NV – 140382 ha (585 prijímateľov)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DPZ RA/NV – 72349 ha (777 prijímateľov)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rok 2023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JŽ RA/NV – 143711 ha (553 prijímateľov)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DPZ RA/NV – 67402 ha (581 prijímateľov)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rok 2024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JŽ RA/NV – 125109 ha (465 prijímateľov)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Celková výmera v rámci DPZ RA/NV – 40495 ha (390 prijímateľov)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129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75" y="537894"/>
            <a:ext cx="10871447" cy="675086"/>
          </a:xfrm>
        </p:spPr>
        <p:txBody>
          <a:bodyPr>
            <a:normAutofit/>
          </a:bodyPr>
          <a:lstStyle/>
          <a:p>
            <a:pPr lvl="0" algn="ctr">
              <a:tabLst>
                <a:tab pos="457200" algn="l"/>
              </a:tabLst>
            </a:pPr>
            <a:r>
              <a:rPr lang="sk-SK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Quality</a:t>
            </a: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sk-SK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assessment</a:t>
            </a: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(QA) – Hodnotenie kvality IACS</a:t>
            </a:r>
            <a:endParaRPr lang="sk-SK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713863" y="1427584"/>
            <a:ext cx="10633587" cy="52018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</a:rPr>
              <a:t>Nový typ kontroly v rámci programového obdobia 2023 - 2027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Európskou Komisiou (EK) vybrané na kontrolu konkrétne diely na konkrétne intervencie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Z veľkej časti integrované do hlavnej kontrolnej vzorky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Čiastočne delegované na NPPC-VÚPOP (</a:t>
            </a:r>
            <a:r>
              <a:rPr lang="sk-SK" altLang="sk-SK" dirty="0" err="1">
                <a:solidFill>
                  <a:schemeClr val="tx1"/>
                </a:solidFill>
              </a:rPr>
              <a:t>fotointerpretácia</a:t>
            </a:r>
            <a:r>
              <a:rPr lang="sk-SK" altLang="sk-SK" dirty="0">
                <a:solidFill>
                  <a:schemeClr val="tx1"/>
                </a:solidFill>
              </a:rPr>
              <a:t> nad VHR snímkami)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Termín na zaslanie finálnej správy do EK: 15.2.2025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Príklad: prijímateľ si deklaruje platbu na BISS, ANC, VBP a má 10 dielov. V rámci QA bola vybraná jedna plocha na VBP. Zameria sa plocha, vyhotoví sa fotodokumentácia z terénu a vyžiadajú sa od prijímateľa doklady ku bielkovinovej plodine.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83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09600" y="905879"/>
            <a:ext cx="10363200" cy="463951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Včas dodaná hlavná kontrolná vzorka,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Minimálne zapojenie zamestnancov odboru pri vyhodnocovaní dokladov v rámci AMS,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Organizačná zmena v rámci odboru riadenia a výkonu kontroly priamych podpôr - vznik troch oddelení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zvýšenie efektivity a riadenia kontrolného systému v rámci výkonu kontrol priamych podpôr na regionálnych pracoviskách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Využitie </a:t>
            </a:r>
            <a:r>
              <a:rPr lang="sk-SK" altLang="sk-SK" dirty="0" err="1">
                <a:solidFill>
                  <a:schemeClr val="tx1"/>
                </a:solidFill>
              </a:rPr>
              <a:t>dronov</a:t>
            </a:r>
            <a:r>
              <a:rPr lang="sk-SK" altLang="sk-SK" dirty="0">
                <a:solidFill>
                  <a:schemeClr val="tx1"/>
                </a:solidFill>
              </a:rPr>
              <a:t> pri výkone kontrol na mieste,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Personálne navýšenie počtu kontrolórov - vytváranie nových miest na regionálnych pracoviskách, kde je nedostatok kontrolórov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altLang="sk-SK" dirty="0">
                <a:solidFill>
                  <a:schemeClr val="tx1"/>
                </a:solidFill>
              </a:rPr>
              <a:t>Znižovanie administratívnej záťaže kontrolnej skupiny na prijímateľa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altLang="sk-SK" dirty="0">
              <a:solidFill>
                <a:schemeClr val="tx1"/>
              </a:solidFill>
            </a:endParaRPr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7</a:t>
            </a:fld>
            <a:endParaRPr lang="sk-SK"/>
          </a:p>
        </p:txBody>
      </p:sp>
      <p:sp>
        <p:nvSpPr>
          <p:cNvPr id="6" name="Nadpis 1"/>
          <p:cNvSpPr txBox="1">
            <a:spLocks noGrp="1"/>
          </p:cNvSpPr>
          <p:nvPr>
            <p:ph type="title"/>
          </p:nvPr>
        </p:nvSpPr>
        <p:spPr>
          <a:xfrm>
            <a:off x="383459" y="225068"/>
            <a:ext cx="11111855" cy="6808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tabLst>
                <a:tab pos="457200" algn="l"/>
              </a:tabLst>
            </a:pP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Zmeny oproti kampane 2023</a:t>
            </a:r>
            <a:endParaRPr lang="sk-SK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1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44FEA-033A-334C-87F0-AD68241C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28" y="234991"/>
            <a:ext cx="12022371" cy="719146"/>
          </a:xfrm>
        </p:spPr>
        <p:txBody>
          <a:bodyPr>
            <a:normAutofit/>
          </a:bodyPr>
          <a:lstStyle/>
          <a:p>
            <a:pPr algn="ctr"/>
            <a:r>
              <a:rPr lang="sk-SK" sz="3200" dirty="0">
                <a:latin typeface="+mn-lt"/>
              </a:rPr>
              <a:t>Zobrazenie výsledkov AMS pre prijímateľov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C96A970E-131B-4324-B2B2-A3AAC4EAB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828" y="1054095"/>
            <a:ext cx="11431182" cy="409150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Výsledky sú zobrazené formou semafora farieb </a:t>
            </a:r>
            <a:r>
              <a:rPr lang="sk-SK" u="sng" dirty="0">
                <a:solidFill>
                  <a:schemeClr val="tx1"/>
                </a:solidFill>
                <a:latin typeface="Calibri"/>
                <a:cs typeface="Calibri"/>
              </a:rPr>
              <a:t>v aplikácii GSAA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659C3F"/>
                </a:highlight>
                <a:latin typeface="Calibri"/>
                <a:cs typeface="Calibri"/>
              </a:rPr>
              <a:t>zelená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splnenie monitorovanej podmienky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FF9933"/>
                </a:highlight>
                <a:latin typeface="Calibri"/>
                <a:cs typeface="Calibri"/>
              </a:rPr>
              <a:t>oranžová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potreba ďalšej aktivity zo strany prijímateľa (úpravy žiadosti, prípadne zaslanie geotagovanej fotografie)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FF0000"/>
                </a:highlight>
                <a:latin typeface="Calibri"/>
                <a:cs typeface="Calibri"/>
              </a:rPr>
              <a:t>červená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- identifikované neplnenie monitorovanej podmienky,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highlight>
                  <a:srgbClr val="C0C0C0"/>
                </a:highlight>
                <a:latin typeface="Calibri"/>
                <a:cs typeface="Calibri"/>
              </a:rPr>
              <a:t>sivá</a:t>
            </a:r>
            <a:r>
              <a:rPr lang="sk-SK" dirty="0">
                <a:solidFill>
                  <a:schemeClr val="tx1"/>
                </a:solidFill>
                <a:latin typeface="Calibri"/>
                <a:cs typeface="Calibri"/>
              </a:rPr>
              <a:t> – zatiaľ bez finálneho výsledku monitoringu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  <a:sym typeface="Wingdings" panose="05000000000000000000" pitchFamily="2" charset="2"/>
              </a:rPr>
              <a:t>Každý výsledok AMS s vysvetlením semafora, aká chyba bola identifikovaná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u="sng" dirty="0">
                <a:solidFill>
                  <a:schemeClr val="tx1"/>
                </a:solidFill>
                <a:sym typeface="Wingdings" panose="05000000000000000000" pitchFamily="2" charset="2"/>
              </a:rPr>
              <a:t>Prijímateľ má 2 možnosti, ako reagovať na oranžové plochy v GSAA: </a:t>
            </a:r>
            <a:endParaRPr lang="sk-SK" u="sng" dirty="0">
              <a:solidFill>
                <a:schemeClr val="tx1"/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  <a:sym typeface="Wingdings" panose="05000000000000000000" pitchFamily="2" charset="2"/>
              </a:rPr>
              <a:t>zmena žiadosti podľa reálneho stavu (úprava hraníc užívania, zmena deklarovanej plodiny, stiahnutie žiadosti),</a:t>
            </a:r>
            <a:endParaRPr lang="sk-SK" sz="2400" dirty="0">
              <a:solidFill>
                <a:schemeClr val="tx1"/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tx1"/>
                </a:solidFill>
                <a:sym typeface="Wingdings" panose="05000000000000000000" pitchFamily="2" charset="2"/>
              </a:rPr>
              <a:t>zaslanie geotagovanej fotografie z plochy pre ďalšie odborné posúdenie.</a:t>
            </a:r>
            <a:endParaRPr lang="sk-SK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59FBB4-62CC-F348-A39E-5A3E8F43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8</a:t>
            </a:fld>
            <a:endParaRPr lang="sk-SK"/>
          </a:p>
        </p:txBody>
      </p:sp>
      <p:pic>
        <p:nvPicPr>
          <p:cNvPr id="11" name="Grafický objekt 10" descr="Semafor výplň plnou farbou">
            <a:extLst>
              <a:ext uri="{FF2B5EF4-FFF2-40B4-BE49-F238E27FC236}">
                <a16:creationId xmlns:a16="http://schemas.microsoft.com/office/drawing/2014/main" id="{9F54BAFD-DFC3-4308-85E2-D29D859FE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4808" y="233478"/>
            <a:ext cx="1328992" cy="13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3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1A35C5-BDD8-4F27-BE7E-A0FDBB0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69" y="136525"/>
            <a:ext cx="11936964" cy="498475"/>
          </a:xfrm>
        </p:spPr>
        <p:txBody>
          <a:bodyPr>
            <a:noAutofit/>
          </a:bodyPr>
          <a:lstStyle/>
          <a:p>
            <a:pPr algn="ctr"/>
            <a:r>
              <a:rPr lang="sk-SK" sz="3200" dirty="0">
                <a:latin typeface="Calibri" panose="020F0502020204030204" pitchFamily="34" charset="0"/>
                <a:ea typeface="Calibri" panose="020F0502020204030204" pitchFamily="34" charset="0"/>
              </a:rPr>
              <a:t>M</a:t>
            </a:r>
            <a:r>
              <a:rPr lang="sk-SK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onitorované intervencie AMS 2024</a:t>
            </a:r>
            <a:endParaRPr lang="sk-SK" sz="320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CBB2B1-EE45-4958-B061-612E9854C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613" y="845976"/>
            <a:ext cx="11073752" cy="5604458"/>
          </a:xfrm>
        </p:spPr>
        <p:txBody>
          <a:bodyPr>
            <a:normAutofit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Základná podpora príjmu v záujme udržateľnosti (BISS),</a:t>
            </a:r>
            <a:endParaRPr lang="sk-SK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49580"/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BISS naviazané intervencie: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Komplementárna </a:t>
            </a:r>
            <a:r>
              <a:rPr lang="sk-SK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redistributívna</a:t>
            </a: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podpora príjmu v záujme udržateľnosti (REDP),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Komplementárna podpora príjmu pre mladých poľnohospodárov (MP),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pre oblasti s prírodnými obmedzeniami alebo inými osobitnými obmedzeniami (ANC),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v rámci sústavy Natura 2000 na trvalom trávnom poraste (UEV)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 formou </a:t>
            </a:r>
            <a:r>
              <a:rPr lang="sk-SK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celofarmovej</a:t>
            </a:r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eko-schémy (EKS),</a:t>
            </a:r>
            <a:endParaRPr lang="sk-SK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Podpora na ochranu a zachovanie biodiverzity (OZB)</a:t>
            </a:r>
            <a:endParaRPr lang="sk-SK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sk-SK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Viazaná podpora príjmu (VPP):</a:t>
            </a:r>
            <a:endParaRPr lang="sk-SK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bielkovinových plodín (VBP),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cukrovej repy (VCR),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ovocia (VVO),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Platba na pestovanie vybraných druhov zeleniny (VVZ),</a:t>
            </a:r>
            <a:endParaRPr lang="sk-SK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058A2F8-9CC2-44D1-AEA2-36621DC7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C253C57-B170-4794-A296-93318662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774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90D180-B5E3-4D95-8523-F591A2E5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40" y="161925"/>
            <a:ext cx="11874760" cy="572601"/>
          </a:xfrm>
        </p:spPr>
        <p:txBody>
          <a:bodyPr>
            <a:noAutofit/>
          </a:bodyPr>
          <a:lstStyle/>
          <a:p>
            <a:pPr algn="ctr"/>
            <a:r>
              <a:rPr lang="sk-SK" sz="3100" dirty="0">
                <a:latin typeface="+mn-lt"/>
              </a:rPr>
              <a:t>Potenciálne opatrenia pre zlepšenie kvality výsledkov AMS v budúcnosti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3CB34F-7011-4707-B5AD-4A29F70C7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019" y="895740"/>
            <a:ext cx="11299955" cy="51907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Implementácia nových algoritmov do procesu vyhodnocovania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Úprava algoritmov na základe dôkladnej kontroly kvality a potrebných analýz z terénu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Zmena podkladových dát (kvalitnejších satelitných snímok) pre účely výpočtu 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 Implementácia nových služieb AMS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46EEE11-9E33-46C6-B9DD-83F81AF4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786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2EC59B-02F8-4E8F-BE82-0D633F0A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88014"/>
            <a:ext cx="10515600" cy="2852737"/>
          </a:xfrm>
        </p:spPr>
        <p:txBody>
          <a:bodyPr/>
          <a:lstStyle/>
          <a:p>
            <a:r>
              <a:rPr lang="sk-SK" dirty="0"/>
              <a:t>kontrola.priameplatby@apa.sk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FC0BE48-25BF-482E-8674-CB0C2DB43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F199909-B4D1-4BD0-BCE4-40EFB417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7B24381-9347-4D06-A72B-25D5D92F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5445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880EC19-D0C2-4A05-BEE9-167F381B7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459" y="1271674"/>
            <a:ext cx="10515600" cy="3862558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sk-SK" sz="2000" dirty="0">
              <a:solidFill>
                <a:schemeClr val="tx1"/>
              </a:solidFill>
            </a:endParaRPr>
          </a:p>
          <a:p>
            <a:pPr algn="ctr"/>
            <a:endParaRPr lang="sk-SK" sz="4000" dirty="0">
              <a:solidFill>
                <a:schemeClr val="tx1"/>
              </a:solidFill>
            </a:endParaRPr>
          </a:p>
          <a:p>
            <a:pPr algn="ctr"/>
            <a:endParaRPr lang="sk-SK" sz="4000" dirty="0">
              <a:solidFill>
                <a:schemeClr val="tx1"/>
              </a:solidFill>
            </a:endParaRPr>
          </a:p>
          <a:p>
            <a:pPr algn="ctr"/>
            <a:r>
              <a:rPr lang="sk-SK" sz="4000" dirty="0">
                <a:solidFill>
                  <a:schemeClr val="tx1"/>
                </a:solidFill>
              </a:rPr>
              <a:t>ĎAKUJEME ZA POZORNOSŤ</a:t>
            </a:r>
          </a:p>
          <a:p>
            <a:pPr algn="ctr"/>
            <a:endParaRPr lang="sk-SK" sz="20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sz="28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sk-SK" dirty="0"/>
          </a:p>
          <a:p>
            <a:pPr marL="342900" indent="-342900">
              <a:buFontTx/>
              <a:buChar char="-"/>
            </a:pPr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9559B94-6F42-4C8B-A02E-433E6685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12</a:t>
            </a:fld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87F046EA-5B31-4978-A41D-F92231CDC9AC}"/>
              </a:ext>
            </a:extLst>
          </p:cNvPr>
          <p:cNvSpPr txBox="1">
            <a:spLocks/>
          </p:cNvSpPr>
          <p:nvPr/>
        </p:nvSpPr>
        <p:spPr>
          <a:xfrm>
            <a:off x="383459" y="225068"/>
            <a:ext cx="11111855" cy="6808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457200" algn="l"/>
              </a:tabLst>
            </a:pPr>
            <a:endParaRPr lang="sk-SK" sz="32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0248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7610</TotalTime>
  <Words>1063</Words>
  <Application>Microsoft Office PowerPoint</Application>
  <PresentationFormat>Širokouhlá</PresentationFormat>
  <Paragraphs>182</Paragraphs>
  <Slides>12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Motív balíka Office</vt:lpstr>
      <vt:lpstr>Kontroly na mieste 2024</vt:lpstr>
      <vt:lpstr>Kontrolované intervencie (Nariadenia vlády SR č. 435/2022 Z.z., č. 436/2022 Z.z., č. 3/2023 Z.z.)</vt:lpstr>
      <vt:lpstr>Výkon kontrol na mieste 2024</vt:lpstr>
      <vt:lpstr>Výkon kontrol na mieste 2024</vt:lpstr>
      <vt:lpstr>Porovnanie výmer KNM za 2022, 2023 a 2024</vt:lpstr>
      <vt:lpstr>Quality assessment (QA) – Hodnotenie kvality IACS</vt:lpstr>
      <vt:lpstr>Zmeny oproti kampane 2023</vt:lpstr>
      <vt:lpstr>Zobrazenie výsledkov AMS pre prijímateľov</vt:lpstr>
      <vt:lpstr>Monitorované intervencie AMS 2024</vt:lpstr>
      <vt:lpstr>Potenciálne opatrenia pre zlepšenie kvality výsledkov AMS v budúcnosti</vt:lpstr>
      <vt:lpstr>kontrola.priameplatby@apa.sk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Petříček Gabriel</cp:lastModifiedBy>
  <cp:revision>75</cp:revision>
  <dcterms:created xsi:type="dcterms:W3CDTF">2021-11-02T07:12:24Z</dcterms:created>
  <dcterms:modified xsi:type="dcterms:W3CDTF">2024-09-24T07:28:43Z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743a8a-75f7-4ac9-9741-a35bd0337f21_Enabled">
    <vt:lpwstr>true</vt:lpwstr>
  </property>
  <property fmtid="{D5CDD505-2E9C-101B-9397-08002B2CF9AE}" pid="3" name="MSIP_Label_54743a8a-75f7-4ac9-9741-a35bd0337f21_SetDate">
    <vt:lpwstr>2024-01-31T07:10:34Z</vt:lpwstr>
  </property>
  <property fmtid="{D5CDD505-2E9C-101B-9397-08002B2CF9AE}" pid="4" name="MSIP_Label_54743a8a-75f7-4ac9-9741-a35bd0337f21_Method">
    <vt:lpwstr>Privileged</vt:lpwstr>
  </property>
  <property fmtid="{D5CDD505-2E9C-101B-9397-08002B2CF9AE}" pid="5" name="MSIP_Label_54743a8a-75f7-4ac9-9741-a35bd0337f21_Name">
    <vt:lpwstr>INTERNÉ</vt:lpwstr>
  </property>
  <property fmtid="{D5CDD505-2E9C-101B-9397-08002B2CF9AE}" pid="6" name="MSIP_Label_54743a8a-75f7-4ac9-9741-a35bd0337f21_SiteId">
    <vt:lpwstr>e0d54165-a303-4a6a-9954-68dfeb2b693d</vt:lpwstr>
  </property>
  <property fmtid="{D5CDD505-2E9C-101B-9397-08002B2CF9AE}" pid="7" name="MSIP_Label_54743a8a-75f7-4ac9-9741-a35bd0337f21_ActionId">
    <vt:lpwstr>5b3e6d9b-f537-4d0e-b26c-7246b0e2b8c0</vt:lpwstr>
  </property>
  <property fmtid="{D5CDD505-2E9C-101B-9397-08002B2CF9AE}" pid="8" name="MSIP_Label_54743a8a-75f7-4ac9-9741-a35bd0337f21_ContentBits">
    <vt:lpwstr>2</vt:lpwstr>
  </property>
  <property fmtid="{D5CDD505-2E9C-101B-9397-08002B2CF9AE}" pid="9" name="ClassificationContentMarkingFooterLocations">
    <vt:lpwstr>Motív balíka Office:11</vt:lpwstr>
  </property>
  <property fmtid="{D5CDD505-2E9C-101B-9397-08002B2CF9AE}" pid="10" name="ClassificationContentMarkingFooterText">
    <vt:lpwstr>    INTERNÉ</vt:lpwstr>
  </property>
</Properties>
</file>