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51" r:id="rId2"/>
    <p:sldId id="393" r:id="rId3"/>
    <p:sldId id="481" r:id="rId4"/>
    <p:sldId id="482" r:id="rId5"/>
  </p:sldIdLst>
  <p:sldSz cx="12192000" cy="6858000"/>
  <p:notesSz cx="6805613" cy="993933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sťovecká Adriana" initials="HA" lastIdx="2" clrIdx="0">
    <p:extLst>
      <p:ext uri="{19B8F6BF-5375-455C-9EA6-DF929625EA0E}">
        <p15:presenceInfo xmlns:p15="http://schemas.microsoft.com/office/powerpoint/2012/main" userId="S-1-5-21-3495560190-2307090886-770446312-186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B732"/>
    <a:srgbClr val="66FF66"/>
    <a:srgbClr val="70AD47"/>
    <a:srgbClr val="D2E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C2C120-CE75-4B2F-AAAC-647FD092BB0E}" v="61" dt="2022-12-02T08:10:55.807"/>
    <p1510:client id="{60042CA5-9BD7-4C95-AD9F-660AE2F4A97C}" v="2636" dt="2022-12-02T07:36:50.7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69" autoAdjust="0"/>
    <p:restoredTop sz="94660"/>
  </p:normalViewPr>
  <p:slideViewPr>
    <p:cSldViewPr snapToGrid="0">
      <p:cViewPr varScale="1">
        <p:scale>
          <a:sx n="77" d="100"/>
          <a:sy n="77" d="100"/>
        </p:scale>
        <p:origin x="696" y="55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ok 8">
            <a:extLst>
              <a:ext uri="{FF2B5EF4-FFF2-40B4-BE49-F238E27FC236}">
                <a16:creationId xmlns:a16="http://schemas.microsoft.com/office/drawing/2014/main" id="{83ACF4DF-293F-16F3-3581-0B6B659144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7" y="360032"/>
            <a:ext cx="1735494" cy="624778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5DA3CA28-6C60-4284-5188-8F81CFC75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58247"/>
            <a:ext cx="12192000" cy="1323439"/>
          </a:xfrm>
        </p:spPr>
        <p:txBody>
          <a:bodyPr>
            <a:noAutofit/>
          </a:bodyPr>
          <a:lstStyle>
            <a:lvl1pPr algn="ctr">
              <a:defRPr sz="8000" b="1">
                <a:solidFill>
                  <a:srgbClr val="70AD47"/>
                </a:solidFill>
                <a:latin typeface="+mn-lt"/>
              </a:defRPr>
            </a:lvl1pPr>
          </a:lstStyle>
          <a:p>
            <a:r>
              <a:rPr lang="sk-SK" dirty="0"/>
              <a:t>Kliknutím upravte štýl predlohy nadpisu</a:t>
            </a:r>
          </a:p>
        </p:txBody>
      </p:sp>
    </p:spTree>
    <p:extLst>
      <p:ext uri="{BB962C8B-B14F-4D97-AF65-F5344CB8AC3E}">
        <p14:creationId xmlns:p14="http://schemas.microsoft.com/office/powerpoint/2010/main" val="3820858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B50AD7B5-094D-3952-A118-6183EC594F89}"/>
              </a:ext>
            </a:extLst>
          </p:cNvPr>
          <p:cNvSpPr txBox="1">
            <a:spLocks/>
          </p:cNvSpPr>
          <p:nvPr userDrawn="1"/>
        </p:nvSpPr>
        <p:spPr>
          <a:xfrm>
            <a:off x="0" y="3958247"/>
            <a:ext cx="12192000" cy="13234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1" kern="1200">
                <a:solidFill>
                  <a:srgbClr val="70AD47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sk-SK" sz="6000" dirty="0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8F30DEC1-5800-83AF-F344-C5630CEC2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4679" y="4110647"/>
            <a:ext cx="10515600" cy="1325563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rgbClr val="70AD47"/>
                </a:solidFill>
                <a:latin typeface="+mn-lt"/>
              </a:defRPr>
            </a:lvl1pPr>
          </a:lstStyle>
          <a:p>
            <a:r>
              <a:rPr lang="sk-SK" dirty="0"/>
              <a:t>Kliknutím upravte štýl predlohy nadpisu</a:t>
            </a:r>
          </a:p>
        </p:txBody>
      </p:sp>
    </p:spTree>
    <p:extLst>
      <p:ext uri="{BB962C8B-B14F-4D97-AF65-F5344CB8AC3E}">
        <p14:creationId xmlns:p14="http://schemas.microsoft.com/office/powerpoint/2010/main" val="1090137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06D5389-875F-40D3-8061-2A4345272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4671"/>
            <a:ext cx="10614660" cy="4300855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1pPr>
            <a:lvl2pPr marL="6858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2pPr>
            <a:lvl3pPr marL="11430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3pPr>
            <a:lvl4pPr marL="16002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4pPr>
            <a:lvl5pPr marL="20574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5892FC72-CC2F-FEDD-EC94-667EC69DBF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"/>
            <a:ext cx="10201275" cy="2152650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51B55F7F-468A-F387-5445-EEE6B80FD9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5" y="5533053"/>
            <a:ext cx="2408995" cy="1324947"/>
          </a:xfrm>
          <a:prstGeom prst="rect">
            <a:avLst/>
          </a:prstGeom>
        </p:spPr>
      </p:pic>
      <p:sp>
        <p:nvSpPr>
          <p:cNvPr id="4" name="Nadpis 4">
            <a:extLst>
              <a:ext uri="{FF2B5EF4-FFF2-40B4-BE49-F238E27FC236}">
                <a16:creationId xmlns:a16="http://schemas.microsoft.com/office/drawing/2014/main" id="{8B5F8ACE-23BE-A434-C9EA-B32C8C317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89"/>
            <a:ext cx="5003036" cy="634425"/>
          </a:xfrm>
        </p:spPr>
        <p:txBody>
          <a:bodyPr>
            <a:noAutofit/>
          </a:bodyPr>
          <a:lstStyle>
            <a:lvl1pPr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k-SK" dirty="0"/>
              <a:t>Kliknutím upravte štýl predlohy nadpisu</a:t>
            </a:r>
          </a:p>
        </p:txBody>
      </p:sp>
    </p:spTree>
    <p:extLst>
      <p:ext uri="{BB962C8B-B14F-4D97-AF65-F5344CB8AC3E}">
        <p14:creationId xmlns:p14="http://schemas.microsoft.com/office/powerpoint/2010/main" val="4288544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CB7F9-4633-425F-B8C0-8FC2F57B5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73437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1pPr>
            <a:lvl2pPr marL="6858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2pPr>
            <a:lvl3pPr marL="11430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3pPr>
            <a:lvl4pPr marL="16002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4pPr>
            <a:lvl5pPr marL="20574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0F31923E-8B73-40EE-9223-BDB882BBE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73437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1pPr>
            <a:lvl2pPr marL="6858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2pPr>
            <a:lvl3pPr marL="11430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3pPr>
            <a:lvl4pPr marL="16002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4pPr>
            <a:lvl5pPr marL="20574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8B1B5D3C-C846-52BD-3798-DBC4B34CC7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AE74C076-EAAB-8848-48D0-D8442CC278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5" y="5533053"/>
            <a:ext cx="2408995" cy="1324947"/>
          </a:xfrm>
          <a:prstGeom prst="rect">
            <a:avLst/>
          </a:prstGeom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38F33292-DC75-1817-DC62-5B7C7C809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89"/>
            <a:ext cx="5003036" cy="634425"/>
          </a:xfrm>
        </p:spPr>
        <p:txBody>
          <a:bodyPr>
            <a:noAutofit/>
          </a:bodyPr>
          <a:lstStyle>
            <a:lvl1pPr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k-SK" dirty="0"/>
              <a:t>Kliknutím upravte štýl predlohy nadpisu</a:t>
            </a:r>
          </a:p>
        </p:txBody>
      </p:sp>
    </p:spTree>
    <p:extLst>
      <p:ext uri="{BB962C8B-B14F-4D97-AF65-F5344CB8AC3E}">
        <p14:creationId xmlns:p14="http://schemas.microsoft.com/office/powerpoint/2010/main" val="1192651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FDBD0E2-2947-4F7A-ACED-3DEE15599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19157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4D462F4-50AC-4186-89C5-B54F82FCCC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743069"/>
            <a:ext cx="5157787" cy="368458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1pPr>
            <a:lvl2pPr marL="6858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2pPr>
            <a:lvl3pPr marL="11430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3pPr>
            <a:lvl4pPr marL="16002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4pPr>
            <a:lvl5pPr marL="20574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4369CCD-A1B3-4DFD-8797-9F77C834BF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1919157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98CCD696-6577-4FDC-81D4-F7A1C6CB78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2" y="2743069"/>
            <a:ext cx="5183188" cy="368458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1pPr>
            <a:lvl2pPr marL="6858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2pPr>
            <a:lvl3pPr marL="11430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3pPr>
            <a:lvl4pPr marL="16002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4pPr>
            <a:lvl5pPr marL="2057400" indent="-228600">
              <a:buClr>
                <a:srgbClr val="70AD47"/>
              </a:buClr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C87356A3-C3AA-4223-7E31-8697DB2136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71B1E160-D279-FCAE-ADB2-046AB1F18F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5" y="5533053"/>
            <a:ext cx="2408995" cy="1324947"/>
          </a:xfrm>
          <a:prstGeom prst="rect">
            <a:avLst/>
          </a:prstGeom>
        </p:spPr>
      </p:pic>
      <p:sp>
        <p:nvSpPr>
          <p:cNvPr id="8" name="Nadpis 4">
            <a:extLst>
              <a:ext uri="{FF2B5EF4-FFF2-40B4-BE49-F238E27FC236}">
                <a16:creationId xmlns:a16="http://schemas.microsoft.com/office/drawing/2014/main" id="{B41FD0D3-C46A-2665-C0E7-E0ED2AEB4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89"/>
            <a:ext cx="5003036" cy="634425"/>
          </a:xfrm>
        </p:spPr>
        <p:txBody>
          <a:bodyPr>
            <a:noAutofit/>
          </a:bodyPr>
          <a:lstStyle>
            <a:lvl1pPr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k-SK" dirty="0"/>
              <a:t>Kliknutím upravte štýl predlohy nadpisu</a:t>
            </a:r>
          </a:p>
        </p:txBody>
      </p:sp>
    </p:spTree>
    <p:extLst>
      <p:ext uri="{BB962C8B-B14F-4D97-AF65-F5344CB8AC3E}">
        <p14:creationId xmlns:p14="http://schemas.microsoft.com/office/powerpoint/2010/main" val="4190402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>
            <a:extLst>
              <a:ext uri="{FF2B5EF4-FFF2-40B4-BE49-F238E27FC236}">
                <a16:creationId xmlns:a16="http://schemas.microsoft.com/office/drawing/2014/main" id="{C2DAB9CD-E249-E177-6A83-5A12452883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9847D1AE-8CD6-7E02-2AFC-C7A1A67670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5" y="5533053"/>
            <a:ext cx="2408995" cy="1324947"/>
          </a:xfrm>
          <a:prstGeom prst="rect">
            <a:avLst/>
          </a:prstGeom>
        </p:spPr>
      </p:pic>
      <p:sp>
        <p:nvSpPr>
          <p:cNvPr id="2" name="Nadpis 4">
            <a:extLst>
              <a:ext uri="{FF2B5EF4-FFF2-40B4-BE49-F238E27FC236}">
                <a16:creationId xmlns:a16="http://schemas.microsoft.com/office/drawing/2014/main" id="{3F3B878E-9EF9-4FE1-F621-76638A6FE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89"/>
            <a:ext cx="5003036" cy="634425"/>
          </a:xfrm>
        </p:spPr>
        <p:txBody>
          <a:bodyPr>
            <a:noAutofit/>
          </a:bodyPr>
          <a:lstStyle>
            <a:lvl1pPr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k-SK" dirty="0"/>
              <a:t>Kliknutím upravte štýl predlohy nadpisu</a:t>
            </a:r>
          </a:p>
        </p:txBody>
      </p:sp>
    </p:spTree>
    <p:extLst>
      <p:ext uri="{BB962C8B-B14F-4D97-AF65-F5344CB8AC3E}">
        <p14:creationId xmlns:p14="http://schemas.microsoft.com/office/powerpoint/2010/main" val="734515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D873EF-AF68-4835-B571-CFD746485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049462"/>
            <a:ext cx="6361112" cy="3811588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70AD47"/>
              </a:buClr>
              <a:buFont typeface="Wingdings" panose="05000000000000000000" pitchFamily="2" charset="2"/>
              <a:buChar char="ü"/>
              <a:defRPr sz="3200"/>
            </a:lvl1pPr>
            <a:lvl2pPr marL="914400" indent="-457200">
              <a:buClr>
                <a:srgbClr val="70AD47"/>
              </a:buClr>
              <a:buFont typeface="Wingdings" panose="05000000000000000000" pitchFamily="2" charset="2"/>
              <a:buChar char="ü"/>
              <a:defRPr sz="2800"/>
            </a:lvl2pPr>
            <a:lvl3pPr marL="1257300" indent="-342900">
              <a:buClr>
                <a:srgbClr val="70AD47"/>
              </a:buClr>
              <a:buFont typeface="Wingdings" panose="05000000000000000000" pitchFamily="2" charset="2"/>
              <a:buChar char="ü"/>
              <a:defRPr sz="2400"/>
            </a:lvl3pPr>
            <a:lvl4pPr marL="1714500" indent="-342900">
              <a:buClr>
                <a:srgbClr val="70AD47"/>
              </a:buClr>
              <a:buFont typeface="Wingdings" panose="05000000000000000000" pitchFamily="2" charset="2"/>
              <a:buChar char="ü"/>
              <a:defRPr sz="2000"/>
            </a:lvl4pPr>
            <a:lvl5pPr marL="2171700" indent="-342900">
              <a:buClr>
                <a:srgbClr val="70AD47"/>
              </a:buClr>
              <a:buFont typeface="Wingdings" panose="05000000000000000000" pitchFamily="2" charset="2"/>
              <a:buChar char="ü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1268854-6FBD-4D00-B100-BC060FC6A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B91F46D5-8242-A507-928C-EDB9D306C9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62F729F9-DFCA-7C2A-7058-DD0ABF26B0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5" y="5533053"/>
            <a:ext cx="2408995" cy="1324947"/>
          </a:xfrm>
          <a:prstGeom prst="rect">
            <a:avLst/>
          </a:prstGeom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5C2221F6-2F29-C7EC-05E6-8B8491894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89"/>
            <a:ext cx="5003036" cy="634425"/>
          </a:xfrm>
        </p:spPr>
        <p:txBody>
          <a:bodyPr>
            <a:noAutofit/>
          </a:bodyPr>
          <a:lstStyle>
            <a:lvl1pPr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k-SK" dirty="0"/>
              <a:t>Kliknutím upravte štýl predlohy nadpisu</a:t>
            </a:r>
          </a:p>
        </p:txBody>
      </p:sp>
    </p:spTree>
    <p:extLst>
      <p:ext uri="{BB962C8B-B14F-4D97-AF65-F5344CB8AC3E}">
        <p14:creationId xmlns:p14="http://schemas.microsoft.com/office/powerpoint/2010/main" val="4078824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36ED662A-CDD5-46A8-AAC2-7999D288B2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2049462"/>
            <a:ext cx="58578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D8312C9-BFC5-49EC-9AD4-1294F3009D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CA8722B-5F5B-D337-89EA-37F17EEE11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FD47C1C1-9E18-D24C-195A-BCAC2A629C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5" y="5533053"/>
            <a:ext cx="2408995" cy="1324947"/>
          </a:xfrm>
          <a:prstGeom prst="rect">
            <a:avLst/>
          </a:prstGeom>
        </p:spPr>
      </p:pic>
      <p:sp>
        <p:nvSpPr>
          <p:cNvPr id="2" name="Nadpis 4">
            <a:extLst>
              <a:ext uri="{FF2B5EF4-FFF2-40B4-BE49-F238E27FC236}">
                <a16:creationId xmlns:a16="http://schemas.microsoft.com/office/drawing/2014/main" id="{3FDA91D0-CD43-8520-573D-B24DC4C1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89"/>
            <a:ext cx="5003036" cy="634425"/>
          </a:xfrm>
        </p:spPr>
        <p:txBody>
          <a:bodyPr>
            <a:noAutofit/>
          </a:bodyPr>
          <a:lstStyle>
            <a:lvl1pPr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k-SK" dirty="0"/>
              <a:t>Kliknutím upravte štýl predlohy nadpisu</a:t>
            </a:r>
          </a:p>
        </p:txBody>
      </p:sp>
    </p:spTree>
    <p:extLst>
      <p:ext uri="{BB962C8B-B14F-4D97-AF65-F5344CB8AC3E}">
        <p14:creationId xmlns:p14="http://schemas.microsoft.com/office/powerpoint/2010/main" val="640214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>
            <a:extLst>
              <a:ext uri="{FF2B5EF4-FFF2-40B4-BE49-F238E27FC236}">
                <a16:creationId xmlns:a16="http://schemas.microsoft.com/office/drawing/2014/main" id="{4ECEBA80-36AA-6D7C-2490-24BFF703EA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5004"/>
            <a:ext cx="12192000" cy="3213100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BBBC7186-1134-2DD3-8956-37CAD0BAB50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378" y="3043054"/>
            <a:ext cx="2802614" cy="2570397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054A6A0C-6FF7-FF4D-3EBB-EF92F17E0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44549"/>
            <a:ext cx="12192000" cy="4524315"/>
          </a:xfrm>
        </p:spPr>
        <p:txBody>
          <a:bodyPr>
            <a:normAutofit/>
          </a:bodyPr>
          <a:lstStyle>
            <a:lvl1pPr algn="ctr">
              <a:defRPr sz="6600" b="1">
                <a:solidFill>
                  <a:srgbClr val="70AD47"/>
                </a:solidFill>
                <a:latin typeface="+mn-lt"/>
              </a:defRPr>
            </a:lvl1pPr>
          </a:lstStyle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D7DAD34-CCA5-49FB-0D1A-E25802A808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382618"/>
            <a:ext cx="12192000" cy="461666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dirty="0"/>
              <a:t>Kliknutím upravte štýl predlohy podnadpisu</a:t>
            </a:r>
          </a:p>
        </p:txBody>
      </p:sp>
    </p:spTree>
    <p:extLst>
      <p:ext uri="{BB962C8B-B14F-4D97-AF65-F5344CB8AC3E}">
        <p14:creationId xmlns:p14="http://schemas.microsoft.com/office/powerpoint/2010/main" val="4168074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8819DF5C-B8B9-4294-929C-0329CC319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684DFDB-3DE3-4E3D-AB2B-DDD0B6D81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F311128-1492-4D2F-92C9-F31A37FF8A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14F7E-4CE2-40C3-A1EC-0B84F900C60D}" type="datetimeFigureOut">
              <a:rPr lang="sk-SK" smtClean="0"/>
              <a:t>16. 2. 2025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82757A7-481B-4C8C-BC98-017D78F54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5096888-39CE-4AC3-A5E4-23F526FDE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8618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0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EA6773-5D77-5DCB-604F-B72A65734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05561"/>
            <a:ext cx="12192000" cy="1323439"/>
          </a:xfrm>
        </p:spPr>
        <p:txBody>
          <a:bodyPr/>
          <a:lstStyle/>
          <a:p>
            <a:br>
              <a:rPr lang="sk-SK" dirty="0"/>
            </a:br>
            <a:r>
              <a:rPr lang="sk-SK" sz="6000" dirty="0"/>
              <a:t>NV SR č. 436/2022 Z. z. a </a:t>
            </a:r>
            <a:r>
              <a:rPr lang="sk-SK" sz="6000" dirty="0" err="1"/>
              <a:t>Eko</a:t>
            </a:r>
            <a:r>
              <a:rPr lang="sk-SK" sz="6000" dirty="0"/>
              <a:t>-schémy</a:t>
            </a:r>
            <a:br>
              <a:rPr lang="sk-SK" sz="6000" dirty="0"/>
            </a:br>
            <a:r>
              <a:rPr lang="sk-SK" sz="6000" b="0" dirty="0"/>
              <a:t>rok predkladania žiadostí </a:t>
            </a:r>
            <a:r>
              <a:rPr lang="sk-SK" sz="6000" dirty="0"/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2590842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sah 1"/>
          <p:cNvSpPr>
            <a:spLocks noGrp="1"/>
          </p:cNvSpPr>
          <p:nvPr>
            <p:ph idx="1"/>
          </p:nvPr>
        </p:nvSpPr>
        <p:spPr>
          <a:xfrm>
            <a:off x="838200" y="1169581"/>
            <a:ext cx="10614660" cy="5425183"/>
          </a:xfrm>
        </p:spPr>
        <p:txBody>
          <a:bodyPr>
            <a:normAutofit/>
          </a:bodyPr>
          <a:lstStyle/>
          <a:p>
            <a:pPr algn="just"/>
            <a:r>
              <a:rPr lang="sk-SK" sz="2000" b="1" dirty="0"/>
              <a:t>1. Vyčlenenie neproduktívnych prvkov a neproduktívnych plôch na ploche ornej pôdy zodpovedá výmere:</a:t>
            </a:r>
          </a:p>
          <a:p>
            <a:pPr algn="just">
              <a:buFontTx/>
              <a:buChar char="-"/>
            </a:pPr>
            <a:r>
              <a:rPr lang="sk-SK" sz="2000" b="1" dirty="0"/>
              <a:t>mimo chránených území (CHÚ) na úrovni v r. 2025 1,4% (v roku 2024 1,2% nad rámec GAEC 8) - § 11,</a:t>
            </a:r>
            <a:br>
              <a:rPr lang="sk-SK" sz="2000" b="1" dirty="0"/>
            </a:br>
            <a:r>
              <a:rPr lang="sk-SK" sz="2000" b="1" dirty="0"/>
              <a:t>§ 12,</a:t>
            </a:r>
          </a:p>
          <a:p>
            <a:pPr algn="just">
              <a:buFontTx/>
              <a:buChar char="-"/>
            </a:pPr>
            <a:r>
              <a:rPr lang="pl-PL" sz="2000" b="1" dirty="0"/>
              <a:t>na ploche ornej pôdy v CHÚ na úrovni aspoň 3,5% (bez zmien oproti roku 2024) - § 12,</a:t>
            </a:r>
          </a:p>
          <a:p>
            <a:pPr algn="just"/>
            <a:r>
              <a:rPr lang="sk-SK" sz="2000" b="1" dirty="0"/>
              <a:t>2. Využitie obrábania pôdy bez narušenia vegetačného pokrytia (GAEC 6) neproduktívnych plôch (</a:t>
            </a:r>
            <a:r>
              <a:rPr lang="sk-SK" sz="2000" b="1" dirty="0" err="1"/>
              <a:t>biopásov</a:t>
            </a:r>
            <a:r>
              <a:rPr lang="sk-SK" sz="2000" b="1" dirty="0"/>
              <a:t>, úhoru s porastom,  plôch vysiatych zmesami pre opeľovače a ostrova biodiverzity)</a:t>
            </a:r>
            <a:br>
              <a:rPr lang="sk-SK" sz="2000" b="1" dirty="0"/>
            </a:br>
            <a:r>
              <a:rPr lang="sk-SK" sz="2000" b="1" dirty="0"/>
              <a:t>po odsúhlasení ÚKSÚP na elimináciu hraboša (v roku 2024 iba využitie </a:t>
            </a:r>
            <a:r>
              <a:rPr lang="sk-SK" sz="2000" b="1" dirty="0" err="1"/>
              <a:t>rodenticídov</a:t>
            </a:r>
            <a:r>
              <a:rPr lang="sk-SK" sz="2000" b="1" dirty="0"/>
              <a:t> – zostáva aj</a:t>
            </a:r>
            <a:br>
              <a:rPr lang="sk-SK" sz="2000" b="1" dirty="0"/>
            </a:br>
            <a:r>
              <a:rPr lang="sk-SK" sz="2000" b="1" dirty="0"/>
              <a:t>na rok 2025) - § 14,  </a:t>
            </a:r>
          </a:p>
          <a:p>
            <a:pPr algn="just"/>
            <a:r>
              <a:rPr lang="sk-SK" sz="2000" b="1" dirty="0"/>
              <a:t>3. Zlepšenie štruktúry ornej pôdy – zapravenie maštaľného hnoja do 20 hod. (rok 2024 do 12hod.)</a:t>
            </a:r>
            <a:br>
              <a:rPr lang="sk-SK" sz="2000" b="1" dirty="0"/>
            </a:br>
            <a:r>
              <a:rPr lang="sk-SK" sz="2000" b="1" dirty="0"/>
              <a:t>- § 13,</a:t>
            </a:r>
          </a:p>
          <a:p>
            <a:pPr algn="just"/>
            <a:r>
              <a:rPr lang="sk-SK" sz="2000" b="1" dirty="0"/>
              <a:t>4. Zlepšenie štruktúry ornej pôdy – aplikácia kompostu sa zníži na 2t/ha pri </a:t>
            </a:r>
            <a:r>
              <a:rPr lang="sk-SK" sz="2000" b="1" dirty="0" err="1"/>
              <a:t>regeneratívnom</a:t>
            </a:r>
            <a:r>
              <a:rPr lang="sk-SK" sz="2000" b="1" dirty="0"/>
              <a:t> obhospodarovaní OP (v roku 2024 od 20 - do 75 t/ha) - § 13,</a:t>
            </a:r>
          </a:p>
          <a:p>
            <a:pPr algn="just"/>
            <a:r>
              <a:rPr lang="sk-SK" sz="2000" b="1" dirty="0"/>
              <a:t>5. Zatrávnenie </a:t>
            </a:r>
            <a:r>
              <a:rPr lang="sk-SK" sz="2000" b="1" dirty="0" err="1"/>
              <a:t>medziradí</a:t>
            </a:r>
            <a:r>
              <a:rPr lang="sk-SK" sz="2000" b="1" dirty="0"/>
              <a:t> – výnimka z pravidiel postupu vinohradov v reštrukturalizácii - § 20</a:t>
            </a:r>
          </a:p>
          <a:p>
            <a:pPr algn="just"/>
            <a:endParaRPr lang="pl-PL" sz="2200" b="1" dirty="0"/>
          </a:p>
          <a:p>
            <a:endParaRPr lang="sk-SK" sz="2200" b="1" u="sng" dirty="0"/>
          </a:p>
          <a:p>
            <a:endParaRPr lang="sk-SK" sz="3800" b="1" u="sng" dirty="0"/>
          </a:p>
          <a:p>
            <a:endParaRPr lang="sk-SK" sz="3800" b="1" dirty="0"/>
          </a:p>
          <a:p>
            <a:endParaRPr lang="sk-SK" dirty="0"/>
          </a:p>
        </p:txBody>
      </p:sp>
      <p:sp>
        <p:nvSpPr>
          <p:cNvPr id="4" name="Obdĺžnik 3"/>
          <p:cNvSpPr/>
          <p:nvPr/>
        </p:nvSpPr>
        <p:spPr>
          <a:xfrm>
            <a:off x="838199" y="344961"/>
            <a:ext cx="110773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3200" b="1" dirty="0" err="1"/>
              <a:t>Celofarmová</a:t>
            </a:r>
            <a:r>
              <a:rPr lang="sk-SK" sz="3200" b="1" dirty="0"/>
              <a:t> </a:t>
            </a:r>
            <a:r>
              <a:rPr lang="sk-SK" sz="3200" b="1" dirty="0" err="1"/>
              <a:t>eko</a:t>
            </a:r>
            <a:r>
              <a:rPr lang="sk-SK" sz="3200" b="1" dirty="0"/>
              <a:t>-schéma – podmienky a zmeny v roku 2025</a:t>
            </a:r>
          </a:p>
        </p:txBody>
      </p:sp>
    </p:spTree>
    <p:extLst>
      <p:ext uri="{BB962C8B-B14F-4D97-AF65-F5344CB8AC3E}">
        <p14:creationId xmlns:p14="http://schemas.microsoft.com/office/powerpoint/2010/main" val="2259727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sah 1"/>
          <p:cNvSpPr>
            <a:spLocks noGrp="1"/>
          </p:cNvSpPr>
          <p:nvPr>
            <p:ph idx="1"/>
          </p:nvPr>
        </p:nvSpPr>
        <p:spPr>
          <a:xfrm>
            <a:off x="838200" y="1290085"/>
            <a:ext cx="10614660" cy="5304680"/>
          </a:xfrm>
        </p:spPr>
        <p:txBody>
          <a:bodyPr>
            <a:normAutofit lnSpcReduction="10000"/>
          </a:bodyPr>
          <a:lstStyle/>
          <a:p>
            <a:pPr algn="just"/>
            <a:r>
              <a:rPr lang="sk-SK" sz="2100" b="1" dirty="0"/>
              <a:t>6.  Zatrávnenie </a:t>
            </a:r>
            <a:r>
              <a:rPr lang="sk-SK" sz="2100" b="1" dirty="0" err="1"/>
              <a:t>medziradí</a:t>
            </a:r>
            <a:r>
              <a:rPr lang="sk-SK" sz="2100" b="1" dirty="0"/>
              <a:t> – výnimka z pravidiel postupu pre vinohrady v 1. až 3. roku výsadby - § 20,</a:t>
            </a:r>
          </a:p>
          <a:p>
            <a:pPr algn="just">
              <a:spcBef>
                <a:spcPts val="600"/>
              </a:spcBef>
            </a:pPr>
            <a:r>
              <a:rPr lang="sk-SK" sz="2100" b="1" dirty="0"/>
              <a:t>7.  Zavedenie novej neproduktívnej plochy – ostrov biodiverzity v CHÚ (v roku 2024 iba </a:t>
            </a:r>
            <a:r>
              <a:rPr lang="sk-SK" sz="2100" b="1" dirty="0" err="1"/>
              <a:t>biopásy</a:t>
            </a:r>
            <a:r>
              <a:rPr lang="sk-SK" sz="2100" b="1" dirty="0"/>
              <a:t>)</a:t>
            </a:r>
            <a:br>
              <a:rPr lang="sk-SK" sz="2100" b="1" dirty="0"/>
            </a:br>
            <a:r>
              <a:rPr lang="sk-SK" sz="2100" b="1" dirty="0"/>
              <a:t>       - § 15,</a:t>
            </a:r>
          </a:p>
          <a:p>
            <a:pPr algn="just">
              <a:spcBef>
                <a:spcPts val="600"/>
              </a:spcBef>
            </a:pPr>
            <a:r>
              <a:rPr lang="sk-SK" sz="2100" b="1" dirty="0"/>
              <a:t>8.  Zmena definície chráneného územia - § 2,</a:t>
            </a:r>
          </a:p>
          <a:p>
            <a:pPr algn="just">
              <a:spcBef>
                <a:spcPts val="600"/>
              </a:spcBef>
            </a:pPr>
            <a:r>
              <a:rPr lang="sk-SK" sz="2100" b="1" dirty="0"/>
              <a:t>9.  </a:t>
            </a:r>
            <a:r>
              <a:rPr lang="sk-SK" sz="2100" b="1" dirty="0" err="1"/>
              <a:t>Biopásy</a:t>
            </a:r>
            <a:r>
              <a:rPr lang="sk-SK" sz="2100" b="1" dirty="0"/>
              <a:t>  tvorené pôdou ležiacou úhorom s porastom (v roku 2024 max. 1/3) - § 15,</a:t>
            </a:r>
          </a:p>
          <a:p>
            <a:pPr algn="just">
              <a:spcBef>
                <a:spcPts val="600"/>
              </a:spcBef>
            </a:pPr>
            <a:r>
              <a:rPr lang="sk-SK" sz="2100" b="1" dirty="0"/>
              <a:t>10. Využitie </a:t>
            </a:r>
            <a:r>
              <a:rPr lang="sk-SK" sz="2100" b="1" dirty="0" err="1"/>
              <a:t>mulčovania</a:t>
            </a:r>
            <a:r>
              <a:rPr lang="sk-SK" sz="2100" b="1" dirty="0"/>
              <a:t> alebo kosenia pri údržbe </a:t>
            </a:r>
            <a:r>
              <a:rPr lang="sk-SK" sz="2100" b="1" dirty="0" err="1"/>
              <a:t>biopásov</a:t>
            </a:r>
            <a:r>
              <a:rPr lang="sk-SK" sz="2100" b="1" dirty="0"/>
              <a:t> (v roku 2024 </a:t>
            </a:r>
            <a:r>
              <a:rPr lang="sk-SK" sz="2100" b="1" dirty="0" err="1"/>
              <a:t>mulčovanie</a:t>
            </a:r>
            <a:r>
              <a:rPr lang="sk-SK" sz="2100" b="1" dirty="0"/>
              <a:t> bolo iba ako doplnková operácia) - § 15,</a:t>
            </a:r>
          </a:p>
          <a:p>
            <a:pPr algn="just">
              <a:spcAft>
                <a:spcPts val="600"/>
              </a:spcAft>
            </a:pPr>
            <a:r>
              <a:rPr lang="pl-PL" sz="2100" b="1" dirty="0"/>
              <a:t>11. Možnosť zrušenia biopásov po 15.08. (v roku 2024 zrušenie po 01.09., po založení nového) - § 15,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100" b="1" dirty="0"/>
              <a:t>12. Zjednotenie termínov údržby neproduktívnych plôch (biopásov, úhoru s porastom, plôch vysiatych zmesami pre opeľovače a ostrova biodiverzity), (v roku 2024 rôzne termíny) - § 14, § 15, § 17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l-PL" sz="2100" b="1" dirty="0"/>
              <a:t>13. Zrušenie riadneho termínu kosenia (v roku 2024 platí riadny a neskorší termín kosenia) - § 18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sk-SK" sz="2200" b="1" u="sng" dirty="0"/>
          </a:p>
          <a:p>
            <a:endParaRPr lang="sk-SK" sz="3800" b="1" u="sng" dirty="0"/>
          </a:p>
          <a:p>
            <a:endParaRPr lang="sk-SK" sz="3800" b="1" dirty="0"/>
          </a:p>
          <a:p>
            <a:endParaRPr lang="sk-SK" dirty="0"/>
          </a:p>
        </p:txBody>
      </p:sp>
      <p:sp>
        <p:nvSpPr>
          <p:cNvPr id="4" name="Obdĺžnik 3"/>
          <p:cNvSpPr/>
          <p:nvPr/>
        </p:nvSpPr>
        <p:spPr>
          <a:xfrm>
            <a:off x="838200" y="397914"/>
            <a:ext cx="107919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3200" b="1" dirty="0" err="1"/>
              <a:t>Celofarmová</a:t>
            </a:r>
            <a:r>
              <a:rPr lang="sk-SK" sz="3200" b="1" dirty="0"/>
              <a:t> </a:t>
            </a:r>
            <a:r>
              <a:rPr lang="sk-SK" sz="3200" b="1" dirty="0" err="1"/>
              <a:t>eko</a:t>
            </a:r>
            <a:r>
              <a:rPr lang="sk-SK" sz="3200" b="1" dirty="0"/>
              <a:t>-schéma – podmienky a zmeny v roku 2025</a:t>
            </a:r>
          </a:p>
        </p:txBody>
      </p:sp>
    </p:spTree>
    <p:extLst>
      <p:ext uri="{BB962C8B-B14F-4D97-AF65-F5344CB8AC3E}">
        <p14:creationId xmlns:p14="http://schemas.microsoft.com/office/powerpoint/2010/main" val="657619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sah 1"/>
          <p:cNvSpPr>
            <a:spLocks noGrp="1"/>
          </p:cNvSpPr>
          <p:nvPr>
            <p:ph idx="1"/>
          </p:nvPr>
        </p:nvSpPr>
        <p:spPr>
          <a:xfrm>
            <a:off x="838200" y="1318437"/>
            <a:ext cx="10614660" cy="5276327"/>
          </a:xfrm>
        </p:spPr>
        <p:txBody>
          <a:bodyPr>
            <a:normAutofit fontScale="925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l-PL" sz="2200" b="1" dirty="0"/>
              <a:t>14. Mulčovanie na maximálne 20 % plochy trvalého trávneho porastu prijímateľa - § 18 ods. 3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l-PL" sz="2200" b="1" dirty="0"/>
              <a:t>           (rok 2024 bez možnosti mulčovania TTP ako prvej agrotechnickej operácie),</a:t>
            </a:r>
          </a:p>
          <a:p>
            <a:pPr algn="just"/>
            <a:r>
              <a:rPr lang="pl-PL" sz="2200" b="1" dirty="0"/>
              <a:t>15. Odstraňovanie nedopaskov do 15.09. (rok 2024 – bolo možné iba v neskoršom termíne</a:t>
            </a:r>
            <a:br>
              <a:rPr lang="pl-PL" sz="2200" b="1" dirty="0"/>
            </a:br>
            <a:r>
              <a:rPr lang="pl-PL" sz="2200" b="1" dirty="0"/>
              <a:t>       do 15.9.) - § 19,</a:t>
            </a:r>
            <a:endParaRPr lang="sk-SK" sz="2200" b="1" dirty="0"/>
          </a:p>
          <a:p>
            <a:pPr algn="just">
              <a:spcBef>
                <a:spcPts val="600"/>
              </a:spcBef>
            </a:pPr>
            <a:r>
              <a:rPr lang="sk-SK" sz="2200" b="1" dirty="0"/>
              <a:t>16. Pasenie hospodárskych zvierat je možné realizovať na plochách obhospodarovaných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sk-SK" sz="2200" b="1" dirty="0"/>
              <a:t>           kosením, pričom na plochách s určeným termínom kosenia iba po realizácii kosenia alebo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sk-SK" sz="2200" b="1" dirty="0"/>
              <a:t>           </a:t>
            </a:r>
            <a:r>
              <a:rPr lang="sk-SK" sz="2200" b="1" dirty="0" err="1"/>
              <a:t>mulčovania</a:t>
            </a:r>
            <a:r>
              <a:rPr lang="sk-SK" sz="2200" b="1" dirty="0"/>
              <a:t> (nešpecifikované v roku 2024) - § 18,</a:t>
            </a:r>
          </a:p>
          <a:p>
            <a:pPr algn="just">
              <a:spcBef>
                <a:spcPts val="600"/>
              </a:spcBef>
            </a:pPr>
            <a:r>
              <a:rPr lang="sk-SK" sz="2200" b="1" dirty="0"/>
              <a:t>17. Podniky budú mať možnosť uvádzať v žiadosti o podporu pastevného chovu od roku 2025</a:t>
            </a:r>
            <a:br>
              <a:rPr lang="sk-SK" sz="2200" b="1" dirty="0"/>
            </a:br>
            <a:r>
              <a:rPr lang="sk-SK" sz="2200" b="1" dirty="0"/>
              <a:t>       aj ostatné jednotlivé zvieratá podľa kategórie - § 22 (v roku 2024 iba dojnice)</a:t>
            </a:r>
          </a:p>
          <a:p>
            <a:pPr algn="just">
              <a:spcBef>
                <a:spcPts val="600"/>
              </a:spcBef>
            </a:pPr>
            <a:r>
              <a:rPr lang="sk-SK" sz="2200" b="1" dirty="0"/>
              <a:t>18. Zjednodušenie obsahu zmesi pre opeľovače</a:t>
            </a:r>
            <a:r>
              <a:rPr lang="pl-PL" sz="2200" b="1" dirty="0"/>
              <a:t> (2024 iný pomer zmesi osiva) - § 17. </a:t>
            </a:r>
          </a:p>
          <a:p>
            <a:pPr algn="just">
              <a:spcBef>
                <a:spcPts val="600"/>
              </a:spcBef>
            </a:pPr>
            <a:r>
              <a:rPr lang="pl-PL" sz="2200" b="1" dirty="0"/>
              <a:t>19. Oprávnená plocha musí mať viditeľne označené a vymedzené hranice, ak nie je prirodzene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pl-PL" sz="2200" b="1" dirty="0"/>
              <a:t>           ohraničená - § 4 ods. 4,</a:t>
            </a:r>
          </a:p>
          <a:p>
            <a:pPr algn="just">
              <a:spcBef>
                <a:spcPts val="600"/>
              </a:spcBef>
            </a:pPr>
            <a:r>
              <a:rPr lang="pl-PL" sz="2200" b="1" dirty="0"/>
              <a:t>20. Špecifikácia založenia podniku v rámci komplementárnej podpory príjmu pre mladého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pl-PL" sz="2200" b="1" dirty="0"/>
              <a:t>          poľnohospodára - § 8.</a:t>
            </a:r>
            <a:endParaRPr lang="sk-SK" sz="2200" b="1" dirty="0"/>
          </a:p>
          <a:p>
            <a:endParaRPr lang="sk-SK" sz="3800" b="1" u="sng" dirty="0"/>
          </a:p>
          <a:p>
            <a:endParaRPr lang="sk-SK" sz="3800" b="1" dirty="0"/>
          </a:p>
          <a:p>
            <a:endParaRPr lang="sk-SK" dirty="0"/>
          </a:p>
        </p:txBody>
      </p:sp>
      <p:sp>
        <p:nvSpPr>
          <p:cNvPr id="4" name="Obdĺžnik 3"/>
          <p:cNvSpPr/>
          <p:nvPr/>
        </p:nvSpPr>
        <p:spPr>
          <a:xfrm>
            <a:off x="838199" y="571789"/>
            <a:ext cx="107583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3200" b="1" dirty="0" err="1"/>
              <a:t>Celofarmová</a:t>
            </a:r>
            <a:r>
              <a:rPr lang="sk-SK" sz="3200" b="1" dirty="0"/>
              <a:t> </a:t>
            </a:r>
            <a:r>
              <a:rPr lang="sk-SK" sz="3200" b="1" dirty="0" err="1"/>
              <a:t>eko</a:t>
            </a:r>
            <a:r>
              <a:rPr lang="sk-SK" sz="3200" b="1" dirty="0"/>
              <a:t>-schéma – podmienky a zmeny v roku 2025</a:t>
            </a:r>
          </a:p>
        </p:txBody>
      </p:sp>
    </p:spTree>
    <p:extLst>
      <p:ext uri="{BB962C8B-B14F-4D97-AF65-F5344CB8AC3E}">
        <p14:creationId xmlns:p14="http://schemas.microsoft.com/office/powerpoint/2010/main" val="963339941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zor" id="{EF0C72E4-482F-49C1-BBA1-0C4FF8DBEE58}" vid="{C7CAA99D-4C6D-4181-A9FE-BC207BAB6C4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Vzor</Template>
  <TotalTime>42280</TotalTime>
  <Words>622</Words>
  <Application>Microsoft Office PowerPoint</Application>
  <PresentationFormat>Szélesvásznú</PresentationFormat>
  <Paragraphs>37</Paragraphs>
  <Slides>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Motív Office</vt:lpstr>
      <vt:lpstr> NV SR č. 436/2022 Z. z. a Eko-schémy rok predkladania žiadostí 2025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Adriana Blašková</dc:creator>
  <cp:lastModifiedBy>Dávid Bodon</cp:lastModifiedBy>
  <cp:revision>280</cp:revision>
  <cp:lastPrinted>2022-04-05T08:08:51Z</cp:lastPrinted>
  <dcterms:created xsi:type="dcterms:W3CDTF">2022-12-01T23:44:11Z</dcterms:created>
  <dcterms:modified xsi:type="dcterms:W3CDTF">2025-02-16T10:38:05Z</dcterms:modified>
</cp:coreProperties>
</file>