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96" r:id="rId4"/>
    <p:sldId id="299" r:id="rId5"/>
    <p:sldId id="298" r:id="rId6"/>
    <p:sldId id="272" r:id="rId7"/>
    <p:sldId id="280" r:id="rId8"/>
    <p:sldId id="286" r:id="rId9"/>
    <p:sldId id="281" r:id="rId10"/>
    <p:sldId id="284" r:id="rId11"/>
    <p:sldId id="259" r:id="rId12"/>
    <p:sldId id="260" r:id="rId13"/>
    <p:sldId id="287" r:id="rId14"/>
    <p:sldId id="288" r:id="rId15"/>
    <p:sldId id="289" r:id="rId16"/>
    <p:sldId id="290" r:id="rId17"/>
    <p:sldId id="291" r:id="rId18"/>
    <p:sldId id="292" r:id="rId19"/>
    <p:sldId id="294" r:id="rId20"/>
    <p:sldId id="295" r:id="rId2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6024"/>
  </p:normalViewPr>
  <p:slideViewPr>
    <p:cSldViewPr snapToGrid="0" snapToObjects="1">
      <p:cViewPr varScale="1">
        <p:scale>
          <a:sx n="69" d="100"/>
          <a:sy n="69" d="100"/>
        </p:scale>
        <p:origin x="837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E26402FD-9C43-4940-A30D-3A3200381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F374A81-948D-5B4B-B684-5D0316DE0B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32319-1974-0A48-8B03-4223740EE886}" type="datetimeFigureOut">
              <a:rPr lang="sk-SK" smtClean="0"/>
              <a:t>16. 2. 2025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2D90030-9FE6-C544-9038-3B62DB9E91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C0052E1-9DF0-544E-A9D2-8297F716C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EC276-82FA-194B-8A82-6BE6F58FBD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499390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1A432-C1A9-984E-9356-7D1293A3032C}" type="datetimeFigureOut">
              <a:rPr lang="sk-SK" smtClean="0"/>
              <a:t>16. 2. 2025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C7A0B-1A6D-C74C-93E3-D901B087462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718455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C7A0B-1A6D-C74C-93E3-D901B0874622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356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B745EC-01E8-2343-9304-DD1F2DDFE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06D9616-E11E-C245-B802-9F7260B5A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2E682E-56DD-1C40-AC27-C9845F2C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D4F-D2C6-F74A-9F31-ECD1DE8C3346}" type="datetime1">
              <a:rPr lang="sk-SK" smtClean="0"/>
              <a:t>16. 2. 2025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ABB9E05-C4C0-694A-A471-34FCDB76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CC50157-688D-E94B-A87D-C9705B27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753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4F80F-A3E1-8D48-948D-5BCC5BA6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23FFE7-ABCC-874B-A0C5-C029C2D2F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E59B99-DA34-1B42-ABFD-98847D71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20BFA-5F81-044A-B071-E97FFA2670DE}" type="datetime1">
              <a:rPr lang="sk-SK" smtClean="0"/>
              <a:t>16. 2. 2025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501CA6-F611-7B40-94E0-BE72CF48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5857875"/>
            <a:ext cx="4114800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023BAE-BBA6-6144-A8D4-4712B8A3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DDAC296C-D364-764E-8133-16A1E2214CBD}"/>
              </a:ext>
            </a:extLst>
          </p:cNvPr>
          <p:cNvSpPr txBox="1"/>
          <p:nvPr userDrawn="1"/>
        </p:nvSpPr>
        <p:spPr>
          <a:xfrm>
            <a:off x="107576" y="6809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8E51181F-F104-8845-B27B-DE48D4399823}"/>
              </a:ext>
            </a:extLst>
          </p:cNvPr>
          <p:cNvSpPr txBox="1"/>
          <p:nvPr userDrawn="1"/>
        </p:nvSpPr>
        <p:spPr>
          <a:xfrm>
            <a:off x="1533378" y="-4360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401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38EAEE-2062-624E-B423-6A025FFC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C71C9DC-6B0E-0349-89EE-C229ADB53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416DA44-A8E5-124F-AA0E-CD6690334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47FCFD1-3E60-754B-BE54-7DD5F9E4D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FEF6-D3FB-6145-8A39-71C305522F4D}" type="datetime1">
              <a:rPr lang="sk-SK" smtClean="0"/>
              <a:t>16. 2. 2025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91682A6-DFF5-6047-9F6B-CDD7B78A7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E428DC-0B8C-FB41-B575-2B144A3C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77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5190B-AB83-F049-A734-633F4B0D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B1F2F2-50D7-3247-92AA-FA6440116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D154404-CB3C-A643-9F78-1579C7154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4AE99D-48A7-354E-B785-180AF3B25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299169E-B6C1-A84E-BE0F-08A98C91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56B73CD-55AB-0F46-96A3-D237515D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D74F1-ABE7-3649-B454-88A8C8CD2BA9}" type="datetime1">
              <a:rPr lang="sk-SK" smtClean="0"/>
              <a:t>16. 2. 2025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091CD00-6683-E243-8A8B-D1C7B983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76AF2CE-03D1-6644-AF80-83FBA71D1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33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E8FF7D-E92B-FC49-AAB9-052ED0E2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1233EC3-D2B2-AC40-867C-F4A5D72D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CB3-DE33-D94A-B53C-8CDFB81C7D6B}" type="datetime1">
              <a:rPr lang="sk-SK" smtClean="0"/>
              <a:t>16. 2. 2025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DA3B2AA-1E9D-AA45-AF44-F373B6E0F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71947DD-2BA6-0449-AB32-1ED7D8C1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96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0848D741-FAFB-104C-A8E9-7E80A1EF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F1B-FA43-E843-9EC8-40FDEC8F5064}" type="datetime1">
              <a:rPr lang="sk-SK" smtClean="0"/>
              <a:t>16. 2. 2025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B39D353-91AE-BD47-BF33-4FEFAC09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CBF0DB8-8694-4744-B350-0AA8CE5C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20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117C8-1234-7F4F-8542-FC6F3877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D66494-8CCE-3D43-A530-A5BE6D80F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BED640-3D18-B34A-A344-17B20CD76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0786089-4F8F-3B4D-95CD-57D79A37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E4A87-4B6B-0B4C-8419-920D8806CB24}" type="datetime1">
              <a:rPr lang="sk-SK" smtClean="0"/>
              <a:t>16. 2. 2025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EAA3272-1133-974F-B88E-682943CA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67088D6-F8D7-2747-B8FE-695A53F5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816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768254-5DF6-0941-84C9-04F0A574A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2219814-2EFC-4246-BB49-B770C021D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D598D8F-0BB1-F64F-96DE-BA0BD2500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BB66DFD-3D0B-5C4E-AF1A-6DB8DF003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C7E-DF38-5E45-A933-F1C64E604AA4}" type="datetime1">
              <a:rPr lang="sk-SK" smtClean="0"/>
              <a:t>16. 2. 2025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57B3B66-8CB5-5149-9AD2-8078D492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BA911DE-382D-FE40-AB41-7E5B02A1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340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AAEFE8D-ED94-6846-93D6-67830B04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FCC7199-F377-144E-9761-3F8B289AC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6755AF2-C15A-104B-AD8B-C6DAD9512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C0F47-311E-DA47-A441-30F2D2580E5E}" type="datetime1">
              <a:rPr lang="sk-SK" smtClean="0"/>
              <a:t>16. 2. 2025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43A0EB0-4637-D942-9F7A-AC07059C8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F7FA20A-666D-3740-8B56-0E4D81422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C365F5A-98A8-EC40-B512-6C2184B2850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083675" y="5529431"/>
            <a:ext cx="1725444" cy="1725444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FF585E6A-AF7B-2B40-8F1C-72A8236C60EB}"/>
              </a:ext>
            </a:extLst>
          </p:cNvPr>
          <p:cNvSpPr txBox="1"/>
          <p:nvPr userDrawn="1"/>
        </p:nvSpPr>
        <p:spPr>
          <a:xfrm>
            <a:off x="6572922" y="41847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C8A7BEA-A6E6-CF4E-BD0D-588BAEF96F66}"/>
              </a:ext>
            </a:extLst>
          </p:cNvPr>
          <p:cNvSpPr txBox="1"/>
          <p:nvPr userDrawn="1"/>
        </p:nvSpPr>
        <p:spPr>
          <a:xfrm>
            <a:off x="398033" y="52927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08070512-7D10-4D06-92FC-77E91C8852D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91950" y="6690360"/>
            <a:ext cx="655637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sk-SK" sz="110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INTERNÉ</a:t>
            </a:r>
          </a:p>
        </p:txBody>
      </p:sp>
    </p:spTree>
    <p:extLst>
      <p:ext uri="{BB962C8B-B14F-4D97-AF65-F5344CB8AC3E}">
        <p14:creationId xmlns:p14="http://schemas.microsoft.com/office/powerpoint/2010/main" val="229291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4.png@01DAD14D.5A43CA1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886FF-3E90-994C-B8FC-F7C1D7D63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2188" y="2065078"/>
            <a:ext cx="9144000" cy="1363922"/>
          </a:xfrm>
        </p:spPr>
        <p:txBody>
          <a:bodyPr>
            <a:normAutofit/>
          </a:bodyPr>
          <a:lstStyle/>
          <a:p>
            <a:r>
              <a:rPr lang="sk-SK" b="1" dirty="0"/>
              <a:t>Kontroly na mieste 2024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703796A-9229-1340-AE7D-6777A3548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57195"/>
            <a:ext cx="9262188" cy="1865701"/>
          </a:xfrm>
        </p:spPr>
        <p:txBody>
          <a:bodyPr>
            <a:normAutofit/>
          </a:bodyPr>
          <a:lstStyle/>
          <a:p>
            <a:endParaRPr lang="sk-SK" dirty="0"/>
          </a:p>
          <a:p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CCC375C6-230E-6745-8617-7F1DEFD5AD3F}"/>
              </a:ext>
            </a:extLst>
          </p:cNvPr>
          <p:cNvSpPr txBox="1"/>
          <p:nvPr/>
        </p:nvSpPr>
        <p:spPr>
          <a:xfrm>
            <a:off x="9622302" y="6358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E907606-2738-7846-B76A-F8049CF94D5F}"/>
              </a:ext>
            </a:extLst>
          </p:cNvPr>
          <p:cNvSpPr txBox="1"/>
          <p:nvPr/>
        </p:nvSpPr>
        <p:spPr>
          <a:xfrm>
            <a:off x="9425354" y="63445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4320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165" y="205274"/>
            <a:ext cx="8924226" cy="83975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2800" b="1" dirty="0">
                <a:solidFill>
                  <a:schemeClr val="accent6">
                    <a:lumMod val="75000"/>
                  </a:schemeClr>
                </a:solidFill>
              </a:rPr>
              <a:t>Kontrolované intervencie (Nariadenia vlády SR č. 435/2022 </a:t>
            </a:r>
            <a:r>
              <a:rPr lang="sk-SK" sz="2800" b="1" dirty="0" err="1">
                <a:solidFill>
                  <a:schemeClr val="accent6">
                    <a:lumMod val="75000"/>
                  </a:schemeClr>
                </a:solidFill>
              </a:rPr>
              <a:t>Z.z</a:t>
            </a:r>
            <a:r>
              <a:rPr lang="sk-SK" sz="2800" b="1" dirty="0">
                <a:solidFill>
                  <a:schemeClr val="accent6">
                    <a:lumMod val="75000"/>
                  </a:schemeClr>
                </a:solidFill>
              </a:rPr>
              <a:t>., č. 436/2022  </a:t>
            </a:r>
            <a:r>
              <a:rPr lang="sk-SK" sz="2800" b="1" dirty="0" err="1">
                <a:solidFill>
                  <a:schemeClr val="accent6">
                    <a:lumMod val="75000"/>
                  </a:schemeClr>
                </a:solidFill>
              </a:rPr>
              <a:t>Z.z</a:t>
            </a:r>
            <a:r>
              <a:rPr lang="sk-SK" sz="2800" b="1" dirty="0">
                <a:solidFill>
                  <a:schemeClr val="accent6">
                    <a:lumMod val="75000"/>
                  </a:schemeClr>
                </a:solidFill>
              </a:rPr>
              <a:t>., č. 3/2023 </a:t>
            </a:r>
            <a:r>
              <a:rPr lang="sk-SK" sz="2800" b="1" dirty="0" err="1">
                <a:solidFill>
                  <a:schemeClr val="accent6">
                    <a:lumMod val="75000"/>
                  </a:schemeClr>
                </a:solidFill>
              </a:rPr>
              <a:t>Z.z</a:t>
            </a:r>
            <a:r>
              <a:rPr lang="sk-SK" sz="2800" b="1" dirty="0">
                <a:solidFill>
                  <a:schemeClr val="accent6">
                    <a:lumMod val="75000"/>
                  </a:schemeClr>
                </a:solidFill>
              </a:rPr>
              <a:t>.)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5828" y="1203649"/>
            <a:ext cx="3326615" cy="5048869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BISS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REDP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MP - Mladý poľnohospodár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EKS - </a:t>
            </a:r>
            <a:r>
              <a:rPr lang="sk-SK" sz="1900" dirty="0" err="1">
                <a:solidFill>
                  <a:schemeClr val="tx1"/>
                </a:solidFill>
              </a:rPr>
              <a:t>Celofarmová</a:t>
            </a:r>
            <a:r>
              <a:rPr lang="sk-SK" sz="1900" dirty="0">
                <a:solidFill>
                  <a:schemeClr val="tx1"/>
                </a:solidFill>
              </a:rPr>
              <a:t> </a:t>
            </a:r>
            <a:r>
              <a:rPr lang="sk-SK" sz="1900" dirty="0" err="1">
                <a:solidFill>
                  <a:schemeClr val="tx1"/>
                </a:solidFill>
              </a:rPr>
              <a:t>ekoschéma</a:t>
            </a:r>
            <a:endParaRPr lang="sk-SK" sz="19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Viazané podpory príjmu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VBP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VCHM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VCR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rgbClr val="92D050"/>
                </a:solidFill>
              </a:rPr>
              <a:t>VVO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VVZ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Intervencie týkajúce sa zvierat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accent2">
                    <a:lumMod val="75000"/>
                  </a:schemeClr>
                </a:solidFill>
              </a:rPr>
              <a:t>Zlepšenie životných podmienok zvierat podporou pastevného chovu (PPCH)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Viazaná podpora príjmu na kravy chované v systéme s trhovou produkciou mlieka (VDOJ)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Viazaná podpora príjmu na ovce a kozy (VOK)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Platba na dobytčie jednotky (VDJ)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accent2">
                    <a:lumMod val="75000"/>
                  </a:schemeClr>
                </a:solidFill>
              </a:rPr>
              <a:t>Chov a udržiavanie ohrozených plemien hospodárskych zvierat (AKZ)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accent2">
                    <a:lumMod val="75000"/>
                  </a:schemeClr>
                </a:solidFill>
              </a:rPr>
              <a:t>Dobré životné podmienky zvierat (ZPZP)</a:t>
            </a:r>
          </a:p>
          <a:p>
            <a:endParaRPr lang="sk-SK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2</a:t>
            </a:fld>
            <a:endParaRPr lang="sk-SK" dirty="0"/>
          </a:p>
        </p:txBody>
      </p:sp>
      <p:sp>
        <p:nvSpPr>
          <p:cNvPr id="6" name="Zástupný text 2">
            <a:extLst>
              <a:ext uri="{FF2B5EF4-FFF2-40B4-BE49-F238E27FC236}">
                <a16:creationId xmlns:a16="http://schemas.microsoft.com/office/drawing/2014/main" id="{9B66DACE-A45D-4F23-9485-C9DA65F8DF9B}"/>
              </a:ext>
            </a:extLst>
          </p:cNvPr>
          <p:cNvSpPr txBox="1">
            <a:spLocks/>
          </p:cNvSpPr>
          <p:nvPr/>
        </p:nvSpPr>
        <p:spPr>
          <a:xfrm>
            <a:off x="4215125" y="1212812"/>
            <a:ext cx="3662307" cy="5048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Neprojektové opatrenia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Oblasti s prírodnými obmedzeniami alebo inými osobitnými obmedzeniami (ANC)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Podpora v rámci sústavy NATURA 2000 na TTP (UEV)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Precízne hnojenie orných pôd pri ochrane vodných zdrojov (PHOP)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Šetrné hospodárenie na ornej pôde, ovocných sadoch a vo viniciach (SHOP)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Ochrana zachovania biodiverzity (OZB)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Zatrávňovanie podmáčania ornej pôdy (ZPOP)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Ekologické poľnohospodárstvo (EKO)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Podpora v rámci sústavy NATURA 2000 na trvalo trávnom poraste (UEV)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Lesnícko-environmentálne a klimatické služby a ochrana lesov (LEKS)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Podpora v rámci Natura 2000 na lesnom pozemku (LUEV)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Podpora na založenie </a:t>
            </a:r>
            <a:r>
              <a:rPr lang="sk-SK" sz="1200" dirty="0" err="1">
                <a:solidFill>
                  <a:schemeClr val="tx1"/>
                </a:solidFill>
              </a:rPr>
              <a:t>agrolesníckeho</a:t>
            </a:r>
            <a:r>
              <a:rPr lang="sk-SK" sz="1200" dirty="0">
                <a:solidFill>
                  <a:schemeClr val="tx1"/>
                </a:solidFill>
              </a:rPr>
              <a:t> systému na poľnohospodárskej ploche (ALS)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Podpora na založenie líniových vegetačných prvkov (LVP)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chemeClr val="tx1"/>
              </a:solidFill>
            </a:endParaRP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745A0014-6FFC-4BC9-A963-71BC8CC30FB6}"/>
              </a:ext>
            </a:extLst>
          </p:cNvPr>
          <p:cNvSpPr txBox="1">
            <a:spLocks/>
          </p:cNvSpPr>
          <p:nvPr/>
        </p:nvSpPr>
        <p:spPr>
          <a:xfrm>
            <a:off x="8136924" y="1212812"/>
            <a:ext cx="3662307" cy="5048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200" dirty="0" err="1">
                <a:solidFill>
                  <a:schemeClr val="tx1"/>
                </a:solidFill>
              </a:rPr>
              <a:t>Kondicionalita</a:t>
            </a:r>
            <a:endParaRPr lang="sk-SK" sz="12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DPEP 1, DPEP 3, DPEP 4, DPEP 5, DPEP 6, DPEP 7, DPEP 8, DPEP 9, PH 3, PH 4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accent2">
                    <a:lumMod val="75000"/>
                  </a:schemeClr>
                </a:solidFill>
              </a:rPr>
              <a:t>PH 5, PH 6, PH 9, PH 10, PH 11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PH 1, PH 2, PH 5, PH 7,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delegované na ÚSKÚP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accent2">
                    <a:lumMod val="75000"/>
                  </a:schemeClr>
                </a:solidFill>
              </a:rPr>
              <a:t>delegované na ŠVPS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185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CEC476C-177A-4A94-A2B8-AF8853B7B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3</a:t>
            </a:fld>
            <a:endParaRPr 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58AFB98-D33C-4E4A-8676-319342ECC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466"/>
            <a:ext cx="10515600" cy="768393"/>
          </a:xfrm>
        </p:spPr>
        <p:txBody>
          <a:bodyPr>
            <a:normAutofit fontScale="90000"/>
          </a:bodyPr>
          <a:lstStyle/>
          <a:p>
            <a:r>
              <a:rPr lang="sk-SK" sz="6000" dirty="0">
                <a:latin typeface="+mn-lt"/>
              </a:rPr>
              <a:t>LPIS – Zmeny do kampane 2025</a:t>
            </a:r>
            <a:endParaRPr lang="sk-SK" dirty="0"/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E928E779-1ABE-4847-9BB1-B789CFF34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320" y="1230762"/>
            <a:ext cx="10515600" cy="5125587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Tx/>
              <a:buChar char="-"/>
            </a:pPr>
            <a:r>
              <a:rPr lang="sk-SK" sz="2800" dirty="0">
                <a:solidFill>
                  <a:schemeClr val="tx1"/>
                </a:solidFill>
              </a:rPr>
              <a:t>Doplnenie definície TTP: Na trvalých trávnych porastoch sú akceptované porasty čučoriedok, brusníc, zakrpatených kríkov a ďalších drevín a prvkov ako sú skaly a kamene, napájačky, </a:t>
            </a:r>
            <a:r>
              <a:rPr lang="sk-SK" sz="2800" dirty="0" err="1">
                <a:solidFill>
                  <a:schemeClr val="tx1"/>
                </a:solidFill>
              </a:rPr>
              <a:t>kŕmiská</a:t>
            </a:r>
            <a:r>
              <a:rPr lang="sk-SK" sz="2800" dirty="0">
                <a:solidFill>
                  <a:schemeClr val="tx1"/>
                </a:solidFill>
              </a:rPr>
              <a:t>, prístrešky pre zvieratá, </a:t>
            </a:r>
            <a:r>
              <a:rPr lang="sk-SK" sz="2800" dirty="0" err="1">
                <a:solidFill>
                  <a:schemeClr val="tx1"/>
                </a:solidFill>
              </a:rPr>
              <a:t>ohradníky</a:t>
            </a:r>
            <a:r>
              <a:rPr lang="sk-SK" sz="2800" dirty="0">
                <a:solidFill>
                  <a:schemeClr val="tx1"/>
                </a:solidFill>
              </a:rPr>
              <a:t>, oplôtky, košiare - v </a:t>
            </a:r>
            <a:r>
              <a:rPr lang="sk-SK" sz="2800" b="1" u="sng" dirty="0">
                <a:solidFill>
                  <a:schemeClr val="tx1"/>
                </a:solidFill>
              </a:rPr>
              <a:t>súvislej výmere do 100 m2</a:t>
            </a:r>
            <a:r>
              <a:rPr lang="sk-SK" sz="2800" dirty="0">
                <a:solidFill>
                  <a:schemeClr val="tx1"/>
                </a:solidFill>
              </a:rPr>
              <a:t>, a skupiny stromov v súvislej výmere do 1.000 m2.</a:t>
            </a:r>
          </a:p>
          <a:p>
            <a:pPr marL="342900" indent="-342900" algn="just">
              <a:buFontTx/>
              <a:buChar char="-"/>
            </a:pPr>
            <a:r>
              <a:rPr lang="sk-SK" sz="2800" dirty="0">
                <a:solidFill>
                  <a:schemeClr val="tx1"/>
                </a:solidFill>
              </a:rPr>
              <a:t>Nový chránený krajinný prvok – skupina stromov na TTP</a:t>
            </a:r>
          </a:p>
          <a:p>
            <a:pPr marL="342900" indent="-342900" algn="just">
              <a:buFontTx/>
              <a:buChar char="-"/>
            </a:pPr>
            <a:r>
              <a:rPr lang="sk-SK" sz="2800" dirty="0">
                <a:solidFill>
                  <a:schemeClr val="tx1"/>
                </a:solidFill>
              </a:rPr>
              <a:t>Nové povolené prvky</a:t>
            </a:r>
          </a:p>
          <a:p>
            <a:pPr marL="800100" lvl="1" indent="-342900" algn="just">
              <a:buFontTx/>
              <a:buChar char="-"/>
            </a:pPr>
            <a:r>
              <a:rPr lang="sk-SK" sz="2800" dirty="0">
                <a:solidFill>
                  <a:schemeClr val="tx1"/>
                </a:solidFill>
              </a:rPr>
              <a:t>Napájačky</a:t>
            </a:r>
          </a:p>
          <a:p>
            <a:pPr marL="800100" lvl="1" indent="-342900" algn="just">
              <a:buFontTx/>
              <a:buChar char="-"/>
            </a:pPr>
            <a:r>
              <a:rPr lang="sk-SK" sz="2800" dirty="0">
                <a:solidFill>
                  <a:schemeClr val="tx1"/>
                </a:solidFill>
              </a:rPr>
              <a:t>Prístrešky pre zvieratá bez pevného základu</a:t>
            </a:r>
          </a:p>
          <a:p>
            <a:pPr marL="800100" lvl="1" indent="-342900" algn="just">
              <a:buFontTx/>
              <a:buChar char="-"/>
            </a:pPr>
            <a:r>
              <a:rPr lang="sk-SK" sz="2800" dirty="0" err="1">
                <a:solidFill>
                  <a:schemeClr val="tx1"/>
                </a:solidFill>
              </a:rPr>
              <a:t>Ohradníky</a:t>
            </a:r>
            <a:r>
              <a:rPr lang="sk-SK" sz="2800" dirty="0">
                <a:solidFill>
                  <a:schemeClr val="tx1"/>
                </a:solidFill>
              </a:rPr>
              <a:t>/košiare</a:t>
            </a:r>
          </a:p>
          <a:p>
            <a:pPr marL="800100" lvl="1" indent="-342900" algn="just">
              <a:buFontTx/>
              <a:buChar char="-"/>
            </a:pPr>
            <a:r>
              <a:rPr lang="sk-SK" sz="2800" dirty="0" err="1">
                <a:solidFill>
                  <a:schemeClr val="tx1"/>
                </a:solidFill>
              </a:rPr>
              <a:t>Krmiská</a:t>
            </a:r>
            <a:endParaRPr lang="sk-SK" sz="2800" dirty="0">
              <a:solidFill>
                <a:schemeClr val="tx1"/>
              </a:solidFill>
            </a:endParaRPr>
          </a:p>
          <a:p>
            <a:pPr marL="800100" lvl="1" indent="-342900" algn="just">
              <a:buFontTx/>
              <a:buChar char="-"/>
            </a:pPr>
            <a:r>
              <a:rPr lang="sk-SK" sz="2800" dirty="0">
                <a:solidFill>
                  <a:schemeClr val="tx1"/>
                </a:solidFill>
              </a:rPr>
              <a:t>Kamene </a:t>
            </a:r>
          </a:p>
          <a:p>
            <a:pPr marL="800100" lvl="1" indent="-342900">
              <a:buFontTx/>
              <a:buChar char="-"/>
            </a:pPr>
            <a:endParaRPr lang="sk-SK" dirty="0"/>
          </a:p>
          <a:p>
            <a:pPr marL="342900" indent="-342900">
              <a:buFontTx/>
              <a:buChar char="-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2198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C6CF989-6807-4EA2-8ACC-9CF544CE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4</a:t>
            </a:fld>
            <a:endParaRPr 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1B87A6FC-7F0D-40B1-B856-64F165957B54}"/>
              </a:ext>
            </a:extLst>
          </p:cNvPr>
          <p:cNvSpPr txBox="1">
            <a:spLocks/>
          </p:cNvSpPr>
          <p:nvPr/>
        </p:nvSpPr>
        <p:spPr>
          <a:xfrm>
            <a:off x="831850" y="0"/>
            <a:ext cx="10515600" cy="11041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LPIS – nové chránené prvky na TTP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3223858F-2737-4888-87FF-8112CFADB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04181"/>
            <a:ext cx="10515600" cy="2368068"/>
          </a:xfrm>
        </p:spPr>
        <p:txBody>
          <a:bodyPr>
            <a:normAutofit lnSpcReduction="10000"/>
          </a:bodyPr>
          <a:lstStyle/>
          <a:p>
            <a:r>
              <a:rPr lang="sk-SK" dirty="0">
                <a:solidFill>
                  <a:schemeClr val="tx1"/>
                </a:solidFill>
              </a:rPr>
              <a:t>nový neproduktívny prvok na TTP - </a:t>
            </a:r>
            <a:r>
              <a:rPr lang="sk-SK" b="1" dirty="0">
                <a:solidFill>
                  <a:schemeClr val="tx1"/>
                </a:solidFill>
              </a:rPr>
              <a:t>skupina stromov </a:t>
            </a:r>
            <a:r>
              <a:rPr lang="sk-SK" dirty="0">
                <a:solidFill>
                  <a:schemeClr val="tx1"/>
                </a:solidFill>
              </a:rPr>
              <a:t>- stromy v skupine spojené prekrývajúcimi sa korunami do 0,1 ha;</a:t>
            </a:r>
          </a:p>
          <a:p>
            <a:r>
              <a:rPr lang="sk-SK" dirty="0">
                <a:solidFill>
                  <a:schemeClr val="tx1"/>
                </a:solidFill>
              </a:rPr>
              <a:t>Za skupinu stromov považujeme porast tvorený najmenej tromi stromami, rastúci na trvalom trávnom poraste s maximálnou výmerou 1000 m2. Prispieva k ekologickej stabilite krajiny a má veľký význam pre ekosystémovú a druhovú biodiverzitu a tvorí prirodzený úkryt pre zvieratá. Skupina stromov rastúca na lesnom pôdnom fonde (plniaca funkcie lesa) sa nepovažuje za spôsobilú.</a:t>
            </a:r>
          </a:p>
          <a:p>
            <a:endParaRPr lang="sk-SK" dirty="0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8995D484-4088-4759-AA45-20930E527D8A}"/>
              </a:ext>
            </a:extLst>
          </p:cNvPr>
          <p:cNvGrpSpPr/>
          <p:nvPr/>
        </p:nvGrpSpPr>
        <p:grpSpPr>
          <a:xfrm>
            <a:off x="1833667" y="3429000"/>
            <a:ext cx="8148533" cy="3100945"/>
            <a:chOff x="1833667" y="3429000"/>
            <a:chExt cx="8148533" cy="3100945"/>
          </a:xfrm>
        </p:grpSpPr>
        <p:pic>
          <p:nvPicPr>
            <p:cNvPr id="8" name="Obrázok 7">
              <a:extLst>
                <a:ext uri="{FF2B5EF4-FFF2-40B4-BE49-F238E27FC236}">
                  <a16:creationId xmlns:a16="http://schemas.microsoft.com/office/drawing/2014/main" id="{C4E94661-DF77-444A-946D-FD0E5A2D36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6026"/>
            <a:stretch/>
          </p:blipFill>
          <p:spPr bwMode="auto">
            <a:xfrm>
              <a:off x="1833667" y="3429000"/>
              <a:ext cx="3495467" cy="310094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Obrázok 4">
              <a:extLst>
                <a:ext uri="{FF2B5EF4-FFF2-40B4-BE49-F238E27FC236}">
                  <a16:creationId xmlns:a16="http://schemas.microsoft.com/office/drawing/2014/main" id="{74324286-B46D-4854-9D1A-1E4B0B09A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5983" y="3429000"/>
              <a:ext cx="4416217" cy="308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5626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89DBB21-0D5D-45ED-A242-A683890C5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5</a:t>
            </a:fld>
            <a:endParaRPr 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03F8A9BF-27EF-4A4E-99B6-0A7D3159BD9D}"/>
              </a:ext>
            </a:extLst>
          </p:cNvPr>
          <p:cNvSpPr txBox="1">
            <a:spLocks/>
          </p:cNvSpPr>
          <p:nvPr/>
        </p:nvSpPr>
        <p:spPr>
          <a:xfrm>
            <a:off x="831850" y="0"/>
            <a:ext cx="10515600" cy="11041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LPIS – nové chránené prvky na TTP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C11E796-A513-4A8B-8D1A-79128BCCFB34}"/>
              </a:ext>
            </a:extLst>
          </p:cNvPr>
          <p:cNvSpPr txBox="1"/>
          <p:nvPr/>
        </p:nvSpPr>
        <p:spPr>
          <a:xfrm>
            <a:off x="844550" y="1107477"/>
            <a:ext cx="4086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spôsobilé prvky</a:t>
            </a:r>
            <a:endParaRPr lang="sk-SK" dirty="0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C5457D27-98A8-4121-BA14-BE1062FD35E1}"/>
              </a:ext>
            </a:extLst>
          </p:cNvPr>
          <p:cNvGrpSpPr/>
          <p:nvPr/>
        </p:nvGrpSpPr>
        <p:grpSpPr>
          <a:xfrm>
            <a:off x="769358" y="1770062"/>
            <a:ext cx="10903212" cy="4049491"/>
            <a:chOff x="769358" y="1770062"/>
            <a:chExt cx="10903212" cy="4049491"/>
          </a:xfrm>
        </p:grpSpPr>
        <p:pic>
          <p:nvPicPr>
            <p:cNvPr id="8" name="Obrázok 7">
              <a:extLst>
                <a:ext uri="{FF2B5EF4-FFF2-40B4-BE49-F238E27FC236}">
                  <a16:creationId xmlns:a16="http://schemas.microsoft.com/office/drawing/2014/main" id="{10066E58-6DB0-47A3-BB58-921362F687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908"/>
            <a:stretch/>
          </p:blipFill>
          <p:spPr bwMode="auto">
            <a:xfrm>
              <a:off x="769358" y="1770062"/>
              <a:ext cx="4725622" cy="404949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Obrázok 8">
              <a:extLst>
                <a:ext uri="{FF2B5EF4-FFF2-40B4-BE49-F238E27FC236}">
                  <a16:creationId xmlns:a16="http://schemas.microsoft.com/office/drawing/2014/main" id="{CF525CCD-66EA-49DF-A563-04D38C518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09"/>
            <a:stretch/>
          </p:blipFill>
          <p:spPr bwMode="auto">
            <a:xfrm>
              <a:off x="5689707" y="2426494"/>
              <a:ext cx="5982863" cy="339305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1154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875" y="72337"/>
            <a:ext cx="10871447" cy="675086"/>
          </a:xfrm>
        </p:spPr>
        <p:txBody>
          <a:bodyPr>
            <a:normAutofit/>
          </a:bodyPr>
          <a:lstStyle/>
          <a:p>
            <a:pPr lvl="0" algn="ctr">
              <a:tabLst>
                <a:tab pos="457200" algn="l"/>
              </a:tabLst>
            </a:pPr>
            <a:r>
              <a:rPr lang="sk-SK" sz="32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Výkon kontrol na mieste 2024</a:t>
            </a:r>
            <a:endParaRPr lang="sk-SK" sz="32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429370" y="747423"/>
            <a:ext cx="11418073" cy="6038240"/>
          </a:xfrm>
        </p:spPr>
        <p:txBody>
          <a:bodyPr>
            <a:normAutofit fontScale="4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Dôvody kontroly na mieste: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Kontrolná vzorka z dôvodu rizikovej analýzy a náhodného výberu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Jednotná žiadosť,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Diaľkový prieskum Zeme (DPZ),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 err="1">
                <a:solidFill>
                  <a:schemeClr val="tx1"/>
                </a:solidFill>
              </a:rPr>
              <a:t>Kondicionalita</a:t>
            </a:r>
            <a:r>
              <a:rPr lang="sk-SK" sz="5000" dirty="0">
                <a:solidFill>
                  <a:schemeClr val="tx1"/>
                </a:solidFill>
              </a:rPr>
              <a:t> (zelená a biela oblasť),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VDJ,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PPCH,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LEKS,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LUEV,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PZPP,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AKZ,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ZPZP,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Kontroly z dôvodu explicitného výberu (</a:t>
            </a:r>
            <a:r>
              <a:rPr lang="sk-SK" sz="5000" dirty="0" err="1">
                <a:solidFill>
                  <a:schemeClr val="tx1"/>
                </a:solidFill>
              </a:rPr>
              <a:t>prekryvy</a:t>
            </a:r>
            <a:r>
              <a:rPr lang="sk-SK" sz="5000" dirty="0">
                <a:solidFill>
                  <a:schemeClr val="tx1"/>
                </a:solidFill>
              </a:rPr>
              <a:t> po kontrole na mieste, podnety a i.)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Opakované kontroly na mieste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Aktualizácia LPIS zo strany prijímateľa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Rozpory po kontrole DPZ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Administratívne krížové kontroly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5000" dirty="0">
                <a:solidFill>
                  <a:schemeClr val="tx1"/>
                </a:solidFill>
              </a:rPr>
              <a:t>Načasovanie kontrol závisí od dodania kontrolných vzoriek </a:t>
            </a:r>
            <a:r>
              <a:rPr lang="sk-SK" altLang="sk-SK" sz="5000" dirty="0">
                <a:solidFill>
                  <a:schemeClr val="tx1"/>
                </a:solidFill>
              </a:rPr>
              <a:t>a od kontrolovateľnosti podmienok oprávnenosti a </a:t>
            </a:r>
            <a:r>
              <a:rPr lang="sk-SK" altLang="sk-SK" sz="5000" dirty="0" err="1">
                <a:solidFill>
                  <a:schemeClr val="tx1"/>
                </a:solidFill>
              </a:rPr>
              <a:t>kondicionality</a:t>
            </a:r>
            <a:r>
              <a:rPr lang="sk-SK" altLang="sk-SK" sz="5000" dirty="0">
                <a:solidFill>
                  <a:schemeClr val="tx1"/>
                </a:solidFill>
              </a:rPr>
              <a:t>, najmä pre prípady podmienok týkajúcich sa retenčných období, podmienok týkajúcich sa dodržiavania termínov a pod.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sz="5000" dirty="0">
                <a:solidFill>
                  <a:schemeClr val="tx1"/>
                </a:solidFill>
              </a:rPr>
              <a:t>Kontrolná vzorka na plochu je rozdelená medzi kontroly na mieste a kontroly vykonané metódou DPZ</a:t>
            </a:r>
            <a:endParaRPr lang="sk-SK" sz="2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982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875" y="537894"/>
            <a:ext cx="10871447" cy="675086"/>
          </a:xfrm>
        </p:spPr>
        <p:txBody>
          <a:bodyPr>
            <a:normAutofit/>
          </a:bodyPr>
          <a:lstStyle/>
          <a:p>
            <a:pPr lvl="0" algn="ctr">
              <a:tabLst>
                <a:tab pos="457200" algn="l"/>
              </a:tabLst>
            </a:pPr>
            <a:r>
              <a:rPr lang="sk-SK" sz="32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Výkon kontrol na mieste 2024</a:t>
            </a:r>
            <a:endParaRPr lang="sk-SK" sz="32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713863" y="1427585"/>
            <a:ext cx="10633587" cy="466206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Používané zdroje informácií pre výkon kontroly na mieste</a:t>
            </a:r>
            <a:r>
              <a:rPr lang="sk-SK" sz="2400" dirty="0">
                <a:solidFill>
                  <a:schemeClr val="tx1"/>
                </a:solidFill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tx1"/>
                </a:solidFill>
              </a:rPr>
              <a:t>ortofotomapy</a:t>
            </a:r>
            <a:r>
              <a:rPr lang="sk-SK" dirty="0">
                <a:solidFill>
                  <a:schemeClr val="tx1"/>
                </a:solidFill>
              </a:rPr>
              <a:t> stredného Slovenska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VHR snímky QA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tx1"/>
                </a:solidFill>
              </a:rPr>
              <a:t>ortofotomapy</a:t>
            </a:r>
            <a:r>
              <a:rPr lang="sk-SK" dirty="0">
                <a:solidFill>
                  <a:schemeClr val="tx1"/>
                </a:solidFill>
              </a:rPr>
              <a:t> z programu starostlivosti o les (PSL)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VHR snímky DPZ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dodatočné nalietané oblasti (</a:t>
            </a:r>
            <a:r>
              <a:rPr lang="sk-SK" dirty="0" err="1">
                <a:solidFill>
                  <a:schemeClr val="tx1"/>
                </a:solidFill>
              </a:rPr>
              <a:t>dron</a:t>
            </a:r>
            <a:r>
              <a:rPr lang="sk-SK" dirty="0">
                <a:solidFill>
                  <a:schemeClr val="tx1"/>
                </a:solidFill>
              </a:rPr>
              <a:t>, lietadlá, satelitné snímky)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Evidencia prijímateľa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Fyzická kontrola na mieste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Pomocné zdroje: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AMS / </a:t>
            </a:r>
            <a:r>
              <a:rPr lang="sk-SK" dirty="0" err="1">
                <a:solidFill>
                  <a:schemeClr val="tx1"/>
                </a:solidFill>
              </a:rPr>
              <a:t>Sentinel</a:t>
            </a:r>
            <a:r>
              <a:rPr lang="sk-SK" dirty="0">
                <a:solidFill>
                  <a:schemeClr val="tx1"/>
                </a:solidFill>
              </a:rPr>
              <a:t> - 2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8384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3A3B8C-697E-4ACA-841C-0ACF8A4D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655" y="143519"/>
            <a:ext cx="11215989" cy="892518"/>
          </a:xfrm>
        </p:spPr>
        <p:txBody>
          <a:bodyPr>
            <a:noAutofit/>
          </a:bodyPr>
          <a:lstStyle/>
          <a:p>
            <a:r>
              <a:rPr lang="sk-SK" sz="5000" dirty="0">
                <a:solidFill>
                  <a:schemeClr val="accent6">
                    <a:lumMod val="75000"/>
                  </a:schemeClr>
                </a:solidFill>
              </a:rPr>
              <a:t>Najčastejšie chyby zistené pri výkone KNM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EF94B17-DB2F-42C9-96EF-A3F91B4E0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286" y="1105044"/>
            <a:ext cx="10515600" cy="1500187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sk-SK" dirty="0"/>
              <a:t>Zákres prijímateľa resp. prijímateľa s iným prijímateľom</a:t>
            </a:r>
          </a:p>
          <a:p>
            <a:pPr marL="342900" indent="-342900">
              <a:buFontTx/>
              <a:buChar char="-"/>
            </a:pPr>
            <a:r>
              <a:rPr lang="sk-SK" dirty="0"/>
              <a:t>Zlé deklarované plodiny resp. výkony kosenia na TTP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021571C-26AB-4AE9-9150-1FB3B2D0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8</a:t>
            </a:fld>
            <a:endParaRPr lang="sk-SK"/>
          </a:p>
        </p:txBody>
      </p:sp>
      <p:pic>
        <p:nvPicPr>
          <p:cNvPr id="21" name="Obrázok 20" descr="Obrázok, na ktorom je mapa, snímka obrazovky, text&#10;&#10;Automaticky generovaný popis">
            <a:extLst>
              <a:ext uri="{FF2B5EF4-FFF2-40B4-BE49-F238E27FC236}">
                <a16:creationId xmlns:a16="http://schemas.microsoft.com/office/drawing/2014/main" id="{D2BC0481-1C30-431D-943B-1B7549899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86" y="974636"/>
            <a:ext cx="11632018" cy="5822838"/>
          </a:xfrm>
          <a:prstGeom prst="rect">
            <a:avLst/>
          </a:prstGeom>
        </p:spPr>
      </p:pic>
      <p:pic>
        <p:nvPicPr>
          <p:cNvPr id="23" name="Obrázok 22" descr="Obrázok, na ktorom je mapa, text, snímka obrazovky&#10;&#10;Automaticky generovaný popis">
            <a:extLst>
              <a:ext uri="{FF2B5EF4-FFF2-40B4-BE49-F238E27FC236}">
                <a16:creationId xmlns:a16="http://schemas.microsoft.com/office/drawing/2014/main" id="{CCF1C7B2-05DF-4F17-9A41-5620AEB42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8" y="954865"/>
            <a:ext cx="11782713" cy="5759616"/>
          </a:xfrm>
          <a:prstGeom prst="rect">
            <a:avLst/>
          </a:prstGeom>
        </p:spPr>
      </p:pic>
      <p:pic>
        <p:nvPicPr>
          <p:cNvPr id="25" name="Obrázok 24" descr="Obrázok, na ktorom je text, snímka obrazovky, mapa&#10;&#10;Automaticky generovaný popis">
            <a:extLst>
              <a:ext uri="{FF2B5EF4-FFF2-40B4-BE49-F238E27FC236}">
                <a16:creationId xmlns:a16="http://schemas.microsoft.com/office/drawing/2014/main" id="{6088D1E9-C525-4625-AE96-FE7D4419A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614" y="974823"/>
            <a:ext cx="11050772" cy="5883177"/>
          </a:xfrm>
          <a:prstGeom prst="rect">
            <a:avLst/>
          </a:prstGeom>
        </p:spPr>
      </p:pic>
      <p:pic>
        <p:nvPicPr>
          <p:cNvPr id="27" name="Obrázok 26" descr="Obrázok, na ktorom je text, snímka obrazovky, mapa&#10;&#10;Automaticky generovaný popis">
            <a:extLst>
              <a:ext uri="{FF2B5EF4-FFF2-40B4-BE49-F238E27FC236}">
                <a16:creationId xmlns:a16="http://schemas.microsoft.com/office/drawing/2014/main" id="{0E284BE3-CBB8-4054-A465-4E7DD7771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24581"/>
            <a:ext cx="11697644" cy="5777858"/>
          </a:xfrm>
          <a:prstGeom prst="rect">
            <a:avLst/>
          </a:prstGeom>
        </p:spPr>
      </p:pic>
      <p:pic>
        <p:nvPicPr>
          <p:cNvPr id="29" name="Obrázok 28" descr="Obrázok, na ktorom je mapa, snímka obrazovky&#10;&#10;Automaticky generovaný popis">
            <a:extLst>
              <a:ext uri="{FF2B5EF4-FFF2-40B4-BE49-F238E27FC236}">
                <a16:creationId xmlns:a16="http://schemas.microsoft.com/office/drawing/2014/main" id="{3646659F-516C-4CB1-86A4-243102685B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790" y="943268"/>
            <a:ext cx="8236923" cy="5914731"/>
          </a:xfrm>
          <a:prstGeom prst="rect">
            <a:avLst/>
          </a:prstGeom>
        </p:spPr>
      </p:pic>
      <p:pic>
        <p:nvPicPr>
          <p:cNvPr id="31" name="Obrázok 30" descr="Obrázok, na ktorom je text, snímka obrazovky, mapa, softvér&#10;&#10;Automaticky generovaný popis">
            <a:extLst>
              <a:ext uri="{FF2B5EF4-FFF2-40B4-BE49-F238E27FC236}">
                <a16:creationId xmlns:a16="http://schemas.microsoft.com/office/drawing/2014/main" id="{5E066018-B697-4EC1-AC5F-2767DD2BB6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24580"/>
            <a:ext cx="12192000" cy="583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8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875" y="537894"/>
            <a:ext cx="10871447" cy="675086"/>
          </a:xfrm>
        </p:spPr>
        <p:txBody>
          <a:bodyPr>
            <a:normAutofit/>
          </a:bodyPr>
          <a:lstStyle/>
          <a:p>
            <a:pPr lvl="0" algn="ctr">
              <a:tabLst>
                <a:tab pos="457200" algn="l"/>
              </a:tabLst>
            </a:pPr>
            <a:r>
              <a:rPr lang="sk-SK" sz="3200" dirty="0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Quality</a:t>
            </a:r>
            <a:r>
              <a:rPr lang="sk-SK" sz="32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sk-SK" sz="3200" dirty="0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assessment</a:t>
            </a:r>
            <a:r>
              <a:rPr lang="sk-SK" sz="32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(QA) – Hodnotenie kvality IACS</a:t>
            </a:r>
            <a:endParaRPr lang="sk-SK" sz="32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713863" y="1427584"/>
            <a:ext cx="10633587" cy="52018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</a:rPr>
              <a:t>Nový typ kontroly v rámci programového obdobia 2023 - 2027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Európskou Komisiou (EK) vybrané na kontrolu konkrétne diely na konkrétne intervencie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Z veľkej časti integrované do hlavnej kontrolnej vzorky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Čiastočne delegované na NPPC-VÚPOP (</a:t>
            </a:r>
            <a:r>
              <a:rPr lang="sk-SK" altLang="sk-SK" dirty="0" err="1">
                <a:solidFill>
                  <a:schemeClr val="tx1"/>
                </a:solidFill>
              </a:rPr>
              <a:t>fotointerpretácia</a:t>
            </a:r>
            <a:r>
              <a:rPr lang="sk-SK" altLang="sk-SK" dirty="0">
                <a:solidFill>
                  <a:schemeClr val="tx1"/>
                </a:solidFill>
              </a:rPr>
              <a:t> nad VHR snímkami)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Príklad: prijímateľ si deklaruje platbu na BISS, ANC, VBP a má 10 dielov. V rámci QA bola vybraná jedna plocha na VBP. Zameria sa plocha, vyhotoví sa fotodokumentácia z terénu a vyžiadajú sa od prijímateľa doklady ku bielkovinovej plodine.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83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28" y="234991"/>
            <a:ext cx="12022371" cy="719146"/>
          </a:xfrm>
        </p:spPr>
        <p:txBody>
          <a:bodyPr>
            <a:normAutofit/>
          </a:bodyPr>
          <a:lstStyle/>
          <a:p>
            <a:pPr algn="ctr"/>
            <a:r>
              <a:rPr lang="sk-SK" sz="3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Zobrazenie výsledkov AMS pre prijímateľov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C96A970E-131B-4324-B2B2-A3AAC4EAB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828" y="1054095"/>
            <a:ext cx="11431182" cy="409150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Výsledky sú zobrazené formou semafora farieb </a:t>
            </a:r>
            <a:r>
              <a:rPr lang="sk-SK" u="sng" dirty="0">
                <a:solidFill>
                  <a:schemeClr val="tx1"/>
                </a:solidFill>
                <a:latin typeface="Calibri"/>
                <a:cs typeface="Calibri"/>
              </a:rPr>
              <a:t>v aplikácii GSAA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highlight>
                  <a:srgbClr val="659C3F"/>
                </a:highlight>
                <a:latin typeface="Calibri"/>
                <a:cs typeface="Calibri"/>
              </a:rPr>
              <a:t>zelená</a:t>
            </a: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 - splnenie monitorovanej podmienky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highlight>
                  <a:srgbClr val="FF9933"/>
                </a:highlight>
                <a:latin typeface="Calibri"/>
                <a:cs typeface="Calibri"/>
              </a:rPr>
              <a:t>oranžová</a:t>
            </a: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 - potreba ďalšej aktivity zo strany prijímateľa (úpravy žiadosti, prípadne zaslanie geotagovanej fotografie)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highlight>
                  <a:srgbClr val="FF0000"/>
                </a:highlight>
                <a:latin typeface="Calibri"/>
                <a:cs typeface="Calibri"/>
              </a:rPr>
              <a:t>červená</a:t>
            </a: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 - identifikované neplnenie monitorovanej podmienky,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highlight>
                  <a:srgbClr val="C0C0C0"/>
                </a:highlight>
                <a:latin typeface="Calibri"/>
                <a:cs typeface="Calibri"/>
              </a:rPr>
              <a:t>sivá</a:t>
            </a: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 – zatiaľ bez finálneho výsledku monitoringu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  <a:sym typeface="Wingdings" panose="05000000000000000000" pitchFamily="2" charset="2"/>
              </a:rPr>
              <a:t>Každý výsledok AMS s vysvetlením semafora, aká chyba bola identifikovaná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u="sng" dirty="0">
                <a:solidFill>
                  <a:schemeClr val="tx1"/>
                </a:solidFill>
                <a:sym typeface="Wingdings" panose="05000000000000000000" pitchFamily="2" charset="2"/>
              </a:rPr>
              <a:t>Prijímateľ má 2 možnosti, ako reagovať na oranžové plochy v GSAA: </a:t>
            </a:r>
            <a:endParaRPr lang="sk-SK" u="sng" dirty="0">
              <a:solidFill>
                <a:schemeClr val="tx1"/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  <a:sym typeface="Wingdings" panose="05000000000000000000" pitchFamily="2" charset="2"/>
              </a:rPr>
              <a:t>zmena žiadosti podľa reálneho stavu (úprava hraníc užívania, zmena deklarovanej plodiny, stiahnutie žiadosti),</a:t>
            </a:r>
            <a:endParaRPr lang="sk-SK" sz="2400" dirty="0">
              <a:solidFill>
                <a:schemeClr val="tx1"/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  <a:sym typeface="Wingdings" panose="05000000000000000000" pitchFamily="2" charset="2"/>
              </a:rPr>
              <a:t>zaslanie geotagovanej fotografie z plochy pre ďalšie odborné posúdenie.</a:t>
            </a:r>
            <a:endParaRPr lang="sk-SK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10</a:t>
            </a:fld>
            <a:endParaRPr lang="sk-SK"/>
          </a:p>
        </p:txBody>
      </p:sp>
      <p:pic>
        <p:nvPicPr>
          <p:cNvPr id="11" name="Grafický objekt 10" descr="Semafor výplň plnou farbou">
            <a:extLst>
              <a:ext uri="{FF2B5EF4-FFF2-40B4-BE49-F238E27FC236}">
                <a16:creationId xmlns:a16="http://schemas.microsoft.com/office/drawing/2014/main" id="{9F54BAFD-DFC3-4308-85E2-D29D859FE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4808" y="233478"/>
            <a:ext cx="1328992" cy="132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30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1A35C5-BDD8-4F27-BE7E-A0FDBB02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69" y="136525"/>
            <a:ext cx="11936964" cy="498475"/>
          </a:xfrm>
        </p:spPr>
        <p:txBody>
          <a:bodyPr>
            <a:noAutofit/>
          </a:bodyPr>
          <a:lstStyle/>
          <a:p>
            <a:pPr algn="ctr"/>
            <a:r>
              <a:rPr lang="sk-SK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</a:t>
            </a:r>
            <a:r>
              <a:rPr lang="sk-SK" sz="32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onitorované intervencie AMS 2024</a:t>
            </a:r>
            <a:endParaRPr lang="sk-SK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CBB2B1-EE45-4958-B061-612E9854C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613" y="845976"/>
            <a:ext cx="11073752" cy="5604458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Základná podpora príjmu v záujme udržateľnosti (BISS),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49580"/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BISS naviazané intervencie: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Komplementárna </a:t>
            </a:r>
            <a:r>
              <a:rPr lang="sk-SK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redistributívna</a:t>
            </a: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podpora príjmu v záujme udržateľnosti (REDP),</a:t>
            </a:r>
            <a:endParaRPr lang="sk-SK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Komplementárna podpora príjmu pre mladých poľnohospodárov (MP),</a:t>
            </a:r>
            <a:endParaRPr lang="sk-SK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Podpora pre oblasti s prírodnými obmedzeniami alebo inými osobitnými obmedzeniami (ANC),</a:t>
            </a:r>
            <a:endParaRPr lang="sk-SK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Podpora v rámci sústavy Natura 2000 na trvalom trávnom poraste (UEV)</a:t>
            </a:r>
            <a:endParaRPr lang="sk-SK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Podpora formou </a:t>
            </a:r>
            <a:r>
              <a:rPr lang="sk-SK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celofarmovej</a:t>
            </a: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eko-schémy (EKS),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Podpora na ochranu a zachovanie biodiverzity (OZB)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Viazaná podpora príjmu (VPP):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Platba na pestovanie vybraných druhov bielkovinových plodín (VBP),</a:t>
            </a:r>
            <a:endParaRPr lang="sk-SK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Platba na pestovanie cukrovej repy (VCR),</a:t>
            </a:r>
            <a:endParaRPr lang="sk-SK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Platba na pestovanie vybraných druhov ovocia (VVO),</a:t>
            </a:r>
            <a:endParaRPr lang="sk-SK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Platba na pestovanie vybraných druhov zeleniny (VVZ),</a:t>
            </a:r>
            <a:endParaRPr lang="sk-SK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058A2F8-9CC2-44D1-AEA2-36621DC74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C253C57-B170-4794-A296-93318662F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7749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90D180-B5E3-4D95-8523-F591A2E50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40" y="161925"/>
            <a:ext cx="11874760" cy="572601"/>
          </a:xfrm>
        </p:spPr>
        <p:txBody>
          <a:bodyPr>
            <a:noAutofit/>
          </a:bodyPr>
          <a:lstStyle/>
          <a:p>
            <a:pPr algn="ctr"/>
            <a:r>
              <a:rPr lang="sk-SK" sz="31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Potenciálne opatrenia pre zlepšenie kvality výsledkov AMS v budúcnosti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3CB34F-7011-4707-B5AD-4A29F70C7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855" y="811237"/>
            <a:ext cx="11299955" cy="5190736"/>
          </a:xfrm>
        </p:spPr>
        <p:txBody>
          <a:bodyPr/>
          <a:lstStyle/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Systém a procesy monitoringu AMS zostáva rovnaký ako v kampani 2024 (monitorovanie pomocou 3 služieb – identifikácia plodín, identifikácia kosenia/pasenia, identifikácia kultúr)</a:t>
            </a:r>
            <a:endParaRPr lang="sk-SK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Vyhodnocovanie automatizovaných výsledkov AMS – </a:t>
            </a:r>
            <a:r>
              <a:rPr lang="sk-SK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nazlepšenie</a:t>
            </a: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kvality sú pripravované ako zdrojové dáta kvalitnejšie snímky </a:t>
            </a:r>
            <a:r>
              <a:rPr lang="sk-SK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Planet</a:t>
            </a:r>
            <a:endParaRPr lang="sk-SK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Vyladenie algoritmov monitoringu AMS na základe pripomienok prijímateľov – hlavne v súvislosti s nehomogenitami a stabilitou výsledkov identifikácie plodín.</a:t>
            </a:r>
            <a:endParaRPr lang="sk-SK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Semafor a zobrazovanie výsledkov AMS v GSAA bude prispôsobené novelizovanej legislatíve.</a:t>
            </a:r>
            <a:endParaRPr lang="sk-SK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 zaužívanému nahrávaniu </a:t>
            </a:r>
            <a:r>
              <a:rPr lang="sk-SK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geotagovaných</a:t>
            </a: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fotografií cez GSAA pribudne možnosť vytvárania a nahrávania </a:t>
            </a:r>
            <a:r>
              <a:rPr lang="sk-SK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geotagovaných</a:t>
            </a: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fotografií pomocou mobilnej aplikácie (spustenie sa plánuje v priebehu kampane).</a:t>
            </a:r>
          </a:p>
          <a:p>
            <a:r>
              <a:rPr lang="sk-SK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 </a:t>
            </a:r>
            <a:r>
              <a:rPr lang="sk-SK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geotagované</a:t>
            </a: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fotografie bude potrebné posielať aj v roku 2025, veríme že v menšej miere</a:t>
            </a:r>
          </a:p>
          <a:p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ideálne si vyhotovovať </a:t>
            </a:r>
            <a:r>
              <a:rPr lang="sk-SK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geotagované</a:t>
            </a:r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fotografie priebežne pri návšteve plochy</a:t>
            </a:r>
          </a:p>
          <a:p>
            <a:r>
              <a:rPr lang="sk-SK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priebežne sledovať výsledky AMS v GSAA</a:t>
            </a:r>
            <a:endParaRPr lang="sk-SK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k-SK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k-S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46EEE11-9E33-46C6-B9DD-83F81AF4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12</a:t>
            </a:fld>
            <a:endParaRPr lang="sk-SK" dirty="0"/>
          </a:p>
        </p:txBody>
      </p:sp>
      <p:pic>
        <p:nvPicPr>
          <p:cNvPr id="6" name="Obrázok 5" descr="Obrázok, na ktorom je mapa, text, snímka obrazovky, multimediálny softvér&#10;&#10;Automaticky generovaný popis">
            <a:extLst>
              <a:ext uri="{FF2B5EF4-FFF2-40B4-BE49-F238E27FC236}">
                <a16:creationId xmlns:a16="http://schemas.microsoft.com/office/drawing/2014/main" id="{3AC587F4-C49A-45EA-B87A-BAC29C09E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60" y="858138"/>
            <a:ext cx="11423073" cy="5778732"/>
          </a:xfrm>
          <a:prstGeom prst="rect">
            <a:avLst/>
          </a:prstGeom>
        </p:spPr>
      </p:pic>
      <p:pic>
        <p:nvPicPr>
          <p:cNvPr id="8" name="Obrázok 7" descr="Obrázok, na ktorom je mapa, text, snímka obrazovky, multimediálny softvér&#10;&#10;Automaticky generovaný popis">
            <a:extLst>
              <a:ext uri="{FF2B5EF4-FFF2-40B4-BE49-F238E27FC236}">
                <a16:creationId xmlns:a16="http://schemas.microsoft.com/office/drawing/2014/main" id="{BE182656-1933-4AE2-912C-6A86F377A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1" y="848556"/>
            <a:ext cx="11966156" cy="6023075"/>
          </a:xfrm>
          <a:prstGeom prst="rect">
            <a:avLst/>
          </a:prstGeom>
        </p:spPr>
      </p:pic>
      <p:pic>
        <p:nvPicPr>
          <p:cNvPr id="10" name="Obrázok 9" descr="Obrázok, na ktorom je mapa, text, snímka obrazovky&#10;&#10;Automaticky generovaný popis">
            <a:extLst>
              <a:ext uri="{FF2B5EF4-FFF2-40B4-BE49-F238E27FC236}">
                <a16:creationId xmlns:a16="http://schemas.microsoft.com/office/drawing/2014/main" id="{3F1E49E2-250F-40F9-AB1B-66BA70C80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1" y="848556"/>
            <a:ext cx="12101160" cy="6079143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A9E58869-585B-4826-8E3E-95D8DD09E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211" y="848556"/>
            <a:ext cx="11734800" cy="5920509"/>
          </a:xfrm>
          <a:prstGeom prst="rect">
            <a:avLst/>
          </a:prstGeom>
        </p:spPr>
      </p:pic>
      <p:pic>
        <p:nvPicPr>
          <p:cNvPr id="14" name="Obrázok 13" descr="Obrázok, na ktorom je mapa, snímka obrazovky, text, grafický softvér&#10;&#10;Automaticky generovaný popis">
            <a:extLst>
              <a:ext uri="{FF2B5EF4-FFF2-40B4-BE49-F238E27FC236}">
                <a16:creationId xmlns:a16="http://schemas.microsoft.com/office/drawing/2014/main" id="{CC398836-04C1-4557-B4D1-5811657841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15" y="811237"/>
            <a:ext cx="12101160" cy="6062523"/>
          </a:xfrm>
          <a:prstGeom prst="rect">
            <a:avLst/>
          </a:prstGeom>
        </p:spPr>
      </p:pic>
      <p:pic>
        <p:nvPicPr>
          <p:cNvPr id="18" name="Obrázok 17" descr="Obrázok, na ktorom je mapa, text, snímka obrazovky, grafický softvér&#10;&#10;Automaticky generovaný popis">
            <a:extLst>
              <a:ext uri="{FF2B5EF4-FFF2-40B4-BE49-F238E27FC236}">
                <a16:creationId xmlns:a16="http://schemas.microsoft.com/office/drawing/2014/main" id="{E9A4EAE7-3BB2-4AB8-8A2D-C343DE8133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811237"/>
            <a:ext cx="12192000" cy="6110400"/>
          </a:xfrm>
          <a:prstGeom prst="rect">
            <a:avLst/>
          </a:prstGeom>
        </p:spPr>
      </p:pic>
      <p:pic>
        <p:nvPicPr>
          <p:cNvPr id="20" name="Obrázok 19" descr="Obrázok, na ktorom je mapa, text, snímka obrazovky, multimediálny softvér&#10;&#10;Automaticky generovaný popis">
            <a:extLst>
              <a:ext uri="{FF2B5EF4-FFF2-40B4-BE49-F238E27FC236}">
                <a16:creationId xmlns:a16="http://schemas.microsoft.com/office/drawing/2014/main" id="{F14B9BA8-550E-4036-80B5-540AFA1169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793569"/>
            <a:ext cx="12192000" cy="6134130"/>
          </a:xfrm>
          <a:prstGeom prst="rect">
            <a:avLst/>
          </a:prstGeom>
        </p:spPr>
      </p:pic>
      <p:pic>
        <p:nvPicPr>
          <p:cNvPr id="22" name="Obrázok 21" descr="Obrázok, na ktorom je text, mapa, snímka obrazovky, multimediálny softvér&#10;&#10;Automaticky generovaný popis">
            <a:extLst>
              <a:ext uri="{FF2B5EF4-FFF2-40B4-BE49-F238E27FC236}">
                <a16:creationId xmlns:a16="http://schemas.microsoft.com/office/drawing/2014/main" id="{99C15AF1-EE9A-4E7F-A8CB-C7664E6F02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2205" y="815938"/>
            <a:ext cx="12192000" cy="610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6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F13883-13FA-4E76-F57D-8A278E476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4614"/>
            <a:ext cx="9144000" cy="2387600"/>
          </a:xfrm>
        </p:spPr>
        <p:txBody>
          <a:bodyPr/>
          <a:lstStyle/>
          <a:p>
            <a:r>
              <a:rPr lang="sk-SK" b="1" dirty="0">
                <a:solidFill>
                  <a:schemeClr val="accent6">
                    <a:lumMod val="75000"/>
                  </a:schemeClr>
                </a:solidFill>
              </a:rPr>
              <a:t>Kontroly na mieste projektových podpôr</a:t>
            </a:r>
          </a:p>
        </p:txBody>
      </p:sp>
    </p:spTree>
    <p:extLst>
      <p:ext uri="{BB962C8B-B14F-4D97-AF65-F5344CB8AC3E}">
        <p14:creationId xmlns:p14="http://schemas.microsoft.com/office/powerpoint/2010/main" val="351490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A2BD1D-649B-BE85-9005-0CDA0C58C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sz="4000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4000" b="1" u="sng" dirty="0">
                <a:solidFill>
                  <a:schemeClr val="accent6">
                    <a:lumMod val="75000"/>
                  </a:schemeClr>
                </a:solidFill>
              </a:rPr>
              <a:t>Základné právne predpisy ktorými sa riadi výkon finančnej kontroly na mieste sú</a:t>
            </a:r>
            <a:r>
              <a:rPr lang="sk-SK" sz="40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br>
              <a:rPr lang="sk-SK" sz="4400" dirty="0">
                <a:solidFill>
                  <a:schemeClr val="tx2"/>
                </a:solidFill>
              </a:rPr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F1BA654-2906-7CB4-F33A-8EE8617F55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lvl="1">
              <a:lnSpc>
                <a:spcPct val="150000"/>
              </a:lnSpc>
            </a:pPr>
            <a:r>
              <a:rPr lang="sk-SK" sz="3400" dirty="0">
                <a:solidFill>
                  <a:schemeClr val="tx2"/>
                </a:solidFill>
              </a:rPr>
              <a:t>Delegované nariadenie Komisie (EÚ) č. 807/2014, ktorým sa dopĺňa nariadenie Európskeho parlamentu a Rady (EÚ) č. 1305/2013 o podpore rozvoja vidieka prostredníctvom Európskeho poľnohospodárskeho fondu pre rozvoj vidieka (EPFRV) a ktorým sa zavádzajú prechodné ustanovenia;</a:t>
            </a:r>
          </a:p>
          <a:p>
            <a:pPr lvl="1">
              <a:lnSpc>
                <a:spcPct val="150000"/>
              </a:lnSpc>
            </a:pPr>
            <a:r>
              <a:rPr lang="sk-SK" sz="3400" dirty="0">
                <a:solidFill>
                  <a:schemeClr val="tx2"/>
                </a:solidFill>
              </a:rPr>
              <a:t>Zákon č. 357/2015 Z. z. o finančnej kontrole a audite a o zmene a doplnení niektorých zákonov;</a:t>
            </a:r>
          </a:p>
          <a:p>
            <a:pPr lvl="1">
              <a:lnSpc>
                <a:spcPct val="150000"/>
              </a:lnSpc>
            </a:pPr>
            <a:r>
              <a:rPr lang="sk-SK" sz="3400" dirty="0">
                <a:solidFill>
                  <a:schemeClr val="tx2"/>
                </a:solidFill>
              </a:rPr>
              <a:t>Zákon č. 431/2002 Z. z. o účtovníctve v znení neskorších predpisov</a:t>
            </a:r>
          </a:p>
          <a:p>
            <a:pPr lvl="1">
              <a:lnSpc>
                <a:spcPct val="150000"/>
              </a:lnSpc>
            </a:pPr>
            <a:r>
              <a:rPr lang="sk-SK" sz="3400" dirty="0">
                <a:solidFill>
                  <a:schemeClr val="tx2"/>
                </a:solidFill>
              </a:rPr>
              <a:t>čl. 49 NK EÚ č. 809/2014 </a:t>
            </a:r>
          </a:p>
          <a:p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49B19BF-CEAC-6F0F-A91B-3D975B5DA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58E48F9-2EF5-4E98-3E9F-40EDF01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5538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3DD200-22C4-0F4D-999C-CC3089F4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4932"/>
          </a:xfrm>
        </p:spPr>
        <p:txBody>
          <a:bodyPr/>
          <a:lstStyle/>
          <a:p>
            <a:pPr algn="ctr"/>
            <a:r>
              <a:rPr lang="sk-SK" sz="4400" b="1" dirty="0">
                <a:solidFill>
                  <a:schemeClr val="accent6">
                    <a:lumMod val="75000"/>
                  </a:schemeClr>
                </a:solidFill>
              </a:rPr>
              <a:t>Finančná kontrola na mieste - </a:t>
            </a:r>
            <a:r>
              <a:rPr lang="sk-SK" sz="4400" b="1" dirty="0" err="1">
                <a:solidFill>
                  <a:schemeClr val="accent6">
                    <a:lumMod val="75000"/>
                  </a:schemeClr>
                </a:solidFill>
              </a:rPr>
              <a:t>FKnM</a:t>
            </a:r>
            <a:endParaRPr lang="sk-SK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6DB01AC-BAE9-9426-1FAC-ECF61D3576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7130" y="1240403"/>
            <a:ext cx="10350926" cy="5383034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15000"/>
              </a:lnSpc>
              <a:spcAft>
                <a:spcPts val="300"/>
              </a:spcAft>
              <a:buNone/>
            </a:pPr>
            <a:r>
              <a:rPr lang="sk-SK" sz="2800" u="sng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Cieľom </a:t>
            </a:r>
            <a:r>
              <a:rPr lang="sk-SK" sz="2800" u="sng" dirty="0" err="1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FKnM</a:t>
            </a:r>
            <a:r>
              <a:rPr lang="sk-SK" sz="2800" u="sng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je najmä</a:t>
            </a:r>
            <a:r>
              <a:rPr lang="sk-SK" sz="2800" b="1" u="sng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sk-SK" sz="2800" u="sng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overenie:</a:t>
            </a:r>
            <a:r>
              <a:rPr lang="sk-SK" sz="2800" dirty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sk-SK" sz="2000" kern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skutočného dodania tovarov, poskytnutia služieb a vykonania prác v rámci projektu, ktoré sú deklarované v účtovných dokladoch, v podpornej dokumentácii k projektu vo vzťahu k predloženým deklarovaným výdavkom a ostatných skutočností uvedených v </a:t>
            </a:r>
            <a:r>
              <a:rPr lang="sk-SK" sz="2000" kern="1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ŽoP</a:t>
            </a:r>
            <a:r>
              <a:rPr lang="sk-SK" sz="2000" kern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 ďalších skutočností súvisiacich s implementáciou projektu a plnením podmienok vyplývajúcich zo </a:t>
            </a:r>
            <a:r>
              <a:rPr lang="sk-SK" sz="2000" kern="1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ZoNFP</a:t>
            </a:r>
            <a:r>
              <a:rPr lang="sk-SK" sz="2000" kern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(napr. účtovníctvo P, archivácia dokumentácie, a iné),</a:t>
            </a:r>
          </a:p>
          <a:p>
            <a:r>
              <a:rPr lang="sk-SK" sz="2000" kern="1100" spc="30" dirty="0">
                <a:effectLst/>
                <a:ea typeface="Times New Roman" panose="02020603050405020304" pitchFamily="18" charset="0"/>
              </a:rPr>
              <a:t>KS v závislosti od rozsahu skutočností, ktoré je potrebné overiť, určí predmet </a:t>
            </a:r>
            <a:r>
              <a:rPr lang="sk-SK" sz="2000" kern="1100" spc="3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000" kern="1100" spc="30" dirty="0">
                <a:effectLst/>
                <a:ea typeface="Times New Roman" panose="02020603050405020304" pitchFamily="18" charset="0"/>
              </a:rPr>
              <a:t>. Stanovenie predmetu </a:t>
            </a:r>
            <a:r>
              <a:rPr lang="sk-SK" sz="2000" kern="1100" spc="3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000" kern="1100" spc="30" dirty="0">
                <a:effectLst/>
                <a:ea typeface="Times New Roman" panose="02020603050405020304" pitchFamily="18" charset="0"/>
              </a:rPr>
              <a:t> je kľúčovým prvkom pre určenie rozsahu povinností, ktoré potrebuje KS na uskutočnenie </a:t>
            </a:r>
            <a:r>
              <a:rPr lang="sk-SK" sz="2000" kern="1100" spc="3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000" kern="1100" spc="30" dirty="0">
                <a:effectLst/>
                <a:ea typeface="Times New Roman" panose="02020603050405020304" pitchFamily="18" charset="0"/>
              </a:rPr>
              <a:t>. Predmet </a:t>
            </a:r>
            <a:r>
              <a:rPr lang="sk-SK" sz="2000" kern="1100" spc="3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000" kern="1100" spc="30" dirty="0">
                <a:effectLst/>
                <a:ea typeface="Times New Roman" panose="02020603050405020304" pitchFamily="18" charset="0"/>
              </a:rPr>
              <a:t> sa stanoví v závislosti od požiadaviek a skutočností, ktoré je potrebné </a:t>
            </a:r>
            <a:r>
              <a:rPr lang="sk-SK" sz="2000" u="sng" kern="1100" spc="30" dirty="0">
                <a:effectLst/>
                <a:ea typeface="Times New Roman" panose="02020603050405020304" pitchFamily="18" charset="0"/>
              </a:rPr>
              <a:t>overiť počas implementácie projektu</a:t>
            </a:r>
            <a:r>
              <a:rPr lang="sk-SK" sz="2000" kern="1100" spc="30" dirty="0">
                <a:effectLst/>
                <a:ea typeface="Times New Roman" panose="02020603050405020304" pitchFamily="18" charset="0"/>
              </a:rPr>
              <a:t>. </a:t>
            </a:r>
          </a:p>
          <a:p>
            <a:r>
              <a:rPr lang="sk-SK" sz="2000" kern="1100" dirty="0">
                <a:effectLst/>
                <a:ea typeface="Times New Roman" panose="02020603050405020304" pitchFamily="18" charset="0"/>
              </a:rPr>
              <a:t>Ak je potrebné vykonať </a:t>
            </a:r>
            <a:r>
              <a:rPr lang="sk-SK" sz="2000" kern="11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000" kern="1100" dirty="0">
                <a:effectLst/>
                <a:ea typeface="Times New Roman" panose="02020603050405020304" pitchFamily="18" charset="0"/>
              </a:rPr>
              <a:t> z podnetu auditu (CO, EK) resp. ak je potrebné vykonať opätovnú </a:t>
            </a:r>
            <a:r>
              <a:rPr lang="sk-SK" sz="2000" kern="11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000" kern="1100" dirty="0">
                <a:effectLst/>
                <a:ea typeface="Times New Roman" panose="02020603050405020304" pitchFamily="18" charset="0"/>
              </a:rPr>
              <a:t> môže byť upravený jej cieľ ( úprava sa chápe v zmysle rozšírenia cieľa pre dôslednejšie vykonanie </a:t>
            </a:r>
            <a:r>
              <a:rPr lang="sk-SK" sz="2000" kern="11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000" kern="1100" dirty="0">
                <a:effectLst/>
                <a:ea typeface="Times New Roman" panose="02020603050405020304" pitchFamily="18" charset="0"/>
              </a:rPr>
              <a:t> alebo o celkovú úpravu vždy v zmysle požiadavky na vykonanie) </a:t>
            </a:r>
            <a:r>
              <a:rPr lang="sk-SK" sz="2000" kern="11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000" kern="1100" dirty="0">
                <a:effectLst/>
                <a:ea typeface="Times New Roman" panose="02020603050405020304" pitchFamily="18" charset="0"/>
              </a:rPr>
              <a:t>/</a:t>
            </a:r>
            <a:r>
              <a:rPr lang="sk-SK" sz="2000" kern="1100" dirty="0" err="1">
                <a:effectLst/>
                <a:ea typeface="Times New Roman" panose="02020603050405020304" pitchFamily="18" charset="0"/>
              </a:rPr>
              <a:t>OFKnM</a:t>
            </a:r>
            <a:r>
              <a:rPr lang="sk-SK" sz="2000" kern="1100" dirty="0">
                <a:effectLst/>
                <a:ea typeface="Times New Roman" panose="02020603050405020304" pitchFamily="18" charset="0"/>
              </a:rPr>
              <a:t>. </a:t>
            </a:r>
          </a:p>
          <a:p>
            <a:r>
              <a:rPr lang="sk-SK" sz="2000" b="1" kern="1100" dirty="0">
                <a:effectLst/>
                <a:ea typeface="Times New Roman" panose="02020603050405020304" pitchFamily="18" charset="0"/>
              </a:rPr>
              <a:t>Zameriava sa na kontrolu tých skutočností ktoré nie je možné overiť inak ako na mieste </a:t>
            </a:r>
            <a:endParaRPr lang="sk-SK" sz="1800" kern="1100" dirty="0"/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Symbol" panose="05050102010706020507" pitchFamily="18" charset="2"/>
              <a:buChar char=""/>
            </a:pPr>
            <a:endParaRPr lang="sk-SK" sz="20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2B9ED4E-ED26-DEA4-A215-375935888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776242B-6C31-20C8-B046-F3B092D06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3278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CFB209-583B-B68A-25D5-1327BBAC0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4400" b="1" dirty="0">
                <a:solidFill>
                  <a:schemeClr val="accent6">
                    <a:lumMod val="75000"/>
                  </a:schemeClr>
                </a:solidFill>
              </a:rPr>
              <a:t>Finančná kontrola na mieste - </a:t>
            </a:r>
            <a:r>
              <a:rPr lang="sk-SK" sz="4400" b="1" dirty="0" err="1">
                <a:solidFill>
                  <a:schemeClr val="accent6">
                    <a:lumMod val="75000"/>
                  </a:schemeClr>
                </a:solidFill>
              </a:rPr>
              <a:t>FKnM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78CF09D-D808-234E-9E8D-24E9136D0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5576"/>
            <a:ext cx="5181600" cy="5287617"/>
          </a:xfrm>
        </p:spPr>
        <p:txBody>
          <a:bodyPr>
            <a:normAutofit lnSpcReduction="10000"/>
          </a:bodyPr>
          <a:lstStyle/>
          <a:p>
            <a:r>
              <a:rPr lang="sk-SK" sz="2400" dirty="0">
                <a:effectLst/>
                <a:ea typeface="Times New Roman" panose="02020603050405020304" pitchFamily="18" charset="0"/>
              </a:rPr>
              <a:t>KS v závislosti od rozsahu skutočností, ktoré je potrebné overiť, určí predmet </a:t>
            </a:r>
            <a:r>
              <a:rPr lang="sk-SK" sz="24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400" b="1" dirty="0">
                <a:effectLst/>
                <a:ea typeface="Times New Roman" panose="02020603050405020304" pitchFamily="18" charset="0"/>
              </a:rPr>
              <a:t>. Stanovenie predmetu </a:t>
            </a:r>
            <a:r>
              <a:rPr lang="sk-SK" sz="2400" b="1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400" dirty="0">
                <a:effectLst/>
                <a:ea typeface="Times New Roman" panose="02020603050405020304" pitchFamily="18" charset="0"/>
              </a:rPr>
              <a:t> je kľúčovým prvkom pre určenie rozsahu povinností, ktoré potrebuje KS na uskutočnenie </a:t>
            </a:r>
            <a:r>
              <a:rPr lang="sk-SK" sz="24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400" dirty="0">
                <a:effectLst/>
                <a:ea typeface="Times New Roman" panose="02020603050405020304" pitchFamily="18" charset="0"/>
              </a:rPr>
              <a:t>. </a:t>
            </a:r>
          </a:p>
          <a:p>
            <a:r>
              <a:rPr lang="sk-SK" sz="2400" dirty="0">
                <a:effectLst/>
                <a:ea typeface="Times New Roman" panose="02020603050405020304" pitchFamily="18" charset="0"/>
              </a:rPr>
              <a:t>Predmet </a:t>
            </a:r>
            <a:r>
              <a:rPr lang="sk-SK" sz="24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400" dirty="0">
                <a:effectLst/>
                <a:ea typeface="Times New Roman" panose="02020603050405020304" pitchFamily="18" charset="0"/>
              </a:rPr>
              <a:t> sa stanoví v závislosti od požiadaviek</a:t>
            </a:r>
          </a:p>
          <a:p>
            <a:r>
              <a:rPr lang="sk-SK" sz="2400" dirty="0"/>
              <a:t>Finančná kontrola na mieste sa vykonáva na základe požiadavky  na výkon </a:t>
            </a:r>
            <a:r>
              <a:rPr lang="sk-SK" sz="2400" dirty="0" err="1"/>
              <a:t>FKnM</a:t>
            </a:r>
            <a:r>
              <a:rPr lang="sk-SK" sz="2400" dirty="0"/>
              <a:t> ak pri administratívnej finančnej kontrole vznikne skutočnosť, ktorú nie je možné overiť inak ako na mieste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35F4B7A-B91A-3C3A-96B2-A2CB7ED671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5576"/>
            <a:ext cx="5181600" cy="5117299"/>
          </a:xfrm>
        </p:spPr>
        <p:txBody>
          <a:bodyPr>
            <a:normAutofit lnSpcReduction="10000"/>
          </a:bodyPr>
          <a:lstStyle/>
          <a:p>
            <a:r>
              <a:rPr lang="sk-SK" sz="2200" dirty="0">
                <a:effectLst/>
                <a:ea typeface="Times New Roman" panose="02020603050405020304" pitchFamily="18" charset="0"/>
              </a:rPr>
              <a:t>KS v závislosti od rozsahu skutočností, ktoré je potrebné overiť, určí predmet 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. Stanovenie predmetu 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 je kľúčovým prvkom pre určenie rozsahu povinností, ktoré potrebuje KS na uskutočnenie 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. Predmet 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 sa stanoví v závislosti od požiadaviek a skutočností, ktoré je potrebné </a:t>
            </a:r>
            <a:r>
              <a:rPr lang="sk-SK" sz="2200" u="sng" dirty="0">
                <a:effectLst/>
                <a:ea typeface="Times New Roman" panose="02020603050405020304" pitchFamily="18" charset="0"/>
              </a:rPr>
              <a:t>overiť počas implementácie projektu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. </a:t>
            </a:r>
          </a:p>
          <a:p>
            <a:r>
              <a:rPr lang="sk-SK" sz="2200" dirty="0">
                <a:effectLst/>
                <a:ea typeface="Times New Roman" panose="02020603050405020304" pitchFamily="18" charset="0"/>
              </a:rPr>
              <a:t>Ak je potrebné vykonať 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 z podnetu auditu (CO, EK) resp. ak je potrebné vykonať opätovnú 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 môže byť upravený jej cieľ ( úprava sa chápe v zmysle rozšírenia cieľa pre dôslednejšie vykonanie 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 alebo o celkovú úpravu vždy v zmysle požiadavky na vykonanie) 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/</a:t>
            </a:r>
            <a:r>
              <a:rPr lang="sk-SK" sz="2200" dirty="0" err="1">
                <a:effectLst/>
                <a:ea typeface="Times New Roman" panose="02020603050405020304" pitchFamily="18" charset="0"/>
              </a:rPr>
              <a:t>OFKnM</a:t>
            </a:r>
            <a:r>
              <a:rPr lang="sk-SK" sz="2200" dirty="0">
                <a:effectLst/>
                <a:ea typeface="Times New Roman" panose="02020603050405020304" pitchFamily="18" charset="0"/>
              </a:rPr>
              <a:t>. </a:t>
            </a:r>
          </a:p>
          <a:p>
            <a:endParaRPr lang="sk-SK" sz="2000" dirty="0">
              <a:effectLst/>
              <a:ea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B16420F-EEFF-4679-FFC3-16097566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4A6EA90-52A9-139A-BB59-156A86F8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5823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D3E753-662C-C6EE-E785-0D45A405C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chemeClr val="accent6">
                    <a:lumMod val="75000"/>
                  </a:schemeClr>
                </a:solidFill>
              </a:rPr>
              <a:t>Finančná kontrola na mieste – </a:t>
            </a:r>
            <a:r>
              <a:rPr lang="sk-SK" b="1" dirty="0" err="1">
                <a:solidFill>
                  <a:schemeClr val="accent6">
                    <a:lumMod val="75000"/>
                  </a:schemeClr>
                </a:solidFill>
              </a:rPr>
              <a:t>FKnM</a:t>
            </a:r>
            <a:endParaRPr lang="sk-SK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8228B4D-A498-856A-A32D-CEC693B6F8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83526"/>
            <a:ext cx="10515600" cy="5041127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300"/>
              </a:spcAft>
            </a:pPr>
            <a:r>
              <a:rPr lang="sk-SK" sz="3200" u="sng" dirty="0">
                <a:effectLst/>
                <a:ea typeface="Times New Roman" panose="02020603050405020304" pitchFamily="18" charset="0"/>
              </a:rPr>
              <a:t>V čase realizácie operácie (pred finančným vyplatením/platbou) sa kontroluje najmä to či:</a:t>
            </a:r>
            <a:endParaRPr lang="sk-SK" sz="32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operácie – uskutočnené alebo prebiehajúce aktivity realizovanej operácie </a:t>
            </a:r>
            <a:r>
              <a:rPr lang="sk-SK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prebiehajú v súlade s legislatívou EÚ a SR, s pravidlami príslušného programu</a:t>
            </a: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(PRV SR) a podmienkami stanovenými právnym aktom o poskytnutí podpory – </a:t>
            </a:r>
            <a:r>
              <a:rPr lang="sk-SK" sz="32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ZoNFP</a:t>
            </a:r>
            <a:r>
              <a:rPr lang="sk-SK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 plnom znení (vrátane zmenového konania ak bolo uplatnené),</a:t>
            </a:r>
            <a:endParaRPr lang="sk-SK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operácie – uskutočnené alebo prebiehajúce aktivity realizovanej operácie </a:t>
            </a:r>
            <a:r>
              <a:rPr lang="sk-SK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sú v súlade s Projektom realizácie</a:t>
            </a: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 algn="just">
              <a:lnSpc>
                <a:spcPct val="115000"/>
              </a:lnSpc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nárokované finančné prostriedky súvisiace s realizovanou operáciou </a:t>
            </a:r>
            <a:r>
              <a:rPr lang="sk-SK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sú v súlade so schváleným rozpočtom operácie</a:t>
            </a: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 algn="just">
              <a:lnSpc>
                <a:spcPct val="115000"/>
              </a:lnSpc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finančné prostriedky boli </a:t>
            </a:r>
            <a:r>
              <a:rPr lang="sk-SK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skutočne vynaložené na realizáciu aktivít projektu</a:t>
            </a: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 algn="just">
              <a:lnSpc>
                <a:spcPct val="115000"/>
              </a:lnSpc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tovary, služby a práce boli dodané v súlade s KZ, </a:t>
            </a:r>
            <a:r>
              <a:rPr lang="sk-SK" sz="32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ZoD</a:t>
            </a:r>
            <a:r>
              <a:rPr lang="sk-SK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 ich prílohami</a:t>
            </a: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(špecifikácia, rozpočet),</a:t>
            </a:r>
          </a:p>
          <a:p>
            <a:pPr marL="342900" lvl="0" indent="-342900" algn="just">
              <a:lnSpc>
                <a:spcPct val="115000"/>
              </a:lnSpc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skutočný stav zodpovedá opísanej realizácii Aktivít Projektu</a:t>
            </a:r>
            <a:r>
              <a:rPr lang="sk-SK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r>
              <a:rPr lang="sk-SK" sz="3200" dirty="0">
                <a:effectLst/>
                <a:ea typeface="Times New Roman" panose="02020603050405020304" pitchFamily="18" charset="0"/>
              </a:rPr>
              <a:t>   P vedie preukazne </a:t>
            </a:r>
            <a:r>
              <a:rPr lang="sk-SK" sz="3200" b="1" dirty="0">
                <a:effectLst/>
                <a:ea typeface="Times New Roman" panose="02020603050405020304" pitchFamily="18" charset="0"/>
              </a:rPr>
              <a:t>oddelené účtovníctvo</a:t>
            </a:r>
            <a:r>
              <a:rPr lang="sk-SK" sz="3200" dirty="0">
                <a:effectLst/>
                <a:ea typeface="Times New Roman" panose="02020603050405020304" pitchFamily="18" charset="0"/>
              </a:rPr>
              <a:t> v zmysle </a:t>
            </a:r>
            <a:r>
              <a:rPr lang="sk-SK" sz="3200" dirty="0" err="1">
                <a:effectLst/>
                <a:ea typeface="Times New Roman" panose="02020603050405020304" pitchFamily="18" charset="0"/>
              </a:rPr>
              <a:t>ZoNFP</a:t>
            </a:r>
            <a:r>
              <a:rPr lang="sk-SK" sz="3200" dirty="0">
                <a:effectLst/>
                <a:ea typeface="Times New Roman" panose="02020603050405020304" pitchFamily="18" charset="0"/>
              </a:rPr>
              <a:t>,</a:t>
            </a:r>
            <a:endParaRPr lang="sk-SK" sz="3200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D46C57E-78A5-637B-8A81-2B2D2B982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C852F6A-2599-3241-8A94-1EF3BC040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76419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A6D7C-A4C3-9188-EEFE-0036E3A88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chemeClr val="accent6">
                    <a:lumMod val="75000"/>
                  </a:schemeClr>
                </a:solidFill>
              </a:rPr>
              <a:t>Návšteva na mieste - NNM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BF1C18E-FDFB-DE9C-E300-E14EAECE4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sk-SK" b="1" dirty="0"/>
              <a:t>Návštevou na mieste sa rozumie </a:t>
            </a:r>
            <a:r>
              <a:rPr lang="sk-SK" dirty="0"/>
              <a:t>:</a:t>
            </a:r>
          </a:p>
          <a:p>
            <a:pPr algn="just"/>
            <a:r>
              <a:rPr lang="sk-SK" sz="2400" dirty="0"/>
              <a:t>Administratívne kontroly investičných operácií v zmysle nariadenia Komisie ES č. 809/2014 v súlade s  čl. 48 ods. 5 zahŕňajú minimálne jednu návštevu podporovanej operácie alebo lokality, kam plynú investície s cieľom overiť realizáciu investície. Toto ustanovenie je v podmienkach PPA naplnené výkonom návštevy na mieste. </a:t>
            </a:r>
          </a:p>
          <a:p>
            <a:pPr algn="just"/>
            <a:r>
              <a:rPr lang="sk-SK" sz="2400" dirty="0"/>
              <a:t>KS overuje či sa skutočne realizuje to, čo P deklaruje v predmete projektu  </a:t>
            </a:r>
          </a:p>
          <a:p>
            <a:pPr algn="just"/>
            <a:r>
              <a:rPr lang="sk-SK" sz="2400" dirty="0"/>
              <a:t>Návšteva na mieste je značne </a:t>
            </a:r>
            <a:r>
              <a:rPr lang="sk-SK" sz="2400" b="1" dirty="0"/>
              <a:t>menej rozsiahla </a:t>
            </a:r>
            <a:r>
              <a:rPr lang="sk-SK" sz="2400" dirty="0"/>
              <a:t>ako finančná kontrola na mieste, pri NNM kontrolná skupina nejde do takej hĺbky ako sa to deje počas výkonu </a:t>
            </a:r>
            <a:r>
              <a:rPr lang="sk-SK" sz="2400" dirty="0" err="1"/>
              <a:t>FKnM</a:t>
            </a:r>
            <a:endParaRPr lang="sk-SK" sz="2400" dirty="0"/>
          </a:p>
          <a:p>
            <a:pPr algn="just"/>
            <a:r>
              <a:rPr lang="sk-SK" sz="2400" dirty="0"/>
              <a:t>Návšteva na mieste sa vykonáva hlavne pri projektoch do 100 000 eur, zároveň tiež pri stavebných projektoch v rôznych etapách stavby</a:t>
            </a:r>
          </a:p>
          <a:p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D863A7B-CE13-F6BC-BB11-F0EEFAFFE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BECBF11-6A7F-C573-5B26-E116F696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8608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A6D7C-A4C3-9188-EEFE-0036E3A88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881" y="0"/>
            <a:ext cx="10515600" cy="1325563"/>
          </a:xfrm>
        </p:spPr>
        <p:txBody>
          <a:bodyPr/>
          <a:lstStyle/>
          <a:p>
            <a:pPr algn="ctr"/>
            <a:r>
              <a:rPr lang="sk-SK" b="1" dirty="0">
                <a:solidFill>
                  <a:schemeClr val="accent6">
                    <a:lumMod val="75000"/>
                  </a:schemeClr>
                </a:solidFill>
              </a:rPr>
              <a:t>Opatrenia spoločnej organizácie trhu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BF1C18E-FDFB-DE9C-E300-E14EAECE4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7708" y="985962"/>
            <a:ext cx="11761054" cy="5653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dirty="0"/>
              <a:t>- </a:t>
            </a:r>
            <a:r>
              <a:rPr lang="sk-SK" sz="2000" dirty="0"/>
              <a:t>súbor opatrení spoločnej poľnohospodárskej politiky EÚ, ktorých cieľom je finančná podpora konkrétnych poľnohospodárskych sektorov (ovocie a zelenina, mlieko, víno, zemiaky, bravčové mäso, atď.), </a:t>
            </a:r>
          </a:p>
          <a:p>
            <a:pPr marL="0" indent="0">
              <a:buNone/>
            </a:pPr>
            <a:r>
              <a:rPr lang="sk-SK" sz="2000" dirty="0"/>
              <a:t>- nástroje trhovej intervencie a výnimočné opatrenia slúžiace na stabilizáciu cien určitých poľnohospodárskych komodít na trhu,</a:t>
            </a:r>
          </a:p>
          <a:p>
            <a:pPr marL="0" indent="0">
              <a:buNone/>
            </a:pPr>
            <a:r>
              <a:rPr lang="sk-SK" sz="2000" dirty="0"/>
              <a:t>- monitorovanie cien poľnohospodárskych komodít na trhu a ich </a:t>
            </a:r>
            <a:r>
              <a:rPr lang="sk-SK" sz="2000" dirty="0" err="1"/>
              <a:t>reporting</a:t>
            </a:r>
            <a:r>
              <a:rPr lang="sk-SK" sz="2000" dirty="0"/>
              <a:t> pre EK,</a:t>
            </a:r>
          </a:p>
          <a:p>
            <a:pPr marL="0" indent="0">
              <a:buNone/>
            </a:pPr>
            <a:r>
              <a:rPr lang="sk-SK" sz="2000" dirty="0"/>
              <a:t>- udeľovanie vývozných a dovozných licencií pre konkrétne poľnohospodárske výrobky a administrácia zábezpek.</a:t>
            </a:r>
          </a:p>
          <a:p>
            <a:pPr marL="0" indent="0">
              <a:buNone/>
            </a:pPr>
            <a:endParaRPr lang="sk-SK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Legislatívny základ EÚ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sk-SK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NEPaR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(EÚ) 1308/2013, </a:t>
            </a:r>
            <a:r>
              <a:rPr kumimoji="0" lang="sk-SK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NEPaR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(EÚ) 2021/2115, </a:t>
            </a:r>
            <a:r>
              <a:rPr kumimoji="0" lang="sk-SK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NEPaR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(EÚ) 2021/2117 + </a:t>
            </a:r>
            <a:r>
              <a:rPr kumimoji="0" lang="sk-SK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príslišné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vykonávacie a delegované nariadenia EÚ pre jednotlivé opatrenia SOT,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Legislatívny základ SR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zákon č. 280/2017 Z. z., zákon č. 71/1967 Z. z., zákon č. 491/2001 Z. z. + príslušné aproximačné nariadenia vlády SR pre jednotlivé opatrenia SOT,</a:t>
            </a:r>
          </a:p>
          <a:p>
            <a:pPr marL="0" indent="0">
              <a:buNone/>
            </a:pPr>
            <a:endParaRPr lang="sk-SK" sz="2400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kontroly na mieste 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(ďalej len „KNM“) v oblasti opatrení spoločnej organizácie trhu (ďalej len „SOT“) vykonáva príslušný odbor sekcie kontroly na mieste PPA, prípadne príslušná delegovaná inštitúcia (ÚKSÚP, ŠVPS SR),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KNM sú vykonávané </a:t>
            </a:r>
            <a:r>
              <a:rPr kumimoji="0" lang="sk-SK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základe požiadavky agendovej sekcie 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(sekcia organizácie trhu a štátnej pomoci PPA),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BECBF11-6A7F-C573-5B26-E116F696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898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A6D7C-A4C3-9188-EEFE-0036E3A88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" y="204487"/>
            <a:ext cx="1181306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>
                <a:solidFill>
                  <a:schemeClr val="accent6">
                    <a:lumMod val="75000"/>
                  </a:schemeClr>
                </a:solidFill>
              </a:rPr>
              <a:t>KNM sa vykonávajú priebežne počas celého kalendárneho roka a to konkrétne na nižšie uvedené opatrenia: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BF1C18E-FDFB-DE9C-E300-E14EAECE4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389" y="1458097"/>
            <a:ext cx="11881129" cy="5263378"/>
          </a:xfrm>
        </p:spPr>
        <p:txBody>
          <a:bodyPr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Reštrukturalizácia vinohradov,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Investície do vinárskych podnikov,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Propagácia v členskom/treťom štáte,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Podpora včelárskeho sektora,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Školský program,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Operačné programy organizácií výrobcov,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Obchodné mechanizmy,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ATIS (agrárne trhové informácie SR – cenový monitoring).</a:t>
            </a:r>
          </a:p>
          <a:p>
            <a:pPr marL="0" indent="0">
              <a:buNone/>
            </a:pPr>
            <a:endParaRPr lang="sk-SK" sz="2000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KNM sa vykonávajú na základe </a:t>
            </a:r>
            <a:r>
              <a:rPr kumimoji="0" lang="sk-SK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kontrolných vzoriek RA/NV 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(školský program, včelárske opatrenia, ATIS) alebo na základe </a:t>
            </a:r>
            <a:r>
              <a:rPr kumimoji="0" lang="sk-SK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požiadavky sekcie organizácie trhu a štátnej pomoci 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(100% KNM žiadostí alebo explicitný výber),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k-SK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pravidlá výkonu KNM určuje príslušná legislatíva EÚ a SR (</a:t>
            </a:r>
            <a:r>
              <a:rPr kumimoji="0" lang="sk-SK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NEPaR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(EÚ) 2021/2116, zákon č. 280/2017 Z. z., zákon č. 71/1967 Z. z. + podmienky výkonu KNM definované v príslušných nariadeniach pre konkrétne opatrenia SOT). 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BECBF11-6A7F-C573-5B26-E116F696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46970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8121</TotalTime>
  <Words>2273</Words>
  <Application>Microsoft Office PowerPoint</Application>
  <PresentationFormat>Szélesvásznú</PresentationFormat>
  <Paragraphs>226</Paragraphs>
  <Slides>20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Motív balíka Office</vt:lpstr>
      <vt:lpstr>Kontroly na mieste 2024</vt:lpstr>
      <vt:lpstr>Kontrolované intervencie (Nariadenia vlády SR č. 435/2022 Z.z., č. 436/2022  Z.z., č. 3/2023 Z.z.)</vt:lpstr>
      <vt:lpstr>LPIS – Zmeny do kampane 2025</vt:lpstr>
      <vt:lpstr>PowerPoint-bemutató</vt:lpstr>
      <vt:lpstr>PowerPoint-bemutató</vt:lpstr>
      <vt:lpstr>Výkon kontrol na mieste 2024</vt:lpstr>
      <vt:lpstr>Výkon kontrol na mieste 2024</vt:lpstr>
      <vt:lpstr>Najčastejšie chyby zistené pri výkone KNM</vt:lpstr>
      <vt:lpstr>Quality assessment (QA) – Hodnotenie kvality IACS</vt:lpstr>
      <vt:lpstr>Zobrazenie výsledkov AMS pre prijímateľov</vt:lpstr>
      <vt:lpstr>Monitorované intervencie AMS 2024</vt:lpstr>
      <vt:lpstr>Potenciálne opatrenia pre zlepšenie kvality výsledkov AMS v budúcnosti</vt:lpstr>
      <vt:lpstr>Kontroly na mieste projektových podpôr</vt:lpstr>
      <vt:lpstr> Základné právne predpisy ktorými sa riadi výkon finančnej kontroly na mieste sú:  </vt:lpstr>
      <vt:lpstr>Finančná kontrola na mieste - FKnM</vt:lpstr>
      <vt:lpstr>Finančná kontrola na mieste - FKnM</vt:lpstr>
      <vt:lpstr>Finančná kontrola na mieste – FKnM</vt:lpstr>
      <vt:lpstr>Návšteva na mieste - NNM</vt:lpstr>
      <vt:lpstr>Opatrenia spoločnej organizácie trhu</vt:lpstr>
      <vt:lpstr>KNM sa vykonávajú priebežne počas celého kalendárneho roka a to konkrétne na nižšie uvedené opatrenia: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Aktuálne témy PPA</dc:title>
  <dc:creator>Paulina Osvaldova</dc:creator>
  <cp:lastModifiedBy>Dávid Bodon</cp:lastModifiedBy>
  <cp:revision>104</cp:revision>
  <dcterms:created xsi:type="dcterms:W3CDTF">2021-11-02T07:12:24Z</dcterms:created>
  <dcterms:modified xsi:type="dcterms:W3CDTF">2025-02-16T10:44:22Z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743a8a-75f7-4ac9-9741-a35bd0337f21_Enabled">
    <vt:lpwstr>true</vt:lpwstr>
  </property>
  <property fmtid="{D5CDD505-2E9C-101B-9397-08002B2CF9AE}" pid="3" name="MSIP_Label_54743a8a-75f7-4ac9-9741-a35bd0337f21_SetDate">
    <vt:lpwstr>2024-01-31T07:10:34Z</vt:lpwstr>
  </property>
  <property fmtid="{D5CDD505-2E9C-101B-9397-08002B2CF9AE}" pid="4" name="MSIP_Label_54743a8a-75f7-4ac9-9741-a35bd0337f21_Method">
    <vt:lpwstr>Privileged</vt:lpwstr>
  </property>
  <property fmtid="{D5CDD505-2E9C-101B-9397-08002B2CF9AE}" pid="5" name="MSIP_Label_54743a8a-75f7-4ac9-9741-a35bd0337f21_Name">
    <vt:lpwstr>INTERNÉ</vt:lpwstr>
  </property>
  <property fmtid="{D5CDD505-2E9C-101B-9397-08002B2CF9AE}" pid="6" name="MSIP_Label_54743a8a-75f7-4ac9-9741-a35bd0337f21_SiteId">
    <vt:lpwstr>e0d54165-a303-4a6a-9954-68dfeb2b693d</vt:lpwstr>
  </property>
  <property fmtid="{D5CDD505-2E9C-101B-9397-08002B2CF9AE}" pid="7" name="MSIP_Label_54743a8a-75f7-4ac9-9741-a35bd0337f21_ActionId">
    <vt:lpwstr>5b3e6d9b-f537-4d0e-b26c-7246b0e2b8c0</vt:lpwstr>
  </property>
  <property fmtid="{D5CDD505-2E9C-101B-9397-08002B2CF9AE}" pid="8" name="MSIP_Label_54743a8a-75f7-4ac9-9741-a35bd0337f21_ContentBits">
    <vt:lpwstr>2</vt:lpwstr>
  </property>
  <property fmtid="{D5CDD505-2E9C-101B-9397-08002B2CF9AE}" pid="9" name="ClassificationContentMarkingFooterLocations">
    <vt:lpwstr>Motív balíka Office:11</vt:lpwstr>
  </property>
  <property fmtid="{D5CDD505-2E9C-101B-9397-08002B2CF9AE}" pid="10" name="ClassificationContentMarkingFooterText">
    <vt:lpwstr>    INTERNÉ</vt:lpwstr>
  </property>
</Properties>
</file>