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9"/>
  </p:notesMasterIdLst>
  <p:sldIdLst>
    <p:sldId id="256" r:id="rId2"/>
    <p:sldId id="259" r:id="rId3"/>
    <p:sldId id="261" r:id="rId4"/>
    <p:sldId id="262" r:id="rId5"/>
    <p:sldId id="270" r:id="rId6"/>
    <p:sldId id="266" r:id="rId7"/>
    <p:sldId id="267" r:id="rId8"/>
    <p:sldId id="268" r:id="rId9"/>
    <p:sldId id="269" r:id="rId10"/>
    <p:sldId id="293" r:id="rId11"/>
    <p:sldId id="274" r:id="rId12"/>
    <p:sldId id="275" r:id="rId13"/>
    <p:sldId id="277"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2" r:id="rId27"/>
    <p:sldId id="291" r:id="rId2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EC3C"/>
    <a:srgbClr val="FFA3FF"/>
    <a:srgbClr val="FA6AF3"/>
    <a:srgbClr val="D47A02"/>
    <a:srgbClr val="E6B254"/>
    <a:srgbClr val="BF7E37"/>
    <a:srgbClr val="1D3A00"/>
    <a:srgbClr val="E39A39"/>
    <a:srgbClr val="FE9202"/>
    <a:srgbClr val="6C1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816" y="66"/>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pPr/>
              <a:t>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pPr/>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endParaRPr lang="sk-SK" dirty="0"/>
          </a:p>
        </p:txBody>
      </p:sp>
      <p:sp>
        <p:nvSpPr>
          <p:cNvPr id="4" name="Zástupný symbol čísla snímky 3"/>
          <p:cNvSpPr>
            <a:spLocks noGrp="1"/>
          </p:cNvSpPr>
          <p:nvPr>
            <p:ph type="sldNum" sz="quarter" idx="10"/>
          </p:nvPr>
        </p:nvSpPr>
        <p:spPr/>
        <p:txBody>
          <a:bodyPr/>
          <a:lstStyle/>
          <a:p>
            <a:fld id="{AF533E96-F078-4B3D-A8F4-F1AF21EBC357}" type="slidenum">
              <a:rPr lang="en-US" smtClean="0"/>
              <a:pPr/>
              <a:t>1</a:t>
            </a:fld>
            <a:endParaRPr lang="en-US"/>
          </a:p>
        </p:txBody>
      </p:sp>
    </p:spTree>
    <p:extLst>
      <p:ext uri="{BB962C8B-B14F-4D97-AF65-F5344CB8AC3E}">
        <p14:creationId xmlns:p14="http://schemas.microsoft.com/office/powerpoint/2010/main" val="39950824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8965" y="1655520"/>
            <a:ext cx="8246070" cy="1985164"/>
          </a:xfrm>
          <a:noFill/>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48965" y="3793390"/>
            <a:ext cx="8246070" cy="916230"/>
          </a:xfrm>
        </p:spPr>
        <p:txBody>
          <a:bodyPr>
            <a:normAutofit/>
          </a:bodyPr>
          <a:lstStyle>
            <a:lvl1pPr marL="0" indent="0" algn="l">
              <a:buNone/>
              <a:defRPr sz="2800" b="0" i="0">
                <a:solidFill>
                  <a:srgbClr val="5EEC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2/6/2023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1670" y="1"/>
            <a:ext cx="7940659" cy="1044700"/>
          </a:xfrm>
        </p:spPr>
        <p:txBody>
          <a:bodyPr>
            <a:normAutofit/>
          </a:bodyPr>
          <a:lstStyle>
            <a:lvl1pPr algn="l">
              <a:defRPr sz="3600" baseline="0">
                <a:solidFill>
                  <a:srgbClr val="5EEC3C"/>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601670" y="1350110"/>
            <a:ext cx="7940660" cy="3512216"/>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8965" y="281175"/>
            <a:ext cx="6413610" cy="916229"/>
          </a:xfrm>
          <a:noFill/>
        </p:spPr>
        <p:txBody>
          <a:bodyPr>
            <a:normAutofit/>
          </a:bodyPr>
          <a:lstStyle>
            <a:lvl1pPr algn="l">
              <a:defRPr sz="3600">
                <a:solidFill>
                  <a:srgbClr val="5EEC3C"/>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5" y="1197405"/>
            <a:ext cx="6413610" cy="3511061"/>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2/6/2023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128470"/>
            <a:ext cx="8246070" cy="916229"/>
          </a:xfrm>
        </p:spPr>
        <p:txBody>
          <a:bodyPr>
            <a:normAutofit/>
          </a:bodyPr>
          <a:lstStyle>
            <a:lvl1pPr algn="l">
              <a:defRPr sz="3600" baseline="0">
                <a:solidFill>
                  <a:srgbClr val="5EEC3C"/>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7" y="1641239"/>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7" y="2113635"/>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641239"/>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113635"/>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205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40164" y="2769394"/>
            <a:ext cx="1463675" cy="392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2/6/2023</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gsaa.mpsr.sk/2022/" TargetMode="External"/><Relationship Id="rId2" Type="http://schemas.openxmlformats.org/officeDocument/2006/relationships/hyperlink" Target="https://webgis.biomonitoring.sk/?zoom=4&amp;amp;lat=-1270268.9462813&amp;amp;lon=-213951.72956195&amp;amp;layers=ZBGIS,CHVU,drawing%20layer,buffer%20layer"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6260" y="1350110"/>
            <a:ext cx="5650085" cy="1985165"/>
          </a:xfrm>
        </p:spPr>
        <p:txBody>
          <a:bodyPr>
            <a:normAutofit/>
          </a:bodyPr>
          <a:lstStyle/>
          <a:p>
            <a:br>
              <a:rPr lang="sk-SK" b="1" dirty="0"/>
            </a:br>
            <a:r>
              <a:rPr lang="sk-SK" b="1" dirty="0" err="1"/>
              <a:t>Agrár</a:t>
            </a:r>
            <a:r>
              <a:rPr lang="sk-SK" b="1" dirty="0"/>
              <a:t>-</a:t>
            </a:r>
            <a:r>
              <a:rPr lang="hu-HU" b="1" dirty="0"/>
              <a:t>ökológiai program 2023-2027  </a:t>
            </a:r>
            <a:r>
              <a:rPr lang="sk-SK" b="1" dirty="0"/>
              <a:t>(</a:t>
            </a:r>
            <a:r>
              <a:rPr lang="sk-SK" b="1" dirty="0" err="1"/>
              <a:t>Eko</a:t>
            </a:r>
            <a:r>
              <a:rPr lang="sk-SK" b="1" dirty="0"/>
              <a:t>-schémy)</a:t>
            </a:r>
            <a:endParaRPr lang="en-US" dirty="0"/>
          </a:p>
        </p:txBody>
      </p:sp>
      <p:sp>
        <p:nvSpPr>
          <p:cNvPr id="3" name="Subtitle 2"/>
          <p:cNvSpPr>
            <a:spLocks noGrp="1"/>
          </p:cNvSpPr>
          <p:nvPr>
            <p:ph type="subTitle" idx="1"/>
          </p:nvPr>
        </p:nvSpPr>
        <p:spPr>
          <a:xfrm>
            <a:off x="448965" y="3793390"/>
            <a:ext cx="5650085" cy="916230"/>
          </a:xfrm>
        </p:spPr>
        <p:txBody>
          <a:bodyPr>
            <a:normAutofit/>
          </a:bodyPr>
          <a:lstStyle/>
          <a:p>
            <a:endParaRPr lang="sk-SK" sz="1400" dirty="0"/>
          </a:p>
          <a:p>
            <a:pPr algn="r"/>
            <a:endParaRPr lang="sk-SK" sz="1400" dirty="0"/>
          </a:p>
          <a:p>
            <a:pPr algn="r"/>
            <a:endParaRPr lang="sk-SK" sz="1400" dirty="0">
              <a:solidFill>
                <a:schemeClr val="bg1"/>
              </a:solidFill>
            </a:endParaRPr>
          </a:p>
          <a:p>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hu-HU" dirty="0"/>
              <a:t>Mi is az A</a:t>
            </a:r>
            <a:r>
              <a:rPr lang="sk-SK" dirty="0" err="1"/>
              <a:t>grár</a:t>
            </a:r>
            <a:r>
              <a:rPr lang="sk-SK" dirty="0"/>
              <a:t>-</a:t>
            </a:r>
            <a:r>
              <a:rPr lang="hu-HU" dirty="0"/>
              <a:t>ökológiai program ? </a:t>
            </a:r>
            <a:endParaRPr lang="en-US" dirty="0"/>
          </a:p>
        </p:txBody>
      </p:sp>
      <p:sp>
        <p:nvSpPr>
          <p:cNvPr id="5" name="Content Placeholder 4"/>
          <p:cNvSpPr>
            <a:spLocks noGrp="1"/>
          </p:cNvSpPr>
          <p:nvPr>
            <p:ph idx="1"/>
          </p:nvPr>
        </p:nvSpPr>
        <p:spPr/>
        <p:txBody>
          <a:bodyPr>
            <a:normAutofit fontScale="85000" lnSpcReduction="20000"/>
          </a:bodyPr>
          <a:lstStyle/>
          <a:p>
            <a:r>
              <a:rPr lang="hu-HU" dirty="0"/>
              <a:t>Környezetvédelem, </a:t>
            </a:r>
            <a:r>
              <a:rPr lang="hu-HU" dirty="0" err="1"/>
              <a:t>kl</a:t>
            </a:r>
            <a:r>
              <a:rPr lang="sk-SK" dirty="0" err="1"/>
              <a:t>ímav</a:t>
            </a:r>
            <a:r>
              <a:rPr lang="hu-HU" dirty="0" err="1"/>
              <a:t>édelem</a:t>
            </a:r>
            <a:r>
              <a:rPr lang="hu-HU" dirty="0"/>
              <a:t>, állatjóllét védelme és megőrzése érdekében hozta létre az Európai parlament</a:t>
            </a:r>
          </a:p>
          <a:p>
            <a:r>
              <a:rPr lang="hu-HU" dirty="0"/>
              <a:t>Tagállamoknak kötelező volt a saját stratégiai tervükbe beépíteni 1 vagy több ilyen AÖP programot, az alaptámogatás  min. 25 százalékát ebben a formában kell kifizetni</a:t>
            </a:r>
          </a:p>
          <a:p>
            <a:r>
              <a:rPr lang="hu-HU" dirty="0"/>
              <a:t>Szlovákiában 2 féle program lesz:</a:t>
            </a:r>
          </a:p>
          <a:p>
            <a:pPr lvl="1"/>
            <a:r>
              <a:rPr lang="hu-HU" dirty="0">
                <a:solidFill>
                  <a:srgbClr val="FFFF00"/>
                </a:solidFill>
              </a:rPr>
              <a:t>Teljes farmi AÖP</a:t>
            </a:r>
          </a:p>
          <a:p>
            <a:pPr lvl="1"/>
            <a:r>
              <a:rPr lang="hu-HU" dirty="0">
                <a:solidFill>
                  <a:srgbClr val="FFFF00"/>
                </a:solidFill>
              </a:rPr>
              <a:t>Legeltető állattartás</a:t>
            </a:r>
            <a:endParaRPr lang="en-US" dirty="0">
              <a:solidFill>
                <a:srgbClr val="FFFF00"/>
              </a:solidFill>
            </a:endParaRPr>
          </a:p>
        </p:txBody>
      </p:sp>
    </p:spTree>
    <p:extLst>
      <p:ext uri="{BB962C8B-B14F-4D97-AF65-F5344CB8AC3E}">
        <p14:creationId xmlns:p14="http://schemas.microsoft.com/office/powerpoint/2010/main" val="1101633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hu-HU" dirty="0"/>
              <a:t>Mi is az A</a:t>
            </a:r>
            <a:r>
              <a:rPr lang="sk-SK" dirty="0" err="1"/>
              <a:t>grár</a:t>
            </a:r>
            <a:r>
              <a:rPr lang="sk-SK" dirty="0"/>
              <a:t>-</a:t>
            </a:r>
            <a:r>
              <a:rPr lang="hu-HU" dirty="0"/>
              <a:t>ökológiai program ? </a:t>
            </a:r>
            <a:endParaRPr lang="sk-SK" dirty="0"/>
          </a:p>
        </p:txBody>
      </p:sp>
      <p:sp>
        <p:nvSpPr>
          <p:cNvPr id="3" name="Zástupný symbol obsahu 2"/>
          <p:cNvSpPr>
            <a:spLocks noGrp="1"/>
          </p:cNvSpPr>
          <p:nvPr>
            <p:ph idx="1"/>
          </p:nvPr>
        </p:nvSpPr>
        <p:spPr/>
        <p:txBody>
          <a:bodyPr>
            <a:normAutofit/>
          </a:bodyPr>
          <a:lstStyle/>
          <a:p>
            <a:r>
              <a:rPr lang="hu-HU" sz="1800" dirty="0"/>
              <a:t>Ö</a:t>
            </a:r>
            <a:r>
              <a:rPr lang="sk-SK" sz="1800" dirty="0" err="1"/>
              <a:t>nkéntes</a:t>
            </a:r>
            <a:r>
              <a:rPr lang="sk-SK" sz="1800" dirty="0"/>
              <a:t> </a:t>
            </a:r>
            <a:r>
              <a:rPr lang="sk-SK" sz="1800" dirty="0" err="1"/>
              <a:t>vállaláson</a:t>
            </a:r>
            <a:r>
              <a:rPr lang="sk-SK" sz="1800" dirty="0"/>
              <a:t> </a:t>
            </a:r>
            <a:r>
              <a:rPr lang="sk-SK" sz="1800" dirty="0" err="1"/>
              <a:t>alapuló</a:t>
            </a:r>
            <a:r>
              <a:rPr lang="sk-SK" sz="1800" dirty="0"/>
              <a:t> </a:t>
            </a:r>
            <a:r>
              <a:rPr lang="sk-SK" sz="1800" dirty="0" err="1"/>
              <a:t>támogatás</a:t>
            </a:r>
            <a:endParaRPr lang="sk-SK" sz="1800" dirty="0"/>
          </a:p>
          <a:p>
            <a:pPr lvl="1"/>
            <a:r>
              <a:rPr lang="hu-HU" sz="1800" dirty="0"/>
              <a:t>A mezőgazdász eldöntheti, hogy egyik éven becsatlakozik és a következő éven már nem csatlakozik be a programba.</a:t>
            </a:r>
          </a:p>
          <a:p>
            <a:pPr lvl="1"/>
            <a:r>
              <a:rPr lang="hu-HU" sz="1800" dirty="0">
                <a:solidFill>
                  <a:srgbClr val="FFFF00"/>
                </a:solidFill>
              </a:rPr>
              <a:t>A</a:t>
            </a:r>
            <a:r>
              <a:rPr lang="hu-HU" sz="1800" dirty="0"/>
              <a:t> </a:t>
            </a:r>
            <a:r>
              <a:rPr lang="hu-HU" sz="1800" dirty="0">
                <a:solidFill>
                  <a:srgbClr val="FFFF00"/>
                </a:solidFill>
              </a:rPr>
              <a:t>teljes farmra </a:t>
            </a:r>
            <a:r>
              <a:rPr lang="hu-HU" sz="1800" dirty="0"/>
              <a:t>irányuló AÖP  hektáronként </a:t>
            </a:r>
            <a:r>
              <a:rPr lang="hu-HU" sz="1800" dirty="0" err="1"/>
              <a:t>fizetődő</a:t>
            </a:r>
            <a:r>
              <a:rPr lang="hu-HU" sz="1800" dirty="0"/>
              <a:t> és nem befolyásolja az alaptámogatást.</a:t>
            </a:r>
          </a:p>
          <a:p>
            <a:pPr lvl="1"/>
            <a:r>
              <a:rPr lang="hu-HU" sz="1800" dirty="0">
                <a:solidFill>
                  <a:srgbClr val="FFFF00"/>
                </a:solidFill>
              </a:rPr>
              <a:t>Legeltető tartás  </a:t>
            </a:r>
            <a:r>
              <a:rPr lang="hu-HU" sz="1800" dirty="0"/>
              <a:t>DJ egyedszámra </a:t>
            </a:r>
            <a:r>
              <a:rPr lang="hu-HU" sz="1800" dirty="0" err="1"/>
              <a:t>fizetődik</a:t>
            </a:r>
            <a:r>
              <a:rPr lang="hu-HU" sz="1800" dirty="0"/>
              <a:t> ki.</a:t>
            </a:r>
          </a:p>
          <a:p>
            <a:endParaRPr lang="sk-SK"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hu-HU" dirty="0"/>
              <a:t>AÖP támogatás összegei</a:t>
            </a:r>
            <a:endParaRPr lang="sk-SK" dirty="0"/>
          </a:p>
        </p:txBody>
      </p:sp>
      <p:sp>
        <p:nvSpPr>
          <p:cNvPr id="3" name="Zástupný symbol obsahu 2"/>
          <p:cNvSpPr>
            <a:spLocks noGrp="1"/>
          </p:cNvSpPr>
          <p:nvPr>
            <p:ph idx="1"/>
          </p:nvPr>
        </p:nvSpPr>
        <p:spPr/>
        <p:txBody>
          <a:bodyPr>
            <a:normAutofit/>
          </a:bodyPr>
          <a:lstStyle/>
          <a:p>
            <a:r>
              <a:rPr lang="hu-HU" sz="2000" dirty="0">
                <a:solidFill>
                  <a:srgbClr val="FFFF00"/>
                </a:solidFill>
              </a:rPr>
              <a:t>Teljes farmi AÖP </a:t>
            </a:r>
          </a:p>
          <a:p>
            <a:pPr lvl="1"/>
            <a:r>
              <a:rPr lang="hu-HU" sz="2000" dirty="0"/>
              <a:t>Védett területeken kívül: 59 EUR/ha</a:t>
            </a:r>
          </a:p>
          <a:p>
            <a:pPr lvl="1"/>
            <a:r>
              <a:rPr lang="hu-HU" sz="2000" dirty="0"/>
              <a:t>Védett területeknél: 92 EUR/ha</a:t>
            </a:r>
          </a:p>
          <a:p>
            <a:r>
              <a:rPr lang="hu-HU" sz="2000" dirty="0"/>
              <a:t> </a:t>
            </a:r>
            <a:r>
              <a:rPr lang="hu-HU" sz="2000" dirty="0">
                <a:solidFill>
                  <a:srgbClr val="FFFF00"/>
                </a:solidFill>
              </a:rPr>
              <a:t>Legeltető tartás</a:t>
            </a:r>
          </a:p>
          <a:p>
            <a:pPr lvl="1"/>
            <a:r>
              <a:rPr lang="hu-HU" sz="2000" dirty="0"/>
              <a:t>Fejőstehénnél: 321 EUR/DJ</a:t>
            </a:r>
          </a:p>
          <a:p>
            <a:pPr lvl="1"/>
            <a:r>
              <a:rPr lang="hu-HU" sz="2000" dirty="0"/>
              <a:t>Üszőknél: 129 EUR/DJ</a:t>
            </a:r>
          </a:p>
          <a:p>
            <a:pPr lvl="1"/>
            <a:r>
              <a:rPr lang="hu-HU" sz="2000" dirty="0"/>
              <a:t>Juhok, kecskék: 128 EUR/DJ </a:t>
            </a:r>
          </a:p>
          <a:p>
            <a:pPr>
              <a:buNone/>
            </a:pPr>
            <a:endParaRPr lang="sk-SK"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err="1"/>
              <a:t>Védett</a:t>
            </a:r>
            <a:r>
              <a:rPr lang="sk-SK" dirty="0"/>
              <a:t> </a:t>
            </a:r>
            <a:r>
              <a:rPr lang="sk-SK" dirty="0" err="1"/>
              <a:t>ter</a:t>
            </a:r>
            <a:r>
              <a:rPr lang="hu-HU" dirty="0"/>
              <a:t>ületek</a:t>
            </a:r>
            <a:endParaRPr lang="sk-SK" dirty="0"/>
          </a:p>
        </p:txBody>
      </p:sp>
      <p:sp>
        <p:nvSpPr>
          <p:cNvPr id="3" name="Zástupný symbol obsahu 2"/>
          <p:cNvSpPr>
            <a:spLocks noGrp="1"/>
          </p:cNvSpPr>
          <p:nvPr>
            <p:ph idx="1"/>
          </p:nvPr>
        </p:nvSpPr>
        <p:spPr/>
        <p:txBody>
          <a:bodyPr>
            <a:normAutofit/>
          </a:bodyPr>
          <a:lstStyle/>
          <a:p>
            <a:r>
              <a:rPr lang="sk-SK" sz="1600" dirty="0">
                <a:hlinkClick r:id="rId2"/>
              </a:rPr>
              <a:t>https://webgis.biomonitoring.sk/?zoom=4&amp;amp;lat=-1270268.9462813&amp;amp;lon=-213951.72956195&amp;amp;layers=ZBGIS,CHVU,drawing%20layer,buffer%20layer</a:t>
            </a:r>
            <a:br>
              <a:rPr lang="sk-SK" sz="1600" dirty="0"/>
            </a:br>
            <a:endParaRPr lang="sk-SK" sz="1600" dirty="0"/>
          </a:p>
          <a:p>
            <a:r>
              <a:rPr lang="sk-SK" sz="1600" dirty="0">
                <a:hlinkClick r:id="rId3"/>
              </a:rPr>
              <a:t>https://gsaa.mpsr.sk/2022/</a:t>
            </a:r>
            <a:r>
              <a:rPr lang="sk-SK" sz="1600" dirty="0"/>
              <a:t>    </a:t>
            </a:r>
            <a:br>
              <a:rPr lang="sk-SK" sz="1600" dirty="0"/>
            </a:br>
            <a:r>
              <a:rPr lang="sk-SK" sz="1600" dirty="0"/>
              <a:t>- Vrstvy / Chránené vtáčie územie / Územie </a:t>
            </a:r>
            <a:r>
              <a:rPr lang="sk-SK" sz="1600" dirty="0" err="1"/>
              <a:t>európského</a:t>
            </a:r>
            <a:r>
              <a:rPr lang="sk-SK" sz="1600" dirty="0"/>
              <a:t> významu</a:t>
            </a:r>
          </a:p>
          <a:p>
            <a:endParaRPr lang="sk-SK" sz="1600" dirty="0"/>
          </a:p>
          <a:p>
            <a:pPr algn="just"/>
            <a:r>
              <a:rPr lang="sk-SK" sz="1600" dirty="0" err="1"/>
              <a:t>Egy</a:t>
            </a:r>
            <a:r>
              <a:rPr lang="sk-SK" sz="1600" dirty="0"/>
              <a:t> </a:t>
            </a:r>
            <a:r>
              <a:rPr lang="sk-SK" sz="1600" dirty="0" err="1"/>
              <a:t>mezőgazdasági</a:t>
            </a:r>
            <a:r>
              <a:rPr lang="sk-SK" sz="1600" dirty="0"/>
              <a:t> </a:t>
            </a:r>
            <a:r>
              <a:rPr lang="sk-SK" sz="1600" dirty="0" err="1"/>
              <a:t>földterület</a:t>
            </a:r>
            <a:r>
              <a:rPr lang="sk-SK" sz="1600" dirty="0"/>
              <a:t> </a:t>
            </a:r>
            <a:r>
              <a:rPr lang="sk-SK" sz="1600" dirty="0" err="1"/>
              <a:t>akkor</a:t>
            </a:r>
            <a:r>
              <a:rPr lang="sk-SK" sz="1600" dirty="0"/>
              <a:t> már </a:t>
            </a:r>
            <a:r>
              <a:rPr lang="sk-SK" sz="1600" dirty="0" err="1"/>
              <a:t>védett</a:t>
            </a:r>
            <a:r>
              <a:rPr lang="sk-SK" sz="1600" dirty="0"/>
              <a:t> </a:t>
            </a:r>
            <a:r>
              <a:rPr lang="sk-SK" sz="1600" dirty="0" err="1"/>
              <a:t>területnek</a:t>
            </a:r>
            <a:r>
              <a:rPr lang="sk-SK" sz="1600" dirty="0"/>
              <a:t> </a:t>
            </a:r>
            <a:r>
              <a:rPr lang="sk-SK" sz="1600" dirty="0" err="1"/>
              <a:t>számít</a:t>
            </a:r>
            <a:r>
              <a:rPr lang="sk-SK" sz="1600" dirty="0"/>
              <a:t>, ha </a:t>
            </a:r>
            <a:r>
              <a:rPr lang="sk-SK" sz="1600" dirty="0" err="1"/>
              <a:t>az</a:t>
            </a:r>
            <a:r>
              <a:rPr lang="sk-SK" sz="1600" dirty="0"/>
              <a:t> </a:t>
            </a:r>
            <a:r>
              <a:rPr lang="sk-SK" sz="1600" dirty="0" err="1"/>
              <a:t>összterület</a:t>
            </a:r>
            <a:r>
              <a:rPr lang="sk-SK" sz="1600" dirty="0"/>
              <a:t> </a:t>
            </a:r>
            <a:r>
              <a:rPr lang="sk-SK" sz="1600" dirty="0" err="1"/>
              <a:t>legalább</a:t>
            </a:r>
            <a:r>
              <a:rPr lang="sk-SK" sz="1600" dirty="0"/>
              <a:t> 5%-a vagy 0,5 hektár </a:t>
            </a:r>
            <a:r>
              <a:rPr lang="sk-SK" sz="1600" dirty="0" err="1"/>
              <a:t>beleesik</a:t>
            </a:r>
            <a:r>
              <a:rPr lang="sk-SK" sz="1600" dirty="0"/>
              <a:t> a </a:t>
            </a:r>
            <a:r>
              <a:rPr lang="sk-SK" sz="1600" dirty="0" err="1"/>
              <a:t>védett</a:t>
            </a:r>
            <a:r>
              <a:rPr lang="sk-SK" sz="1600" dirty="0"/>
              <a:t> </a:t>
            </a:r>
            <a:r>
              <a:rPr lang="sk-SK" sz="1600" dirty="0" err="1"/>
              <a:t>övezetbe</a:t>
            </a:r>
            <a:r>
              <a:rPr lang="sk-SK" sz="1600"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hu-HU" dirty="0"/>
              <a:t>Teljes farmi AÖP</a:t>
            </a:r>
            <a:endParaRPr lang="sk-SK" dirty="0"/>
          </a:p>
        </p:txBody>
      </p:sp>
      <p:sp>
        <p:nvSpPr>
          <p:cNvPr id="3" name="Zástupný symbol obsahu 2"/>
          <p:cNvSpPr>
            <a:spLocks noGrp="1"/>
          </p:cNvSpPr>
          <p:nvPr>
            <p:ph idx="1"/>
          </p:nvPr>
        </p:nvSpPr>
        <p:spPr/>
        <p:txBody>
          <a:bodyPr>
            <a:normAutofit fontScale="77500" lnSpcReduction="20000"/>
          </a:bodyPr>
          <a:lstStyle/>
          <a:p>
            <a:pPr marL="0" indent="0">
              <a:buNone/>
            </a:pPr>
            <a:r>
              <a:rPr lang="hu-HU" dirty="0"/>
              <a:t>Kategóriák:</a:t>
            </a:r>
          </a:p>
          <a:p>
            <a:pPr marL="457200" indent="-457200">
              <a:buFont typeface="+mj-lt"/>
              <a:buAutoNum type="arabicPeriod"/>
            </a:pPr>
            <a:r>
              <a:rPr lang="hu-HU" dirty="0"/>
              <a:t>Gazdaság nagysága </a:t>
            </a:r>
            <a:r>
              <a:rPr lang="hu-HU" dirty="0" err="1"/>
              <a:t>max</a:t>
            </a:r>
            <a:r>
              <a:rPr lang="hu-HU" dirty="0"/>
              <a:t>. 10 ha</a:t>
            </a:r>
          </a:p>
          <a:p>
            <a:pPr marL="457200" indent="-457200">
              <a:buFont typeface="+mj-lt"/>
              <a:buAutoNum type="arabicPeriod"/>
            </a:pPr>
            <a:r>
              <a:rPr lang="hu-HU" dirty="0"/>
              <a:t>Kérvényező  </a:t>
            </a:r>
            <a:r>
              <a:rPr lang="hu-HU" dirty="0" err="1"/>
              <a:t>össz</a:t>
            </a:r>
            <a:r>
              <a:rPr lang="hu-HU" dirty="0"/>
              <a:t>. mezőgazdasági területének nagysága nagyobb, mint 10 ha, viszont a rét, legelő és a vetett zöld takarmányok aránya legalább 50 </a:t>
            </a:r>
            <a:r>
              <a:rPr lang="sk-SK" dirty="0"/>
              <a:t>% </a:t>
            </a:r>
            <a:r>
              <a:rPr lang="sk-SK" dirty="0" err="1"/>
              <a:t>tesz</a:t>
            </a:r>
            <a:r>
              <a:rPr lang="sk-SK" dirty="0"/>
              <a:t> </a:t>
            </a:r>
            <a:r>
              <a:rPr lang="sk-SK" dirty="0" err="1"/>
              <a:t>ki</a:t>
            </a:r>
            <a:r>
              <a:rPr lang="sk-SK" dirty="0"/>
              <a:t> a </a:t>
            </a:r>
            <a:r>
              <a:rPr lang="sk-SK" dirty="0" err="1"/>
              <a:t>teljes</a:t>
            </a:r>
            <a:r>
              <a:rPr lang="sk-SK" dirty="0"/>
              <a:t> </a:t>
            </a:r>
            <a:r>
              <a:rPr lang="sk-SK" dirty="0" err="1"/>
              <a:t>gazdaság</a:t>
            </a:r>
            <a:r>
              <a:rPr lang="sk-SK" dirty="0"/>
              <a:t> </a:t>
            </a:r>
            <a:r>
              <a:rPr lang="sk-SK" dirty="0" err="1"/>
              <a:t>ter</a:t>
            </a:r>
            <a:r>
              <a:rPr lang="hu-HU" dirty="0"/>
              <a:t>ületéből.</a:t>
            </a:r>
          </a:p>
          <a:p>
            <a:pPr marL="457200" indent="-457200">
              <a:buFont typeface="+mj-lt"/>
              <a:buAutoNum type="arabicPeriod"/>
            </a:pPr>
            <a:r>
              <a:rPr lang="hu-HU" dirty="0"/>
              <a:t>Kérvényező  </a:t>
            </a:r>
            <a:r>
              <a:rPr lang="hu-HU" dirty="0" err="1"/>
              <a:t>össz</a:t>
            </a:r>
            <a:r>
              <a:rPr lang="hu-HU" dirty="0"/>
              <a:t>. mezőgazdasági területének nagysága nagyobb, mint 10 ha, viszont a rét, legelő és a vetett zöld takarmányok aránya kevesebb mint 50 </a:t>
            </a:r>
            <a:r>
              <a:rPr lang="sk-SK" dirty="0"/>
              <a:t>% </a:t>
            </a:r>
            <a:r>
              <a:rPr lang="sk-SK" dirty="0" err="1"/>
              <a:t>tesz</a:t>
            </a:r>
            <a:r>
              <a:rPr lang="sk-SK" dirty="0"/>
              <a:t> </a:t>
            </a:r>
            <a:r>
              <a:rPr lang="sk-SK" dirty="0" err="1"/>
              <a:t>ki</a:t>
            </a:r>
            <a:r>
              <a:rPr lang="sk-SK" dirty="0"/>
              <a:t> a </a:t>
            </a:r>
            <a:r>
              <a:rPr lang="sk-SK" dirty="0" err="1"/>
              <a:t>teljes</a:t>
            </a:r>
            <a:r>
              <a:rPr lang="sk-SK" dirty="0"/>
              <a:t> </a:t>
            </a:r>
            <a:r>
              <a:rPr lang="sk-SK" dirty="0" err="1"/>
              <a:t>gazdaság</a:t>
            </a:r>
            <a:r>
              <a:rPr lang="sk-SK" dirty="0"/>
              <a:t> </a:t>
            </a:r>
            <a:r>
              <a:rPr lang="sk-SK" dirty="0" err="1"/>
              <a:t>ter</a:t>
            </a:r>
            <a:r>
              <a:rPr lang="hu-HU" dirty="0"/>
              <a:t>ületéből. </a:t>
            </a:r>
          </a:p>
          <a:p>
            <a:endParaRPr lang="sk-SK"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hu-HU" sz="2400" dirty="0"/>
              <a:t>1. Gazdaság nagysága </a:t>
            </a:r>
            <a:r>
              <a:rPr lang="hu-HU" sz="2400" dirty="0" err="1"/>
              <a:t>max</a:t>
            </a:r>
            <a:r>
              <a:rPr lang="hu-HU" sz="2400" dirty="0"/>
              <a:t>. 10 ha</a:t>
            </a:r>
            <a:endParaRPr lang="sk-SK" sz="2400" dirty="0"/>
          </a:p>
        </p:txBody>
      </p:sp>
      <p:sp>
        <p:nvSpPr>
          <p:cNvPr id="3" name="Zástupný symbol obsahu 2"/>
          <p:cNvSpPr>
            <a:spLocks noGrp="1"/>
          </p:cNvSpPr>
          <p:nvPr>
            <p:ph idx="1"/>
          </p:nvPr>
        </p:nvSpPr>
        <p:spPr/>
        <p:txBody>
          <a:bodyPr>
            <a:normAutofit/>
          </a:bodyPr>
          <a:lstStyle/>
          <a:p>
            <a:r>
              <a:rPr lang="sk-SK" sz="1800" dirty="0" err="1"/>
              <a:t>Szántóf</a:t>
            </a:r>
            <a:r>
              <a:rPr lang="hu-HU" sz="1800" dirty="0" err="1"/>
              <a:t>öldek</a:t>
            </a:r>
            <a:r>
              <a:rPr lang="hu-HU" sz="1800" dirty="0"/>
              <a:t> szerkezetének </a:t>
            </a:r>
            <a:r>
              <a:rPr lang="hu-HU" sz="1800" dirty="0" err="1"/>
              <a:t>javitása</a:t>
            </a:r>
            <a:r>
              <a:rPr lang="hu-HU" sz="1800" dirty="0"/>
              <a:t> </a:t>
            </a:r>
          </a:p>
          <a:p>
            <a:r>
              <a:rPr lang="hu-HU" sz="1800" dirty="0"/>
              <a:t>Rét, legelők kaszálása - 3 </a:t>
            </a:r>
            <a:r>
              <a:rPr lang="sk-SK" sz="1800" dirty="0"/>
              <a:t>% </a:t>
            </a:r>
            <a:r>
              <a:rPr lang="sk-SK" sz="1800" dirty="0" err="1"/>
              <a:t>kaszálás</a:t>
            </a:r>
            <a:r>
              <a:rPr lang="sk-SK" sz="1800" dirty="0"/>
              <a:t> </a:t>
            </a:r>
            <a:r>
              <a:rPr lang="sk-SK" sz="1800" dirty="0" err="1"/>
              <a:t>kés</a:t>
            </a:r>
            <a:r>
              <a:rPr lang="hu-HU" sz="1800" dirty="0" err="1"/>
              <a:t>ői</a:t>
            </a:r>
            <a:r>
              <a:rPr lang="hu-HU" sz="1800" dirty="0"/>
              <a:t> határidőben, többit általános határidőben, illetve kaszálás legeltetéssel kombinálva, akkor 3</a:t>
            </a:r>
            <a:r>
              <a:rPr lang="sk-SK" sz="1800" dirty="0"/>
              <a:t>% </a:t>
            </a:r>
            <a:r>
              <a:rPr lang="sk-SK" sz="1800" dirty="0" err="1"/>
              <a:t>kés</a:t>
            </a:r>
            <a:r>
              <a:rPr lang="hu-HU" sz="1800" dirty="0" err="1"/>
              <a:t>ői</a:t>
            </a:r>
            <a:r>
              <a:rPr lang="hu-HU" sz="1800" dirty="0"/>
              <a:t> határidőben kaszálható</a:t>
            </a:r>
          </a:p>
          <a:p>
            <a:r>
              <a:rPr lang="hu-HU" sz="1800" dirty="0"/>
              <a:t>Egészéves </a:t>
            </a:r>
            <a:r>
              <a:rPr lang="hu-HU" sz="1800" dirty="0" err="1"/>
              <a:t>zöldfedettg</a:t>
            </a:r>
            <a:r>
              <a:rPr lang="hu-HU" sz="1800" dirty="0"/>
              <a:t> a szőlőültetvények, gyümölcsösöknél,komlónál</a:t>
            </a:r>
          </a:p>
          <a:p>
            <a:r>
              <a:rPr lang="hu-HU" sz="1800" dirty="0"/>
              <a:t>Gyorsan növő fák művelése</a:t>
            </a:r>
            <a:endParaRPr lang="sk-SK"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2000" dirty="0"/>
              <a:t>2. Ha </a:t>
            </a:r>
            <a:r>
              <a:rPr lang="sk-SK" sz="2000" dirty="0" err="1"/>
              <a:t>szántóf</a:t>
            </a:r>
            <a:r>
              <a:rPr lang="hu-HU" sz="2000" dirty="0"/>
              <a:t>öld ≥ 10 ha és rét, legelő és zöld takarmány aránya  legalább 50  </a:t>
            </a:r>
            <a:r>
              <a:rPr lang="sk-SK" sz="2000" dirty="0"/>
              <a:t>%</a:t>
            </a:r>
          </a:p>
        </p:txBody>
      </p:sp>
      <p:sp>
        <p:nvSpPr>
          <p:cNvPr id="3" name="Zástupný symbol obsahu 2"/>
          <p:cNvSpPr>
            <a:spLocks noGrp="1"/>
          </p:cNvSpPr>
          <p:nvPr>
            <p:ph idx="1"/>
          </p:nvPr>
        </p:nvSpPr>
        <p:spPr/>
        <p:txBody>
          <a:bodyPr>
            <a:normAutofit fontScale="62500" lnSpcReduction="20000"/>
          </a:bodyPr>
          <a:lstStyle/>
          <a:p>
            <a:r>
              <a:rPr lang="sk-SK" dirty="0" err="1"/>
              <a:t>Szántóf</a:t>
            </a:r>
            <a:r>
              <a:rPr lang="hu-HU" dirty="0" err="1"/>
              <a:t>öldi</a:t>
            </a:r>
            <a:r>
              <a:rPr lang="hu-HU" dirty="0"/>
              <a:t> talaj szerkezet </a:t>
            </a:r>
            <a:r>
              <a:rPr lang="hu-HU" dirty="0" err="1"/>
              <a:t>javitása</a:t>
            </a:r>
            <a:r>
              <a:rPr lang="hu-HU" dirty="0"/>
              <a:t> </a:t>
            </a:r>
          </a:p>
          <a:p>
            <a:r>
              <a:rPr lang="hu-HU" dirty="0"/>
              <a:t>Nem produktív területek</a:t>
            </a:r>
            <a:r>
              <a:rPr lang="sk-SK" dirty="0"/>
              <a:t> </a:t>
            </a:r>
            <a:r>
              <a:rPr lang="sk-SK" dirty="0" err="1"/>
              <a:t>legalább</a:t>
            </a:r>
            <a:r>
              <a:rPr lang="sk-SK" dirty="0"/>
              <a:t> a </a:t>
            </a:r>
            <a:r>
              <a:rPr lang="sk-SK" dirty="0" err="1"/>
              <a:t>szántóf</a:t>
            </a:r>
            <a:r>
              <a:rPr lang="hu-HU" dirty="0" err="1"/>
              <a:t>öldek</a:t>
            </a:r>
            <a:r>
              <a:rPr lang="hu-HU" dirty="0"/>
              <a:t> </a:t>
            </a:r>
            <a:r>
              <a:rPr lang="sk-SK" dirty="0"/>
              <a:t> 1 % (</a:t>
            </a:r>
            <a:r>
              <a:rPr lang="sk-SK" dirty="0" err="1"/>
              <a:t>fokozatos</a:t>
            </a:r>
            <a:r>
              <a:rPr lang="sk-SK" dirty="0"/>
              <a:t> n</a:t>
            </a:r>
            <a:r>
              <a:rPr lang="hu-HU" dirty="0" err="1"/>
              <a:t>övekedés</a:t>
            </a:r>
            <a:r>
              <a:rPr lang="hu-HU" dirty="0"/>
              <a:t> 0,2 </a:t>
            </a:r>
            <a:r>
              <a:rPr lang="sk-SK" dirty="0"/>
              <a:t>% 2024-t</a:t>
            </a:r>
            <a:r>
              <a:rPr lang="hu-HU" dirty="0" err="1"/>
              <a:t>ől</a:t>
            </a:r>
            <a:endParaRPr lang="hu-HU" dirty="0"/>
          </a:p>
          <a:p>
            <a:r>
              <a:rPr lang="hu-HU" dirty="0"/>
              <a:t>Maximális mezőgazdasági terület nagyság 50 ha</a:t>
            </a:r>
          </a:p>
          <a:p>
            <a:r>
              <a:rPr lang="hu-HU" dirty="0"/>
              <a:t>Területek vetése beporzók számára készült keverékekkel </a:t>
            </a:r>
          </a:p>
          <a:p>
            <a:r>
              <a:rPr lang="hu-HU" dirty="0"/>
              <a:t>Gazdálkodás réteken kaszálással ahol legalább 15 </a:t>
            </a:r>
            <a:r>
              <a:rPr lang="sk-SK" dirty="0"/>
              <a:t>% </a:t>
            </a:r>
            <a:r>
              <a:rPr lang="hu-HU" dirty="0"/>
              <a:t>a területeknek későbbi terminusban kaszálódik, többi általános határidőben, illetve kaszálás legeltetéssel együtt, legeltetés min. a 10 </a:t>
            </a:r>
            <a:r>
              <a:rPr lang="sk-SK" dirty="0"/>
              <a:t>% </a:t>
            </a:r>
            <a:r>
              <a:rPr lang="sk-SK" dirty="0" err="1"/>
              <a:t>ter</a:t>
            </a:r>
            <a:r>
              <a:rPr lang="hu-HU" dirty="0"/>
              <a:t>ületen , kaszálás késői terminusban a területek 10 </a:t>
            </a:r>
            <a:r>
              <a:rPr lang="sk-SK" dirty="0"/>
              <a:t>%-</a:t>
            </a:r>
            <a:r>
              <a:rPr lang="sk-SK" dirty="0" err="1"/>
              <a:t>án</a:t>
            </a:r>
            <a:endParaRPr lang="hu-HU" dirty="0"/>
          </a:p>
          <a:p>
            <a:r>
              <a:rPr lang="hu-HU" dirty="0"/>
              <a:t>Egészéves zöldfedettség a szőlőültetvények, gyümölcsösöknél,komlónál</a:t>
            </a:r>
          </a:p>
          <a:p>
            <a:r>
              <a:rPr lang="hu-HU" dirty="0"/>
              <a:t>Gyorsan növő fák művelése</a:t>
            </a:r>
          </a:p>
          <a:p>
            <a:endParaRPr lang="sk-SK"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sk-SK" sz="2000" dirty="0"/>
              <a:t>3. Ha </a:t>
            </a:r>
            <a:r>
              <a:rPr lang="sk-SK" sz="2000" dirty="0" err="1"/>
              <a:t>szántóf</a:t>
            </a:r>
            <a:r>
              <a:rPr lang="hu-HU" sz="2000" dirty="0"/>
              <a:t>öld ≥ 10 ha és rét, legelő és zöld takarmány aránya kevesebb mint 50  </a:t>
            </a:r>
            <a:r>
              <a:rPr lang="sk-SK" sz="2000" dirty="0"/>
              <a:t>%</a:t>
            </a:r>
          </a:p>
        </p:txBody>
      </p:sp>
      <p:sp>
        <p:nvSpPr>
          <p:cNvPr id="3" name="Zástupný symbol obsahu 2"/>
          <p:cNvSpPr>
            <a:spLocks noGrp="1"/>
          </p:cNvSpPr>
          <p:nvPr>
            <p:ph idx="1"/>
          </p:nvPr>
        </p:nvSpPr>
        <p:spPr/>
        <p:txBody>
          <a:bodyPr>
            <a:normAutofit fontScale="55000" lnSpcReduction="20000"/>
          </a:bodyPr>
          <a:lstStyle/>
          <a:p>
            <a:r>
              <a:rPr lang="sk-SK" dirty="0" err="1"/>
              <a:t>Szántóf</a:t>
            </a:r>
            <a:r>
              <a:rPr lang="hu-HU" dirty="0" err="1"/>
              <a:t>öldi</a:t>
            </a:r>
            <a:r>
              <a:rPr lang="hu-HU" dirty="0"/>
              <a:t> talajszerkezet </a:t>
            </a:r>
            <a:r>
              <a:rPr lang="hu-HU" dirty="0" err="1"/>
              <a:t>javitása</a:t>
            </a:r>
            <a:r>
              <a:rPr lang="hu-HU" dirty="0"/>
              <a:t> </a:t>
            </a:r>
          </a:p>
          <a:p>
            <a:r>
              <a:rPr lang="hu-HU" dirty="0"/>
              <a:t>Nem produktív területek</a:t>
            </a:r>
            <a:r>
              <a:rPr lang="sk-SK" dirty="0"/>
              <a:t> </a:t>
            </a:r>
            <a:r>
              <a:rPr lang="sk-SK" dirty="0" err="1"/>
              <a:t>legalább</a:t>
            </a:r>
            <a:r>
              <a:rPr lang="sk-SK" dirty="0"/>
              <a:t> a </a:t>
            </a:r>
            <a:r>
              <a:rPr lang="sk-SK" dirty="0" err="1"/>
              <a:t>szántóf</a:t>
            </a:r>
            <a:r>
              <a:rPr lang="hu-HU" dirty="0" err="1"/>
              <a:t>öldek</a:t>
            </a:r>
            <a:r>
              <a:rPr lang="hu-HU" dirty="0"/>
              <a:t> </a:t>
            </a:r>
            <a:r>
              <a:rPr lang="sk-SK" dirty="0"/>
              <a:t> 1 %-</a:t>
            </a:r>
            <a:r>
              <a:rPr lang="sk-SK" dirty="0" err="1"/>
              <a:t>án</a:t>
            </a:r>
            <a:r>
              <a:rPr lang="sk-SK" dirty="0"/>
              <a:t>  </a:t>
            </a:r>
            <a:r>
              <a:rPr lang="sk-SK" dirty="0" err="1"/>
              <a:t>védett</a:t>
            </a:r>
            <a:r>
              <a:rPr lang="sk-SK" dirty="0"/>
              <a:t> </a:t>
            </a:r>
            <a:r>
              <a:rPr lang="sk-SK" dirty="0" err="1"/>
              <a:t>ter</a:t>
            </a:r>
            <a:r>
              <a:rPr lang="hu-HU" dirty="0"/>
              <a:t>ületeken kívül </a:t>
            </a:r>
            <a:r>
              <a:rPr lang="sk-SK" dirty="0"/>
              <a:t>(</a:t>
            </a:r>
            <a:r>
              <a:rPr lang="sk-SK" dirty="0" err="1"/>
              <a:t>fokozatos</a:t>
            </a:r>
            <a:r>
              <a:rPr lang="sk-SK" dirty="0"/>
              <a:t> n</a:t>
            </a:r>
            <a:r>
              <a:rPr lang="hu-HU" dirty="0" err="1"/>
              <a:t>övekedés</a:t>
            </a:r>
            <a:r>
              <a:rPr lang="hu-HU" dirty="0"/>
              <a:t> 0,2 </a:t>
            </a:r>
            <a:r>
              <a:rPr lang="sk-SK" dirty="0"/>
              <a:t>% 2024-t</a:t>
            </a:r>
            <a:r>
              <a:rPr lang="hu-HU" dirty="0" err="1"/>
              <a:t>ől</a:t>
            </a:r>
            <a:endParaRPr lang="hu-HU" dirty="0"/>
          </a:p>
          <a:p>
            <a:r>
              <a:rPr lang="hu-HU" dirty="0"/>
              <a:t>Maximális egybefüggő mezőgazdasági terület</a:t>
            </a:r>
          </a:p>
          <a:p>
            <a:pPr lvl="1"/>
            <a:r>
              <a:rPr lang="hu-HU" dirty="0"/>
              <a:t>50 ha védett területetek kívül</a:t>
            </a:r>
          </a:p>
          <a:p>
            <a:pPr lvl="1"/>
            <a:r>
              <a:rPr lang="hu-HU" dirty="0"/>
              <a:t>20 ha védett területen – 50 ha </a:t>
            </a:r>
            <a:r>
              <a:rPr lang="hu-HU" dirty="0" err="1"/>
              <a:t>ha</a:t>
            </a:r>
            <a:r>
              <a:rPr lang="hu-HU" dirty="0"/>
              <a:t> 4</a:t>
            </a:r>
            <a:r>
              <a:rPr lang="sk-SK" dirty="0"/>
              <a:t>% </a:t>
            </a:r>
            <a:r>
              <a:rPr lang="sk-SK" dirty="0" err="1"/>
              <a:t>szántóf</a:t>
            </a:r>
            <a:r>
              <a:rPr lang="hu-HU" dirty="0"/>
              <a:t>öld </a:t>
            </a:r>
            <a:r>
              <a:rPr lang="hu-HU" dirty="0" err="1"/>
              <a:t>befüves</a:t>
            </a:r>
            <a:r>
              <a:rPr lang="sk-SK" dirty="0" err="1"/>
              <a:t>ítésre</a:t>
            </a:r>
            <a:r>
              <a:rPr lang="sk-SK" dirty="0"/>
              <a:t> ker</a:t>
            </a:r>
            <a:r>
              <a:rPr lang="hu-HU" dirty="0"/>
              <a:t>ül</a:t>
            </a:r>
          </a:p>
          <a:p>
            <a:r>
              <a:rPr lang="hu-HU" dirty="0"/>
              <a:t>Területek vetése </a:t>
            </a:r>
            <a:r>
              <a:rPr lang="hu-HU" dirty="0" err="1"/>
              <a:t>peporzók</a:t>
            </a:r>
            <a:r>
              <a:rPr lang="hu-HU" dirty="0"/>
              <a:t> számára készült keverékekkel </a:t>
            </a:r>
          </a:p>
          <a:p>
            <a:r>
              <a:rPr lang="hu-HU" dirty="0"/>
              <a:t>Gazdálkodás réteken kaszálással ahol legalább 10 </a:t>
            </a:r>
            <a:r>
              <a:rPr lang="sk-SK" dirty="0"/>
              <a:t>% </a:t>
            </a:r>
            <a:r>
              <a:rPr lang="hu-HU" dirty="0"/>
              <a:t>a területeknek későbbi terminusban kaszálódik, többi általános határidőben, illetve kaszálás legeltetéssel együtt, legeltetés min. a 10 </a:t>
            </a:r>
            <a:r>
              <a:rPr lang="sk-SK" dirty="0"/>
              <a:t>% </a:t>
            </a:r>
            <a:r>
              <a:rPr lang="sk-SK" dirty="0" err="1"/>
              <a:t>ter</a:t>
            </a:r>
            <a:r>
              <a:rPr lang="hu-HU" dirty="0"/>
              <a:t>ületen , kaszálás késői terminusban a területek 3 </a:t>
            </a:r>
            <a:r>
              <a:rPr lang="sk-SK" dirty="0"/>
              <a:t>%-</a:t>
            </a:r>
            <a:r>
              <a:rPr lang="sk-SK" dirty="0" err="1"/>
              <a:t>án</a:t>
            </a:r>
            <a:endParaRPr lang="hu-HU" dirty="0"/>
          </a:p>
          <a:p>
            <a:r>
              <a:rPr lang="hu-HU" dirty="0"/>
              <a:t>Egészéves zöldfedettség a szőlőültetvények, gyümölcsösöknél,komlónál</a:t>
            </a:r>
          </a:p>
          <a:p>
            <a:r>
              <a:rPr lang="hu-HU" dirty="0"/>
              <a:t>Gyorsan növő fák művelése</a:t>
            </a:r>
          </a:p>
          <a:p>
            <a:endParaRPr lang="sk-SK"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96260" y="223661"/>
            <a:ext cx="6413610" cy="916229"/>
          </a:xfrm>
        </p:spPr>
        <p:txBody>
          <a:bodyPr>
            <a:noAutofit/>
          </a:bodyPr>
          <a:lstStyle/>
          <a:p>
            <a:r>
              <a:rPr lang="sk-SK" sz="2800" dirty="0" err="1"/>
              <a:t>Összfarmi</a:t>
            </a:r>
            <a:r>
              <a:rPr lang="sk-SK" sz="2800" dirty="0"/>
              <a:t> </a:t>
            </a:r>
            <a:r>
              <a:rPr lang="sk-SK" sz="2800" dirty="0" err="1"/>
              <a:t>Agrár-ökológiai</a:t>
            </a:r>
            <a:r>
              <a:rPr lang="sk-SK" sz="2800" dirty="0"/>
              <a:t> </a:t>
            </a:r>
            <a:r>
              <a:rPr lang="sk-SK" sz="2800" dirty="0" err="1"/>
              <a:t>eljárások</a:t>
            </a:r>
            <a:r>
              <a:rPr lang="sk-SK" sz="2800" dirty="0"/>
              <a:t> </a:t>
            </a:r>
            <a:r>
              <a:rPr lang="sk-SK" sz="2800" dirty="0" err="1"/>
              <a:t>áttekintése</a:t>
            </a:r>
            <a:endParaRPr lang="sk-SK" sz="2800" dirty="0"/>
          </a:p>
        </p:txBody>
      </p:sp>
      <p:sp>
        <p:nvSpPr>
          <p:cNvPr id="3" name="Zástupný symbol obsahu 2"/>
          <p:cNvSpPr>
            <a:spLocks noGrp="1"/>
          </p:cNvSpPr>
          <p:nvPr>
            <p:ph idx="1"/>
          </p:nvPr>
        </p:nvSpPr>
        <p:spPr/>
        <p:txBody>
          <a:bodyPr/>
          <a:lstStyle/>
          <a:p>
            <a:endParaRPr lang="sk-SK" dirty="0"/>
          </a:p>
        </p:txBody>
      </p:sp>
      <p:pic>
        <p:nvPicPr>
          <p:cNvPr id="4" name="Picture 2"/>
          <p:cNvPicPr>
            <a:picLocks noChangeAspect="1" noChangeArrowheads="1"/>
          </p:cNvPicPr>
          <p:nvPr/>
        </p:nvPicPr>
        <p:blipFill>
          <a:blip r:embed="rId2" cstate="print"/>
          <a:srcRect/>
          <a:stretch>
            <a:fillRect/>
          </a:stretch>
        </p:blipFill>
        <p:spPr bwMode="auto">
          <a:xfrm>
            <a:off x="296260" y="1139890"/>
            <a:ext cx="7329840" cy="387514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43555" y="128470"/>
            <a:ext cx="7940659" cy="891994"/>
          </a:xfrm>
        </p:spPr>
        <p:txBody>
          <a:bodyPr>
            <a:normAutofit fontScale="90000"/>
          </a:bodyPr>
          <a:lstStyle/>
          <a:p>
            <a:br>
              <a:rPr lang="sk-SK" dirty="0"/>
            </a:br>
            <a:r>
              <a:rPr lang="sk-SK" dirty="0" err="1"/>
              <a:t>Szántóf</a:t>
            </a:r>
            <a:r>
              <a:rPr lang="hu-HU" dirty="0" err="1"/>
              <a:t>öldi</a:t>
            </a:r>
            <a:r>
              <a:rPr lang="hu-HU" dirty="0"/>
              <a:t> talajszerkezet </a:t>
            </a:r>
            <a:r>
              <a:rPr lang="hu-HU" dirty="0" err="1"/>
              <a:t>javitása</a:t>
            </a:r>
            <a:r>
              <a:rPr lang="hu-HU" dirty="0"/>
              <a:t> </a:t>
            </a:r>
            <a:br>
              <a:rPr lang="hu-HU" dirty="0"/>
            </a:br>
            <a:endParaRPr lang="sk-SK" dirty="0"/>
          </a:p>
        </p:txBody>
      </p:sp>
      <p:sp>
        <p:nvSpPr>
          <p:cNvPr id="3" name="Zástupný symbol obsahu 2"/>
          <p:cNvSpPr>
            <a:spLocks noGrp="1"/>
          </p:cNvSpPr>
          <p:nvPr>
            <p:ph idx="1"/>
          </p:nvPr>
        </p:nvSpPr>
        <p:spPr/>
        <p:txBody>
          <a:bodyPr>
            <a:normAutofit fontScale="77500" lnSpcReduction="20000"/>
          </a:bodyPr>
          <a:lstStyle/>
          <a:p>
            <a:pPr marL="0" indent="0">
              <a:buNone/>
            </a:pPr>
            <a:r>
              <a:rPr lang="sk-SK" dirty="0"/>
              <a:t>A </a:t>
            </a:r>
            <a:r>
              <a:rPr lang="sk-SK" dirty="0" err="1"/>
              <a:t>kérvényez</a:t>
            </a:r>
            <a:r>
              <a:rPr lang="hu-HU" dirty="0" err="1"/>
              <a:t>őnek</a:t>
            </a:r>
            <a:r>
              <a:rPr lang="hu-HU" dirty="0"/>
              <a:t> a terület 25 %-án kell a következő gyakorlatokat </a:t>
            </a:r>
            <a:r>
              <a:rPr lang="hu-HU" dirty="0" err="1"/>
              <a:t>teljesiteni</a:t>
            </a:r>
            <a:r>
              <a:rPr lang="hu-HU" dirty="0"/>
              <a:t> – egy parcellán csak egy gyakorlat végezhető el, de kombinálható:</a:t>
            </a:r>
          </a:p>
          <a:p>
            <a:r>
              <a:rPr lang="hu-HU" dirty="0">
                <a:solidFill>
                  <a:schemeClr val="accent6">
                    <a:lumMod val="75000"/>
                  </a:schemeClr>
                </a:solidFill>
              </a:rPr>
              <a:t>Trágyaszórás</a:t>
            </a:r>
            <a:r>
              <a:rPr lang="hu-HU" dirty="0"/>
              <a:t> min. 20 t/ha – </a:t>
            </a:r>
            <a:r>
              <a:rPr lang="hu-HU" dirty="0" err="1"/>
              <a:t>max</a:t>
            </a:r>
            <a:r>
              <a:rPr lang="hu-HU" dirty="0"/>
              <a:t>. 40 t/ha 12 órás bedolgozással.</a:t>
            </a:r>
          </a:p>
          <a:p>
            <a:r>
              <a:rPr lang="hu-HU" dirty="0">
                <a:solidFill>
                  <a:schemeClr val="accent6">
                    <a:lumMod val="75000"/>
                  </a:schemeClr>
                </a:solidFill>
              </a:rPr>
              <a:t>Köztesnövények</a:t>
            </a:r>
            <a:r>
              <a:rPr lang="hu-HU" dirty="0"/>
              <a:t> alkalmazása, aminek 10 hétig kell kint lennie - elvetni legkésőbb szeptember 10-ig kell és nem szabad trágyázni, permetezni. A keverék legalább 2 komponensből kell hogy legyen  maximum 90 százaléka lehet 1 komponensből.</a:t>
            </a:r>
          </a:p>
          <a:p>
            <a:r>
              <a:rPr lang="hu-HU" dirty="0"/>
              <a:t>Engedélyezett </a:t>
            </a:r>
            <a:r>
              <a:rPr lang="hu-HU" dirty="0">
                <a:solidFill>
                  <a:schemeClr val="accent6">
                    <a:lumMod val="75000"/>
                  </a:schemeClr>
                </a:solidFill>
              </a:rPr>
              <a:t>komposzt</a:t>
            </a:r>
            <a:r>
              <a:rPr lang="hu-HU" dirty="0"/>
              <a:t> </a:t>
            </a:r>
            <a:r>
              <a:rPr lang="hu-HU" dirty="0">
                <a:solidFill>
                  <a:schemeClr val="accent6">
                    <a:lumMod val="75000"/>
                  </a:schemeClr>
                </a:solidFill>
              </a:rPr>
              <a:t>kijuttatása</a:t>
            </a:r>
            <a:r>
              <a:rPr lang="hu-HU" dirty="0"/>
              <a:t>, majd bedolgozása.</a:t>
            </a:r>
          </a:p>
          <a:p>
            <a:r>
              <a:rPr lang="hu-HU" dirty="0">
                <a:solidFill>
                  <a:schemeClr val="accent6">
                    <a:lumMod val="75000"/>
                  </a:schemeClr>
                </a:solidFill>
              </a:rPr>
              <a:t>Szalma bedolgozás</a:t>
            </a:r>
            <a:r>
              <a:rPr lang="hu-HU" dirty="0"/>
              <a:t>.</a:t>
            </a:r>
            <a:endParaRPr lang="sk-SK" dirty="0"/>
          </a:p>
          <a:p>
            <a:endParaRPr lang="sk-SK"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43555" y="2709"/>
            <a:ext cx="7940659" cy="1044700"/>
          </a:xfrm>
        </p:spPr>
        <p:txBody>
          <a:bodyPr>
            <a:normAutofit/>
          </a:bodyPr>
          <a:lstStyle/>
          <a:p>
            <a:r>
              <a:rPr lang="hu-HU" sz="3200" dirty="0"/>
              <a:t>Nem produktív/termelő területek</a:t>
            </a:r>
            <a:endParaRPr lang="sk-SK" sz="3200" dirty="0"/>
          </a:p>
        </p:txBody>
      </p:sp>
      <p:sp>
        <p:nvSpPr>
          <p:cNvPr id="3" name="Zástupný symbol obsahu 2"/>
          <p:cNvSpPr>
            <a:spLocks noGrp="1"/>
          </p:cNvSpPr>
          <p:nvPr>
            <p:ph idx="1"/>
          </p:nvPr>
        </p:nvSpPr>
        <p:spPr/>
        <p:txBody>
          <a:bodyPr>
            <a:normAutofit/>
          </a:bodyPr>
          <a:lstStyle/>
          <a:p>
            <a:r>
              <a:rPr lang="hu-HU" sz="2400" dirty="0"/>
              <a:t>Kérvényező szántóföldi területén a GAEC 8 alapszabályon belül ki kell hagynia olyan területeket, </a:t>
            </a:r>
            <a:r>
              <a:rPr lang="sk-SK" sz="2400" dirty="0" err="1"/>
              <a:t>amelyen</a:t>
            </a:r>
            <a:r>
              <a:rPr lang="sk-SK" sz="2400" dirty="0"/>
              <a:t> </a:t>
            </a:r>
            <a:r>
              <a:rPr lang="sk-SK" sz="2400" dirty="0" err="1"/>
              <a:t>nem</a:t>
            </a:r>
            <a:r>
              <a:rPr lang="sk-SK" sz="2400" dirty="0"/>
              <a:t> </a:t>
            </a:r>
            <a:r>
              <a:rPr lang="sk-SK" sz="2400" dirty="0" err="1"/>
              <a:t>folytat</a:t>
            </a:r>
            <a:r>
              <a:rPr lang="sk-SK" sz="2400" dirty="0"/>
              <a:t> </a:t>
            </a:r>
            <a:r>
              <a:rPr lang="sk-SK" sz="2400" dirty="0" err="1"/>
              <a:t>termelést</a:t>
            </a:r>
            <a:r>
              <a:rPr lang="sk-SK" sz="2400" dirty="0"/>
              <a:t>. </a:t>
            </a:r>
          </a:p>
          <a:p>
            <a:r>
              <a:rPr lang="sk-SK" sz="2400" dirty="0" err="1"/>
              <a:t>Kérvényez</a:t>
            </a:r>
            <a:r>
              <a:rPr lang="hu-HU" sz="2400" dirty="0" err="1"/>
              <a:t>őnek</a:t>
            </a:r>
            <a:r>
              <a:rPr lang="hu-HU" sz="2400" dirty="0"/>
              <a:t> nem köteles kihagynia minden parcelláján egyenlő mértékben a nem produktív területeket, csak az adott százalékot kell betartania az összterületén belül védett és nem védett területeken egyaránt.</a:t>
            </a:r>
            <a:endParaRPr lang="sk-SK"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43555" y="43410"/>
            <a:ext cx="7940659" cy="1044700"/>
          </a:xfrm>
        </p:spPr>
        <p:txBody>
          <a:bodyPr>
            <a:normAutofit/>
          </a:bodyPr>
          <a:lstStyle/>
          <a:p>
            <a:r>
              <a:rPr lang="hu-HU" sz="3200" dirty="0"/>
              <a:t>Nem produktív/termelő területek</a:t>
            </a:r>
            <a:endParaRPr lang="sk-SK" sz="3200" dirty="0"/>
          </a:p>
        </p:txBody>
      </p:sp>
      <p:sp>
        <p:nvSpPr>
          <p:cNvPr id="3" name="Zástupný symbol obsahu 2"/>
          <p:cNvSpPr>
            <a:spLocks noGrp="1"/>
          </p:cNvSpPr>
          <p:nvPr>
            <p:ph idx="1"/>
          </p:nvPr>
        </p:nvSpPr>
        <p:spPr/>
        <p:txBody>
          <a:bodyPr>
            <a:normAutofit/>
          </a:bodyPr>
          <a:lstStyle/>
          <a:p>
            <a:r>
              <a:rPr lang="hu-HU" sz="2400" dirty="0"/>
              <a:t>Ilyen területeknek minősül: ugar, fasorok, teraszok, mocsarak, kisebb tavak, mezsgyék, patakok – ezeknek külön meghatározott értékük (koefficiensük) van.</a:t>
            </a:r>
          </a:p>
          <a:p>
            <a:r>
              <a:rPr lang="hu-HU" sz="2400" dirty="0"/>
              <a:t>Ezeken a területeken nem használhatunk növényvédőszereket, szerves és műtrágyát sem.</a:t>
            </a:r>
          </a:p>
          <a:p>
            <a:r>
              <a:rPr lang="hu-HU" sz="2400" dirty="0"/>
              <a:t>Ugaron mezőgazdasági tevékenységet nem lehet folytatni április 1. – július 31-ig.</a:t>
            </a:r>
            <a:endParaRPr lang="sk-SK" sz="2400" dirty="0"/>
          </a:p>
          <a:p>
            <a:endParaRPr lang="sk-SK"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01670" y="13342"/>
            <a:ext cx="7940659" cy="1044700"/>
          </a:xfrm>
        </p:spPr>
        <p:txBody>
          <a:bodyPr/>
          <a:lstStyle/>
          <a:p>
            <a:r>
              <a:rPr lang="hu-HU" dirty="0"/>
              <a:t>Maximális egybefüggő terület nagysága</a:t>
            </a:r>
            <a:endParaRPr lang="sk-SK" dirty="0"/>
          </a:p>
        </p:txBody>
      </p:sp>
      <p:sp>
        <p:nvSpPr>
          <p:cNvPr id="3" name="Zástupný symbol obsahu 2"/>
          <p:cNvSpPr>
            <a:spLocks noGrp="1"/>
          </p:cNvSpPr>
          <p:nvPr>
            <p:ph idx="1"/>
          </p:nvPr>
        </p:nvSpPr>
        <p:spPr/>
        <p:txBody>
          <a:bodyPr>
            <a:normAutofit/>
          </a:bodyPr>
          <a:lstStyle/>
          <a:p>
            <a:r>
              <a:rPr lang="hu-HU" sz="2400" dirty="0"/>
              <a:t>Vállalnia kell, hogy a maximális mezőgazdasági terület nagysága </a:t>
            </a:r>
            <a:r>
              <a:rPr lang="hu-HU" sz="2400" dirty="0" err="1"/>
              <a:t>max</a:t>
            </a:r>
            <a:r>
              <a:rPr lang="hu-HU" sz="2400" dirty="0"/>
              <a:t>. 50 hektár lehet, valamint zöld </a:t>
            </a:r>
            <a:r>
              <a:rPr lang="hu-HU" sz="2400" dirty="0" err="1"/>
              <a:t>biosávokkal</a:t>
            </a:r>
            <a:r>
              <a:rPr lang="hu-HU" sz="2400" dirty="0"/>
              <a:t> szükséges megszakítani 50 hektár terület fölött.</a:t>
            </a:r>
            <a:endParaRPr lang="sk-SK" sz="2400" dirty="0"/>
          </a:p>
          <a:p>
            <a:endParaRPr lang="sk-SK" dirty="0"/>
          </a:p>
        </p:txBody>
      </p:sp>
      <p:pic>
        <p:nvPicPr>
          <p:cNvPr id="4" name="Picture 4"/>
          <p:cNvPicPr>
            <a:picLocks noChangeAspect="1" noChangeArrowheads="1"/>
          </p:cNvPicPr>
          <p:nvPr/>
        </p:nvPicPr>
        <p:blipFill>
          <a:blip r:embed="rId2" cstate="print"/>
          <a:srcRect/>
          <a:stretch>
            <a:fillRect/>
          </a:stretch>
        </p:blipFill>
        <p:spPr bwMode="auto">
          <a:xfrm>
            <a:off x="2565020" y="2571750"/>
            <a:ext cx="4013960" cy="244328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hu-HU" dirty="0"/>
              <a:t>Maximális egybefüggő terület nagysága</a:t>
            </a:r>
            <a:endParaRPr lang="sk-SK" dirty="0"/>
          </a:p>
        </p:txBody>
      </p:sp>
      <p:sp>
        <p:nvSpPr>
          <p:cNvPr id="3" name="Zástupný symbol obsahu 2"/>
          <p:cNvSpPr>
            <a:spLocks noGrp="1"/>
          </p:cNvSpPr>
          <p:nvPr>
            <p:ph idx="1"/>
          </p:nvPr>
        </p:nvSpPr>
        <p:spPr/>
        <p:txBody>
          <a:bodyPr>
            <a:normAutofit fontScale="85000" lnSpcReduction="20000"/>
          </a:bodyPr>
          <a:lstStyle/>
          <a:p>
            <a:pPr marL="0" indent="0">
              <a:buNone/>
            </a:pPr>
            <a:r>
              <a:rPr lang="hu-HU" b="1" dirty="0" err="1"/>
              <a:t>Biosáv</a:t>
            </a:r>
            <a:r>
              <a:rPr lang="hu-HU" b="1" dirty="0"/>
              <a:t>:</a:t>
            </a:r>
          </a:p>
          <a:p>
            <a:r>
              <a:rPr lang="hu-HU" dirty="0"/>
              <a:t>Szélessége 12m (eltérés 5%)</a:t>
            </a:r>
          </a:p>
          <a:p>
            <a:r>
              <a:rPr lang="hu-HU" dirty="0"/>
              <a:t>Legkésőbb április 30-ig be kell lenni vetve lóhere-fű és egyéb fű keverékekkel, ahol egy komponens maximálisan 90 százalékát teheti ki a keveréknek.</a:t>
            </a:r>
          </a:p>
          <a:p>
            <a:r>
              <a:rPr lang="hu-HU" dirty="0"/>
              <a:t>Több évig hagyhatjuk a területen - nem lesz rétnek deklarálva</a:t>
            </a:r>
          </a:p>
          <a:p>
            <a:r>
              <a:rPr lang="hu-HU" dirty="0"/>
              <a:t>Törődés – mint az ugarnál is - nem lehet gyom benne.</a:t>
            </a:r>
          </a:p>
          <a:p>
            <a:r>
              <a:rPr lang="hu-HU" dirty="0"/>
              <a:t>Tilos a növényvédőszerek használata, illetve szerves/szervetlen trágya használat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hu-HU" dirty="0"/>
              <a:t>Maximális egybefüggő terület nagysága</a:t>
            </a:r>
            <a:endParaRPr lang="sk-SK" dirty="0"/>
          </a:p>
        </p:txBody>
      </p:sp>
      <p:sp>
        <p:nvSpPr>
          <p:cNvPr id="3" name="Zástupný symbol obsahu 2"/>
          <p:cNvSpPr>
            <a:spLocks noGrp="1"/>
          </p:cNvSpPr>
          <p:nvPr>
            <p:ph idx="1"/>
          </p:nvPr>
        </p:nvSpPr>
        <p:spPr/>
        <p:txBody>
          <a:bodyPr>
            <a:normAutofit/>
          </a:bodyPr>
          <a:lstStyle/>
          <a:p>
            <a:pPr marL="0" indent="0">
              <a:buNone/>
            </a:pPr>
            <a:r>
              <a:rPr lang="hu-HU" sz="2400" b="1" dirty="0" err="1"/>
              <a:t>Alternativ</a:t>
            </a:r>
            <a:r>
              <a:rPr lang="hu-HU" sz="2400" b="1" dirty="0"/>
              <a:t> lehetőség öntözött területeknél:</a:t>
            </a:r>
          </a:p>
          <a:p>
            <a:r>
              <a:rPr lang="hu-HU" sz="2400" dirty="0"/>
              <a:t>Az öntözött terület nagyobb lehet 50 hektárnál (védett terület 20 hektárnál), ha a kérelmező az adott terület 1</a:t>
            </a:r>
            <a:r>
              <a:rPr lang="sk-SK" sz="2400" dirty="0"/>
              <a:t>%-</a:t>
            </a:r>
            <a:r>
              <a:rPr lang="sk-SK" sz="2400" dirty="0" err="1"/>
              <a:t>án</a:t>
            </a:r>
            <a:r>
              <a:rPr lang="sk-SK" sz="2400" dirty="0"/>
              <a:t> </a:t>
            </a:r>
            <a:r>
              <a:rPr lang="sk-SK" sz="2400" dirty="0" err="1"/>
              <a:t>ugart</a:t>
            </a:r>
            <a:r>
              <a:rPr lang="sk-SK" sz="2400" dirty="0"/>
              <a:t> </a:t>
            </a:r>
            <a:r>
              <a:rPr lang="sk-SK" sz="2400" dirty="0" err="1"/>
              <a:t>hagy</a:t>
            </a:r>
            <a:r>
              <a:rPr lang="sk-SK" sz="2400" dirty="0"/>
              <a:t> (</a:t>
            </a:r>
            <a:r>
              <a:rPr lang="sk-SK" sz="2400" dirty="0" err="1"/>
              <a:t>nem</a:t>
            </a:r>
            <a:r>
              <a:rPr lang="sk-SK" sz="2400" dirty="0"/>
              <a:t> </a:t>
            </a:r>
            <a:r>
              <a:rPr lang="sk-SK" sz="2400" dirty="0" err="1"/>
              <a:t>fekete</a:t>
            </a:r>
            <a:r>
              <a:rPr lang="sk-SK" sz="2400" dirty="0"/>
              <a:t> </a:t>
            </a:r>
            <a:r>
              <a:rPr lang="sk-SK" sz="2400" dirty="0" err="1"/>
              <a:t>ugart</a:t>
            </a:r>
            <a:r>
              <a:rPr lang="sk-SK" sz="2400" dirty="0"/>
              <a:t>).</a:t>
            </a:r>
          </a:p>
          <a:p>
            <a:r>
              <a:rPr lang="sk-SK" sz="2400" dirty="0"/>
              <a:t>A </a:t>
            </a:r>
            <a:r>
              <a:rPr lang="sk-SK" sz="2400" dirty="0" err="1"/>
              <a:t>területet</a:t>
            </a:r>
            <a:r>
              <a:rPr lang="sk-SK" sz="2400" dirty="0"/>
              <a:t> </a:t>
            </a:r>
            <a:r>
              <a:rPr lang="sk-SK" sz="2400" dirty="0" err="1"/>
              <a:t>április</a:t>
            </a:r>
            <a:r>
              <a:rPr lang="sk-SK" sz="2400" dirty="0"/>
              <a:t> 30-ig </a:t>
            </a:r>
            <a:r>
              <a:rPr lang="sk-SK" sz="2400" dirty="0" err="1"/>
              <a:t>biztosítania</a:t>
            </a:r>
            <a:r>
              <a:rPr lang="sk-SK" sz="2400" dirty="0"/>
              <a:t> </a:t>
            </a:r>
            <a:r>
              <a:rPr lang="sk-SK" sz="2400" dirty="0" err="1"/>
              <a:t>kell</a:t>
            </a:r>
            <a:r>
              <a:rPr lang="sk-SK" sz="2400" dirty="0"/>
              <a:t>.</a:t>
            </a:r>
            <a:endParaRPr lang="hu-HU" sz="2400" dirty="0"/>
          </a:p>
          <a:p>
            <a:endParaRPr lang="sk-SK"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hu-HU" dirty="0"/>
              <a:t>Maximális egybefüggő terület nagysága</a:t>
            </a:r>
            <a:endParaRPr lang="sk-SK" dirty="0"/>
          </a:p>
        </p:txBody>
      </p:sp>
      <p:sp>
        <p:nvSpPr>
          <p:cNvPr id="3" name="Zástupný symbol obsahu 2"/>
          <p:cNvSpPr>
            <a:spLocks noGrp="1"/>
          </p:cNvSpPr>
          <p:nvPr>
            <p:ph idx="1"/>
          </p:nvPr>
        </p:nvSpPr>
        <p:spPr/>
        <p:txBody>
          <a:bodyPr>
            <a:normAutofit fontScale="70000" lnSpcReduction="20000"/>
          </a:bodyPr>
          <a:lstStyle/>
          <a:p>
            <a:pPr algn="just">
              <a:buNone/>
            </a:pPr>
            <a:r>
              <a:rPr lang="hu-HU" sz="3400" b="1" dirty="0"/>
              <a:t>Szántóföldi </a:t>
            </a:r>
            <a:r>
              <a:rPr lang="hu-HU" sz="3400" b="1" dirty="0" err="1"/>
              <a:t>befűvesités</a:t>
            </a:r>
            <a:r>
              <a:rPr lang="hu-HU" sz="3400" b="1" dirty="0"/>
              <a:t> védett övezetben</a:t>
            </a:r>
            <a:endParaRPr lang="sk-SK" sz="3400" b="1" dirty="0"/>
          </a:p>
          <a:p>
            <a:r>
              <a:rPr lang="hu-HU" dirty="0"/>
              <a:t>Lehetőség a kérvényezőnek, hogy a kérvény beadásának évében biztosítja a védett területen lévő szántóföld 4</a:t>
            </a:r>
            <a:r>
              <a:rPr lang="sk-SK" dirty="0"/>
              <a:t>%-</a:t>
            </a:r>
            <a:r>
              <a:rPr lang="sk-SK" dirty="0" err="1"/>
              <a:t>nak</a:t>
            </a:r>
            <a:r>
              <a:rPr lang="sk-SK" dirty="0"/>
              <a:t> a </a:t>
            </a:r>
            <a:r>
              <a:rPr lang="sk-SK" dirty="0" err="1"/>
              <a:t>befetését</a:t>
            </a:r>
            <a:r>
              <a:rPr lang="sk-SK" dirty="0"/>
              <a:t> </a:t>
            </a:r>
            <a:r>
              <a:rPr lang="hu-HU" dirty="0"/>
              <a:t>lóhere-fűféle keverékkel. Ilyenkor a terület lehet 50 hektáros védett övezetekben.</a:t>
            </a:r>
          </a:p>
          <a:p>
            <a:r>
              <a:rPr lang="hu-HU" dirty="0"/>
              <a:t>Legeltetési időszakban június 1-től szeptember 30-ig ezek a területek legeltetve lesznek min 0,5 DJ/ha lefedettséggel. Kérvényező olyan területet jelent be, amin tudja tartani az állat lefedettséget.</a:t>
            </a:r>
          </a:p>
          <a:p>
            <a:r>
              <a:rPr lang="hu-HU" dirty="0"/>
              <a:t>Legeltetési napló vezetése.</a:t>
            </a:r>
          </a:p>
          <a:p>
            <a:r>
              <a:rPr lang="hu-HU" dirty="0"/>
              <a:t>Két év után a befüvesített területen nem szükséges legeltetni, csak biztosítania kell hogy inváziós gyom mentes maradjon a terület.</a:t>
            </a:r>
          </a:p>
          <a:p>
            <a:r>
              <a:rPr lang="hu-HU" dirty="0"/>
              <a:t>Befüvesített terület szántóföld maradt nem </a:t>
            </a:r>
            <a:r>
              <a:rPr lang="hu-HU" dirty="0" err="1"/>
              <a:t>minősítődik</a:t>
            </a:r>
            <a:r>
              <a:rPr lang="hu-HU" dirty="0"/>
              <a:t> át rétnek.</a:t>
            </a:r>
            <a:endParaRPr lang="sk-SK" dirty="0"/>
          </a:p>
          <a:p>
            <a:endParaRPr lang="sk-SK"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hu-HU" b="1" dirty="0"/>
              <a:t>Beporzó rovaroknak bevetett terület</a:t>
            </a:r>
            <a:endParaRPr lang="hu-HU" dirty="0"/>
          </a:p>
        </p:txBody>
      </p:sp>
      <p:sp>
        <p:nvSpPr>
          <p:cNvPr id="3" name="Zástupný symbol obsahu 2"/>
          <p:cNvSpPr>
            <a:spLocks noGrp="1"/>
          </p:cNvSpPr>
          <p:nvPr>
            <p:ph idx="1"/>
          </p:nvPr>
        </p:nvSpPr>
        <p:spPr>
          <a:xfrm>
            <a:off x="296261" y="1350110"/>
            <a:ext cx="8551480" cy="3664920"/>
          </a:xfrm>
        </p:spPr>
        <p:txBody>
          <a:bodyPr>
            <a:normAutofit fontScale="47500" lnSpcReduction="20000"/>
          </a:bodyPr>
          <a:lstStyle/>
          <a:p>
            <a:pPr algn="just">
              <a:buNone/>
            </a:pPr>
            <a:r>
              <a:rPr lang="sk-SK" sz="3400" b="1" dirty="0"/>
              <a:t>	</a:t>
            </a:r>
            <a:r>
              <a:rPr lang="hu-HU" sz="3400" b="1" dirty="0"/>
              <a:t>A kedvezményezett köteles a kérvényezés évében bebiztosítani, hogy az </a:t>
            </a:r>
            <a:r>
              <a:rPr lang="hu-HU" sz="3400" b="1" dirty="0" err="1"/>
              <a:t>öko-sémák</a:t>
            </a:r>
            <a:r>
              <a:rPr lang="hu-HU" sz="3400" b="1" dirty="0"/>
              <a:t> keretén belül kialakított nem produktív elemek és területek nagyságának 10% </a:t>
            </a:r>
            <a:r>
              <a:rPr lang="hu-HU" sz="3400" b="1" dirty="0" err="1"/>
              <a:t>-a</a:t>
            </a:r>
            <a:r>
              <a:rPr lang="hu-HU" sz="3400" b="1" dirty="0"/>
              <a:t> beporzó rovaroknak megfelelő növényi magokkal legyen bevetve. Ebből értendő az is, hogy az idevonatkozó 10%-os nem produktív terület a GAEC 8 által kötelezően kiemelt övezet fölötti területből számítódik ki</a:t>
            </a:r>
          </a:p>
          <a:p>
            <a:pPr algn="just">
              <a:buNone/>
            </a:pPr>
            <a:endParaRPr lang="sk-SK" sz="3200" b="1" dirty="0"/>
          </a:p>
          <a:p>
            <a:pPr algn="just"/>
            <a:r>
              <a:rPr lang="hu-HU" sz="3400" dirty="0"/>
              <a:t>Erre a célra megfelelnek például a növényborítással ugaron hagyott területek, gyógynövényes területek, illetve az ökológiai folyosóként szolgáló zöld sávok, beleértve az öntöző területekre kialakított pótlólagos nem produktív területek is.</a:t>
            </a:r>
          </a:p>
          <a:p>
            <a:pPr algn="just"/>
            <a:r>
              <a:rPr lang="hu-HU" sz="3400" dirty="0"/>
              <a:t>A kedvezményezett köteles a beporzó rovaroknak megfelelő növényi magokkal bevetett területet </a:t>
            </a:r>
            <a:r>
              <a:rPr lang="hu-HU" sz="3400" dirty="0">
                <a:solidFill>
                  <a:srgbClr val="FF0000"/>
                </a:solidFill>
              </a:rPr>
              <a:t>április 30-ig </a:t>
            </a:r>
            <a:r>
              <a:rPr lang="hu-HU" sz="3400" dirty="0"/>
              <a:t>létrehozni, majd azt meghagyni az idevonatkozó év </a:t>
            </a:r>
            <a:r>
              <a:rPr lang="hu-HU" sz="3400" dirty="0">
                <a:solidFill>
                  <a:srgbClr val="FF0000"/>
                </a:solidFill>
              </a:rPr>
              <a:t>szeptember 30-ig</a:t>
            </a:r>
            <a:r>
              <a:rPr lang="hu-HU" sz="3400" dirty="0"/>
              <a:t>. Ezen időszak alatt a területet tilos kaszálni, illetve komposzttakaróval ellátni (a megadott növényi csoportból választott növények).</a:t>
            </a:r>
          </a:p>
          <a:p>
            <a:pPr algn="just"/>
            <a:r>
              <a:rPr lang="hu-HU" sz="3400" dirty="0"/>
              <a:t>Az előző pontban említett terület ugyan azon a helyen meghagyható több éven keresztül. Ebben az esetben a kaszálást és a komposzttakaróval való ellátást legkésőbb </a:t>
            </a:r>
            <a:r>
              <a:rPr lang="hu-HU" sz="3400" dirty="0">
                <a:solidFill>
                  <a:srgbClr val="FF0000"/>
                </a:solidFill>
              </a:rPr>
              <a:t>március 31-ig </a:t>
            </a:r>
            <a:r>
              <a:rPr lang="hu-HU" sz="3400" dirty="0"/>
              <a:t>szükséges befejezni</a:t>
            </a:r>
          </a:p>
          <a:p>
            <a:pPr algn="just"/>
            <a:r>
              <a:rPr lang="hu-HU" sz="3400" dirty="0"/>
              <a:t>A kedvezményezett ezen terület gondozásánál nem használhat műtrágyát vagy növényvédő szereket és köteles eltávolítani az inváziós növényfajokat.</a:t>
            </a:r>
            <a:endParaRPr lang="sk-SK" sz="3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b="1" dirty="0"/>
              <a:t>A </a:t>
            </a:r>
            <a:r>
              <a:rPr lang="sk-SK" b="1" dirty="0" err="1"/>
              <a:t>gyepterület</a:t>
            </a:r>
            <a:r>
              <a:rPr lang="sk-SK" b="1" dirty="0"/>
              <a:t> (</a:t>
            </a:r>
            <a:r>
              <a:rPr lang="sk-SK" b="1" dirty="0" err="1"/>
              <a:t>rét</a:t>
            </a:r>
            <a:r>
              <a:rPr lang="sk-SK" b="1" dirty="0"/>
              <a:t>, </a:t>
            </a:r>
            <a:r>
              <a:rPr lang="sk-SK" b="1" dirty="0" err="1"/>
              <a:t>legelő</a:t>
            </a:r>
            <a:r>
              <a:rPr lang="sk-SK" b="1" dirty="0"/>
              <a:t>) </a:t>
            </a:r>
            <a:r>
              <a:rPr lang="sk-SK" b="1" dirty="0" err="1"/>
              <a:t>karbantartása</a:t>
            </a:r>
            <a:r>
              <a:rPr lang="sk-SK" b="1" dirty="0"/>
              <a:t> </a:t>
            </a:r>
            <a:r>
              <a:rPr lang="sk-SK" b="1" dirty="0" err="1"/>
              <a:t>tisztítókaszálással</a:t>
            </a:r>
            <a:endParaRPr lang="sk-SK" dirty="0"/>
          </a:p>
        </p:txBody>
      </p:sp>
      <p:sp>
        <p:nvSpPr>
          <p:cNvPr id="3" name="Zástupný symbol obsahu 2"/>
          <p:cNvSpPr>
            <a:spLocks noGrp="1"/>
          </p:cNvSpPr>
          <p:nvPr>
            <p:ph idx="1"/>
          </p:nvPr>
        </p:nvSpPr>
        <p:spPr>
          <a:xfrm>
            <a:off x="143555" y="1350110"/>
            <a:ext cx="8856890" cy="3512216"/>
          </a:xfrm>
        </p:spPr>
        <p:txBody>
          <a:bodyPr>
            <a:normAutofit fontScale="62500" lnSpcReduction="20000"/>
          </a:bodyPr>
          <a:lstStyle/>
          <a:p>
            <a:pPr algn="just">
              <a:buNone/>
            </a:pPr>
            <a:r>
              <a:rPr lang="sk-SK" b="1" dirty="0"/>
              <a:t>	</a:t>
            </a:r>
            <a:r>
              <a:rPr lang="hu-HU" dirty="0"/>
              <a:t>A kedvezményezett a támogatás kérvényezésének évében köteles a nem legeltetett gyepterületet kaszálással karbantartani, mégpedig a tengerszint feletti magasság függvényében. A kedvezményezett elvégzi az első kaszálást az előírt időtartamban és meghatározza az adott gyepterület későbbi kaszálásának idejét a gazdaság típusa és a választott alternatíva függvényében – minimálisan 3%, vagy 10%, illetve 15%</a:t>
            </a:r>
            <a:r>
              <a:rPr lang="sk-SK" b="1" dirty="0"/>
              <a:t>. </a:t>
            </a:r>
          </a:p>
          <a:p>
            <a:pPr algn="just"/>
            <a:r>
              <a:rPr lang="hu-HU" dirty="0"/>
              <a:t>A teljes kaszálást legkésőbb </a:t>
            </a:r>
            <a:r>
              <a:rPr lang="hu-HU" dirty="0">
                <a:solidFill>
                  <a:srgbClr val="FF0000"/>
                </a:solidFill>
              </a:rPr>
              <a:t>szeptember 15-ig </a:t>
            </a:r>
            <a:r>
              <a:rPr lang="hu-HU" dirty="0"/>
              <a:t>kell elvégezni.</a:t>
            </a:r>
            <a:endParaRPr lang="sk-SK" b="1" dirty="0"/>
          </a:p>
          <a:p>
            <a:r>
              <a:rPr lang="hu-HU" sz="2900" dirty="0"/>
              <a:t>Az egyes kaszálások között kötelező minimálisan 30 napos időközt betartani.</a:t>
            </a:r>
            <a:endParaRPr lang="sk-SK" sz="2900" dirty="0"/>
          </a:p>
          <a:p>
            <a:r>
              <a:rPr lang="hu-HU" sz="2900" i="1" dirty="0"/>
              <a:t>Előírt időtartamok az első kaszálásra:</a:t>
            </a:r>
            <a:r>
              <a:rPr lang="sk-SK" sz="2900" i="1" dirty="0"/>
              <a:t> </a:t>
            </a:r>
          </a:p>
          <a:p>
            <a:pPr marL="914400" lvl="2" indent="0">
              <a:buNone/>
            </a:pPr>
            <a:r>
              <a:rPr lang="hu-HU" sz="2900" u="sng" dirty="0"/>
              <a:t>Tengerszint feletti magasság 94m - 600m között</a:t>
            </a:r>
          </a:p>
          <a:p>
            <a:pPr>
              <a:buNone/>
            </a:pPr>
            <a:r>
              <a:rPr lang="sk-SK" sz="2900" b="1" dirty="0"/>
              <a:t>                 </a:t>
            </a:r>
            <a:r>
              <a:rPr lang="hu-HU" sz="2900" b="1" dirty="0"/>
              <a:t>1. kaszálást elvégezni legkésőbb június 22 –</a:t>
            </a:r>
            <a:r>
              <a:rPr lang="hu-HU" sz="2900" b="1" dirty="0" err="1"/>
              <a:t>ig</a:t>
            </a:r>
            <a:r>
              <a:rPr lang="hu-HU" sz="2900" b="1" dirty="0"/>
              <a:t>, a későbbi kaszálások június 23 –</a:t>
            </a:r>
            <a:r>
              <a:rPr lang="hu-HU" sz="2900" b="1" dirty="0" err="1"/>
              <a:t>tól</a:t>
            </a:r>
            <a:r>
              <a:rPr lang="hu-HU" sz="2900" b="1" dirty="0"/>
              <a:t>.</a:t>
            </a:r>
            <a:endParaRPr lang="sk-SK" sz="2900" b="1" dirty="0"/>
          </a:p>
          <a:p>
            <a:pPr marL="914400" lvl="2" indent="0">
              <a:buNone/>
            </a:pPr>
            <a:r>
              <a:rPr lang="hu-HU" sz="2900" u="sng" dirty="0"/>
              <a:t>Tengerszint feletti magasság </a:t>
            </a:r>
            <a:r>
              <a:rPr lang="sk-SK" sz="2900" u="sng" dirty="0"/>
              <a:t>601m </a:t>
            </a:r>
            <a:r>
              <a:rPr lang="sk-SK" sz="2900" u="sng" dirty="0" err="1"/>
              <a:t>fölött</a:t>
            </a:r>
            <a:endParaRPr lang="sk-SK" sz="2900" u="sng" dirty="0"/>
          </a:p>
          <a:p>
            <a:pPr>
              <a:buNone/>
            </a:pPr>
            <a:r>
              <a:rPr lang="sk-SK" sz="2900" b="1" dirty="0"/>
              <a:t>		</a:t>
            </a:r>
            <a:r>
              <a:rPr lang="hu-HU" sz="2900" b="1" dirty="0"/>
              <a:t>1. kaszálást elvégezni legkésőbb július 31–</a:t>
            </a:r>
            <a:r>
              <a:rPr lang="hu-HU" sz="2900" b="1" dirty="0" err="1"/>
              <a:t>ig</a:t>
            </a:r>
            <a:r>
              <a:rPr lang="hu-HU" sz="2900" b="1" dirty="0"/>
              <a:t>, a későbbi kaszálások augusztus 1-től.</a:t>
            </a:r>
            <a:endParaRPr lang="sk-SK" b="1" dirty="0"/>
          </a:p>
          <a:p>
            <a:endParaRPr lang="sk-SK"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b="1" dirty="0" err="1"/>
              <a:t>Gyepterület</a:t>
            </a:r>
            <a:r>
              <a:rPr lang="sk-SK" b="1" dirty="0"/>
              <a:t> </a:t>
            </a:r>
            <a:r>
              <a:rPr lang="sk-SK" b="1" dirty="0" err="1"/>
              <a:t>karbantartása</a:t>
            </a:r>
            <a:r>
              <a:rPr lang="sk-SK" b="1" dirty="0"/>
              <a:t> </a:t>
            </a:r>
            <a:r>
              <a:rPr lang="sk-SK" b="1" dirty="0" err="1"/>
              <a:t>legeltetéssel</a:t>
            </a:r>
            <a:endParaRPr lang="sk-SK" dirty="0"/>
          </a:p>
        </p:txBody>
      </p:sp>
      <p:sp>
        <p:nvSpPr>
          <p:cNvPr id="3" name="Zástupný symbol obsahu 2"/>
          <p:cNvSpPr>
            <a:spLocks noGrp="1"/>
          </p:cNvSpPr>
          <p:nvPr>
            <p:ph idx="1"/>
          </p:nvPr>
        </p:nvSpPr>
        <p:spPr>
          <a:xfrm>
            <a:off x="143555" y="1350110"/>
            <a:ext cx="8704185" cy="3512216"/>
          </a:xfrm>
        </p:spPr>
        <p:txBody>
          <a:bodyPr>
            <a:normAutofit/>
          </a:bodyPr>
          <a:lstStyle/>
          <a:p>
            <a:pPr marL="0" indent="0" algn="just">
              <a:buNone/>
            </a:pPr>
            <a:r>
              <a:rPr lang="hu-HU" sz="2000" dirty="0"/>
              <a:t>A kedvezményezett a támogatás kérvényezésének évében köteles legeltetéssel is karban tartani a gyepterületet célállatokkal mint a szarvasmarha, juh, kecske és/vagy a ló.</a:t>
            </a:r>
            <a:endParaRPr lang="sk-SK" sz="2400" b="1" dirty="0"/>
          </a:p>
          <a:p>
            <a:pPr marL="324000" lvl="2" indent="-174625" algn="just"/>
            <a:r>
              <a:rPr lang="hu-HU" sz="2000" dirty="0"/>
              <a:t>A kedvezményezett betartja a minimális karbantartási műveletek határidejét (július 31.)</a:t>
            </a:r>
            <a:endParaRPr lang="sk-SK" sz="2000" dirty="0"/>
          </a:p>
          <a:p>
            <a:pPr marL="324000" lvl="2" indent="-174625" algn="just"/>
            <a:r>
              <a:rPr lang="hu-HU" sz="2000" dirty="0"/>
              <a:t>A kedvezményezett köteles a gyepterületen betartani az előírt minimális 0,3 állategység/ha lefedését.</a:t>
            </a:r>
            <a:endParaRPr lang="sk-SK" sz="2000" b="1" dirty="0"/>
          </a:p>
          <a:p>
            <a:pPr marL="324000" lvl="2" indent="-174625" algn="just"/>
            <a:r>
              <a:rPr lang="hu-HU" sz="2000" dirty="0"/>
              <a:t>A kedvezményezet csak olyan nagyságú gyepterület után jogosult a támogatásra, amit letud fedni az említett minimális állategységgel, tehát az ezen felül maradt gyepterületek után nem jár támogatás.</a:t>
            </a:r>
          </a:p>
          <a:p>
            <a:pPr marL="324000" lvl="2" indent="-174625" algn="just"/>
            <a:endParaRPr lang="hu-HU" sz="1800" dirty="0"/>
          </a:p>
          <a:p>
            <a:endParaRPr lang="sk-SK"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Nadpis 1"/>
          <p:cNvSpPr>
            <a:spLocks noGrp="1"/>
          </p:cNvSpPr>
          <p:nvPr>
            <p:ph type="title"/>
          </p:nvPr>
        </p:nvSpPr>
        <p:spPr>
          <a:xfrm>
            <a:off x="296260" y="0"/>
            <a:ext cx="8398775" cy="1044700"/>
          </a:xfrm>
          <a:ln>
            <a:noFill/>
          </a:ln>
          <a:effectLst/>
        </p:spPr>
        <p:txBody>
          <a:bodyPr>
            <a:normAutofit/>
          </a:bodyPr>
          <a:lstStyle/>
          <a:p>
            <a:r>
              <a:rPr lang="sk-SK" b="1" dirty="0"/>
              <a:t>  </a:t>
            </a:r>
            <a:r>
              <a:rPr lang="sk-SK" b="1" dirty="0" err="1"/>
              <a:t>Gyepterület</a:t>
            </a:r>
            <a:r>
              <a:rPr lang="sk-SK" b="1" dirty="0"/>
              <a:t> </a:t>
            </a:r>
            <a:r>
              <a:rPr lang="sk-SK" b="1" dirty="0" err="1"/>
              <a:t>karbantartása</a:t>
            </a:r>
            <a:r>
              <a:rPr lang="sk-SK" b="1" dirty="0"/>
              <a:t> </a:t>
            </a:r>
            <a:r>
              <a:rPr lang="sk-SK" b="1" dirty="0" err="1"/>
              <a:t>legeltetéssel</a:t>
            </a:r>
            <a:endParaRPr lang="sk-SK" dirty="0"/>
          </a:p>
        </p:txBody>
      </p:sp>
      <p:sp>
        <p:nvSpPr>
          <p:cNvPr id="3" name="Zástupný symbol obsahu 2"/>
          <p:cNvSpPr>
            <a:spLocks noGrp="1"/>
          </p:cNvSpPr>
          <p:nvPr>
            <p:ph idx="1"/>
          </p:nvPr>
        </p:nvSpPr>
        <p:spPr>
          <a:xfrm>
            <a:off x="601670" y="1350110"/>
            <a:ext cx="7787955" cy="3512216"/>
          </a:xfrm>
        </p:spPr>
        <p:txBody>
          <a:bodyPr>
            <a:normAutofit/>
          </a:bodyPr>
          <a:lstStyle/>
          <a:p>
            <a:r>
              <a:rPr lang="hu-HU" sz="2000" dirty="0"/>
              <a:t>A kedvezményezett a teljes gyepterületet köteles karban tartani, illetve rajta gazdálkodni. Amennyiben a gazdálkodó kaszálással tartja rendben a nem legeltetett területet, köteles betartani a kaszálásra vonatkozó tenger szint feletti magasságtól elvonatkoztatott kaszálásra meghatározott időtartamokat - legkésőbb szeptember 15-ig.</a:t>
            </a:r>
            <a:endParaRPr lang="sk-SK" sz="2000" dirty="0"/>
          </a:p>
          <a:p>
            <a:r>
              <a:rPr lang="hu-HU" sz="2000" dirty="0"/>
              <a:t>A kedvezményezett köteles vezetni legeltetési naplót</a:t>
            </a:r>
            <a:r>
              <a:rPr lang="sk-SK" sz="2000" dirty="0"/>
              <a:t>. </a:t>
            </a:r>
          </a:p>
          <a:p>
            <a:pPr marL="0" indent="0">
              <a:buNone/>
            </a:pPr>
            <a:endParaRPr lang="sk-SK" sz="2000" dirty="0"/>
          </a:p>
          <a:p>
            <a:endParaRPr lang="sk-SK"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b="1" dirty="0" err="1"/>
              <a:t>Gyepterület</a:t>
            </a:r>
            <a:r>
              <a:rPr lang="sk-SK" b="1" dirty="0"/>
              <a:t> </a:t>
            </a:r>
            <a:r>
              <a:rPr lang="sk-SK" b="1" dirty="0" err="1"/>
              <a:t>karbantartása</a:t>
            </a:r>
            <a:r>
              <a:rPr lang="sk-SK" b="1" dirty="0"/>
              <a:t> </a:t>
            </a:r>
            <a:r>
              <a:rPr lang="sk-SK" b="1" dirty="0" err="1"/>
              <a:t>legeltetés</a:t>
            </a:r>
            <a:r>
              <a:rPr lang="sk-SK" b="1" dirty="0"/>
              <a:t> </a:t>
            </a:r>
            <a:r>
              <a:rPr lang="sk-SK" b="1" dirty="0" err="1"/>
              <a:t>és</a:t>
            </a:r>
            <a:r>
              <a:rPr lang="sk-SK" b="1" dirty="0"/>
              <a:t> </a:t>
            </a:r>
            <a:r>
              <a:rPr lang="sk-SK" b="1" dirty="0" err="1"/>
              <a:t>kaszálás</a:t>
            </a:r>
            <a:r>
              <a:rPr lang="sk-SK" b="1" dirty="0"/>
              <a:t> </a:t>
            </a:r>
            <a:r>
              <a:rPr lang="sk-SK" b="1" dirty="0" err="1"/>
              <a:t>kombinációjával</a:t>
            </a:r>
            <a:endParaRPr lang="sk-SK" dirty="0"/>
          </a:p>
        </p:txBody>
      </p:sp>
      <p:sp>
        <p:nvSpPr>
          <p:cNvPr id="3" name="Zástupný symbol obsahu 2"/>
          <p:cNvSpPr>
            <a:spLocks noGrp="1"/>
          </p:cNvSpPr>
          <p:nvPr>
            <p:ph idx="1"/>
          </p:nvPr>
        </p:nvSpPr>
        <p:spPr>
          <a:xfrm>
            <a:off x="296259" y="1350110"/>
            <a:ext cx="8691799" cy="3512216"/>
          </a:xfrm>
        </p:spPr>
        <p:txBody>
          <a:bodyPr>
            <a:normAutofit/>
          </a:bodyPr>
          <a:lstStyle/>
          <a:p>
            <a:pPr algn="just"/>
            <a:r>
              <a:rPr lang="hu-HU" sz="1700" dirty="0"/>
              <a:t>A kedvezményezett eldöntheti, hogy milyen módon teljesíti a gyepterületekre vonatkozó kötelező gazdálkodási eljárásokat. Amennyiben a gyepterület minimum 10%-át legelteti, a fennmaradó területet a későbbi megengedett kaszálási terminusban hajthatja végre minimum 3% vagy 10%-ban. Tehát különböznek a későbbi kaszálásra eső területek százalék arányai. Befolyásoló tényező az összterület nagysága (10ha &lt; ) illetve a gyepterület nagysága az összterülethez képest ( &lt; 50% &lt;).</a:t>
            </a:r>
            <a:endParaRPr lang="sk-SK" sz="1700" dirty="0"/>
          </a:p>
          <a:p>
            <a:endParaRPr lang="sk-SK" dirty="0"/>
          </a:p>
        </p:txBody>
      </p:sp>
      <p:pic>
        <p:nvPicPr>
          <p:cNvPr id="4" name="Picture 4"/>
          <p:cNvPicPr>
            <a:picLocks noChangeAspect="1" noChangeArrowheads="1"/>
          </p:cNvPicPr>
          <p:nvPr/>
        </p:nvPicPr>
        <p:blipFill>
          <a:blip r:embed="rId2" cstate="print"/>
          <a:srcRect/>
          <a:stretch>
            <a:fillRect/>
          </a:stretch>
        </p:blipFill>
        <p:spPr bwMode="auto">
          <a:xfrm>
            <a:off x="296260" y="3029865"/>
            <a:ext cx="2844824" cy="1985165"/>
          </a:xfrm>
          <a:prstGeom prst="rect">
            <a:avLst/>
          </a:prstGeom>
          <a:noFill/>
          <a:ln w="9525">
            <a:noFill/>
            <a:miter lim="800000"/>
            <a:headEnd/>
            <a:tailEnd/>
          </a:ln>
        </p:spPr>
      </p:pic>
      <p:pic>
        <p:nvPicPr>
          <p:cNvPr id="5" name="Picture 5"/>
          <p:cNvPicPr>
            <a:picLocks noChangeAspect="1" noChangeArrowheads="1"/>
          </p:cNvPicPr>
          <p:nvPr/>
        </p:nvPicPr>
        <p:blipFill>
          <a:blip r:embed="rId3" cstate="print"/>
          <a:srcRect/>
          <a:stretch>
            <a:fillRect/>
          </a:stretch>
        </p:blipFill>
        <p:spPr bwMode="auto">
          <a:xfrm>
            <a:off x="3350360" y="3029865"/>
            <a:ext cx="2808312" cy="1985165"/>
          </a:xfrm>
          <a:prstGeom prst="rect">
            <a:avLst/>
          </a:prstGeom>
          <a:noFill/>
          <a:ln w="9525">
            <a:noFill/>
            <a:miter lim="800000"/>
            <a:headEnd/>
            <a:tailEnd/>
          </a:ln>
        </p:spPr>
      </p:pic>
      <p:pic>
        <p:nvPicPr>
          <p:cNvPr id="6" name="Picture 6"/>
          <p:cNvPicPr>
            <a:picLocks noChangeAspect="1" noChangeArrowheads="1"/>
          </p:cNvPicPr>
          <p:nvPr/>
        </p:nvPicPr>
        <p:blipFill>
          <a:blip r:embed="rId4" cstate="print"/>
          <a:srcRect/>
          <a:stretch>
            <a:fillRect/>
          </a:stretch>
        </p:blipFill>
        <p:spPr bwMode="auto">
          <a:xfrm>
            <a:off x="6251755" y="3029865"/>
            <a:ext cx="2736304" cy="198516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01670" y="281175"/>
            <a:ext cx="7940659" cy="763525"/>
          </a:xfrm>
        </p:spPr>
        <p:txBody>
          <a:bodyPr>
            <a:normAutofit fontScale="90000"/>
          </a:bodyPr>
          <a:lstStyle/>
          <a:p>
            <a:r>
              <a:rPr lang="sk-SK" sz="3100" b="1" dirty="0" err="1"/>
              <a:t>Egészéves</a:t>
            </a:r>
            <a:r>
              <a:rPr lang="sk-SK" sz="3100" b="1" dirty="0"/>
              <a:t> </a:t>
            </a:r>
            <a:r>
              <a:rPr lang="sk-SK" sz="3100" b="1" dirty="0" err="1"/>
              <a:t>zöldfedettség</a:t>
            </a:r>
            <a:r>
              <a:rPr lang="sk-SK" sz="3100" b="1" dirty="0"/>
              <a:t> a </a:t>
            </a:r>
            <a:r>
              <a:rPr lang="sk-SK" sz="3100" b="1" dirty="0" err="1"/>
              <a:t>szőlőültetvényeknél</a:t>
            </a:r>
            <a:r>
              <a:rPr lang="sk-SK" sz="3100" b="1" dirty="0"/>
              <a:t>, </a:t>
            </a:r>
            <a:r>
              <a:rPr lang="sk-SK" sz="3100" b="1" dirty="0" err="1"/>
              <a:t>gyümölcsösöknél</a:t>
            </a:r>
            <a:r>
              <a:rPr lang="sk-SK" sz="3100" b="1" dirty="0"/>
              <a:t>, </a:t>
            </a:r>
            <a:r>
              <a:rPr lang="sk-SK" sz="3100" b="1" dirty="0" err="1"/>
              <a:t>komlónál</a:t>
            </a:r>
            <a:br>
              <a:rPr lang="sk-SK" dirty="0"/>
            </a:br>
            <a:endParaRPr lang="sk-SK" dirty="0"/>
          </a:p>
        </p:txBody>
      </p:sp>
      <p:sp>
        <p:nvSpPr>
          <p:cNvPr id="3" name="Zástupný symbol obsahu 2"/>
          <p:cNvSpPr>
            <a:spLocks noGrp="1"/>
          </p:cNvSpPr>
          <p:nvPr>
            <p:ph idx="1"/>
          </p:nvPr>
        </p:nvSpPr>
        <p:spPr>
          <a:xfrm>
            <a:off x="296260" y="1350110"/>
            <a:ext cx="8551480" cy="3512216"/>
          </a:xfrm>
        </p:spPr>
        <p:txBody>
          <a:bodyPr>
            <a:normAutofit/>
          </a:bodyPr>
          <a:lstStyle/>
          <a:p>
            <a:r>
              <a:rPr lang="hu-HU" sz="2200" dirty="0"/>
              <a:t>A kedvezményezett a támogatás kérvényezésének évében köteles a szőlő, gyümölcs és komló ültetvényeken egészéves zöldlefedettséget létesíteni minden második sorközben, melyhez a megengedett növényfajtákból (meghatározott jegyzékéből) vagy azoknak a keverékeiből kell kiválasztani.</a:t>
            </a:r>
            <a:endParaRPr lang="sk-SK" sz="2200" dirty="0"/>
          </a:p>
          <a:p>
            <a:r>
              <a:rPr lang="hu-HU" sz="2200" dirty="0"/>
              <a:t>Ezen egészéves zöldlefedettségű terület karbantartása kaszálást, legeltetést, illetve komposztanyag kijuttatást igényel, mint fő agrotechnikai műveletet.</a:t>
            </a:r>
            <a:endParaRPr lang="sk-SK" sz="2200" dirty="0"/>
          </a:p>
          <a:p>
            <a:r>
              <a:rPr lang="hu-HU" sz="2200" dirty="0"/>
              <a:t>Ezen a területeken tilos a herbicidek használata.</a:t>
            </a:r>
            <a:endParaRPr lang="sk-SK" sz="2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hu-HU" b="1" dirty="0"/>
              <a:t>Gyorsan növő fák művelése</a:t>
            </a:r>
            <a:endParaRPr lang="sk-SK" dirty="0"/>
          </a:p>
        </p:txBody>
      </p:sp>
      <p:sp>
        <p:nvSpPr>
          <p:cNvPr id="3" name="Zástupný symbol obsahu 2"/>
          <p:cNvSpPr>
            <a:spLocks noGrp="1"/>
          </p:cNvSpPr>
          <p:nvPr>
            <p:ph idx="1"/>
          </p:nvPr>
        </p:nvSpPr>
        <p:spPr/>
        <p:txBody>
          <a:bodyPr/>
          <a:lstStyle/>
          <a:p>
            <a:pPr algn="just"/>
            <a:r>
              <a:rPr lang="hu-HU" sz="2200" dirty="0"/>
              <a:t>A vegetációs időszakban szükséges legalább 2 alkalommal tisztítási műveletet végrehajtani az inváziós és expanzív növényfajok visszaszorítása érdekében gyomirtók használatának kizárásával.</a:t>
            </a:r>
            <a:endParaRPr lang="sk-SK" sz="2200" dirty="0"/>
          </a:p>
          <a:p>
            <a:endParaRPr lang="sk-SK"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48965" y="207627"/>
            <a:ext cx="6413610" cy="916229"/>
          </a:xfrm>
        </p:spPr>
        <p:txBody>
          <a:bodyPr>
            <a:normAutofit fontScale="90000"/>
          </a:bodyPr>
          <a:lstStyle/>
          <a:p>
            <a:r>
              <a:rPr lang="sk-SK" b="1" dirty="0" err="1"/>
              <a:t>Állatjóléti</a:t>
            </a:r>
            <a:r>
              <a:rPr lang="sk-SK" b="1" dirty="0"/>
              <a:t> </a:t>
            </a:r>
            <a:r>
              <a:rPr lang="sk-SK" b="1" dirty="0" err="1"/>
              <a:t>feltételek</a:t>
            </a:r>
            <a:r>
              <a:rPr lang="sk-SK" b="1" dirty="0"/>
              <a:t> – </a:t>
            </a:r>
            <a:r>
              <a:rPr lang="sk-SK" b="1" dirty="0" err="1"/>
              <a:t>legeltető</a:t>
            </a:r>
            <a:r>
              <a:rPr lang="sk-SK" b="1" dirty="0"/>
              <a:t> </a:t>
            </a:r>
            <a:r>
              <a:rPr lang="sk-SK" b="1" dirty="0" err="1"/>
              <a:t>állattartás</a:t>
            </a:r>
            <a:endParaRPr lang="sk-SK" dirty="0"/>
          </a:p>
        </p:txBody>
      </p:sp>
      <p:sp>
        <p:nvSpPr>
          <p:cNvPr id="3" name="Zástupný symbol obsahu 2"/>
          <p:cNvSpPr>
            <a:spLocks noGrp="1"/>
          </p:cNvSpPr>
          <p:nvPr>
            <p:ph idx="1"/>
          </p:nvPr>
        </p:nvSpPr>
        <p:spPr>
          <a:xfrm>
            <a:off x="143555" y="1197405"/>
            <a:ext cx="7329840" cy="3511061"/>
          </a:xfrm>
        </p:spPr>
        <p:txBody>
          <a:bodyPr>
            <a:normAutofit fontScale="77500" lnSpcReduction="20000"/>
          </a:bodyPr>
          <a:lstStyle/>
          <a:p>
            <a:pPr algn="just"/>
            <a:r>
              <a:rPr lang="hu-HU" sz="2600" dirty="0"/>
              <a:t>Ez a támogatási forma azt az igénylőt illeti meg, aki a május 1. és október 31. közötti éves időszakban legeltetési állattartást folytat állatfajtáktól függően különböző időtartamban:</a:t>
            </a:r>
            <a:endParaRPr lang="sk-SK" sz="2600" dirty="0"/>
          </a:p>
          <a:p>
            <a:r>
              <a:rPr lang="hu-HU" sz="2600" dirty="0">
                <a:solidFill>
                  <a:srgbClr val="5EEC3C"/>
                </a:solidFill>
              </a:rPr>
              <a:t>Juh és kecskéknél legalább 120 napig</a:t>
            </a:r>
            <a:endParaRPr lang="sk-SK" sz="2600" dirty="0">
              <a:solidFill>
                <a:srgbClr val="5EEC3C"/>
              </a:solidFill>
            </a:endParaRPr>
          </a:p>
          <a:p>
            <a:r>
              <a:rPr lang="hu-HU" sz="2600" dirty="0">
                <a:solidFill>
                  <a:srgbClr val="5EEC3C"/>
                </a:solidFill>
              </a:rPr>
              <a:t>Fejősteheneknél legalább 120 napig</a:t>
            </a:r>
            <a:endParaRPr lang="sk-SK" sz="2600" dirty="0">
              <a:solidFill>
                <a:srgbClr val="5EEC3C"/>
              </a:solidFill>
            </a:endParaRPr>
          </a:p>
          <a:p>
            <a:r>
              <a:rPr lang="hu-HU" sz="2600" dirty="0">
                <a:solidFill>
                  <a:srgbClr val="5EEC3C"/>
                </a:solidFill>
              </a:rPr>
              <a:t>Üszőknél legalább 150 napig</a:t>
            </a:r>
          </a:p>
          <a:p>
            <a:pPr marL="0" indent="0">
              <a:buNone/>
            </a:pPr>
            <a:endParaRPr lang="sk-SK" sz="2600" dirty="0"/>
          </a:p>
          <a:p>
            <a:pPr algn="just"/>
            <a:r>
              <a:rPr lang="hu-HU" sz="2400" dirty="0"/>
              <a:t>Legeltetési napoknak csak azon napok számítanak, amelyeken az adott kategórián belüli összes egyed legeltetve van. Kivételnek számit, ha egyes egyedeket objektív okok miatt nem lehet legeltetni. Objektív oknak számit például az állat betegsége, graviditás magas stádiuma vagy kiállításon való részvétele.</a:t>
            </a:r>
            <a:endParaRPr lang="sk-SK"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b="1" dirty="0" err="1"/>
              <a:t>Állatjóléti</a:t>
            </a:r>
            <a:r>
              <a:rPr lang="sk-SK" b="1" dirty="0"/>
              <a:t> </a:t>
            </a:r>
            <a:r>
              <a:rPr lang="sk-SK" b="1" dirty="0" err="1"/>
              <a:t>feltételek</a:t>
            </a:r>
            <a:r>
              <a:rPr lang="sk-SK" b="1" dirty="0"/>
              <a:t> – </a:t>
            </a:r>
            <a:r>
              <a:rPr lang="sk-SK" b="1" dirty="0" err="1"/>
              <a:t>legeltető</a:t>
            </a:r>
            <a:r>
              <a:rPr lang="sk-SK" b="1" dirty="0"/>
              <a:t> </a:t>
            </a:r>
            <a:r>
              <a:rPr lang="sk-SK" b="1" dirty="0" err="1"/>
              <a:t>állattartás</a:t>
            </a:r>
            <a:endParaRPr lang="sk-SK" dirty="0"/>
          </a:p>
        </p:txBody>
      </p:sp>
      <p:sp>
        <p:nvSpPr>
          <p:cNvPr id="3" name="Zástupný symbol obsahu 2"/>
          <p:cNvSpPr>
            <a:spLocks noGrp="1"/>
          </p:cNvSpPr>
          <p:nvPr>
            <p:ph idx="1"/>
          </p:nvPr>
        </p:nvSpPr>
        <p:spPr>
          <a:xfrm>
            <a:off x="143555" y="1350110"/>
            <a:ext cx="7177135" cy="3359510"/>
          </a:xfrm>
        </p:spPr>
        <p:txBody>
          <a:bodyPr>
            <a:normAutofit fontScale="77500" lnSpcReduction="20000"/>
          </a:bodyPr>
          <a:lstStyle/>
          <a:p>
            <a:pPr algn="just"/>
            <a:r>
              <a:rPr lang="hu-HU" sz="2600" dirty="0"/>
              <a:t>A kedvezményezett gazda bebiztosítja, hogy az állatok takarmányozási ellátása az adott időszakra legeltetéssel van ellátva, kivéve az időjárási viszonyok miatt nem alkalmas napokon és hogy a legeltetés a nap túlnyomó részén tart</a:t>
            </a:r>
          </a:p>
          <a:p>
            <a:r>
              <a:rPr lang="hu-HU" sz="2600" dirty="0"/>
              <a:t>Legeltetési napló vezetése.</a:t>
            </a:r>
            <a:endParaRPr lang="sk-SK" sz="2600" dirty="0"/>
          </a:p>
          <a:p>
            <a:pPr marL="0" indent="0">
              <a:buNone/>
            </a:pPr>
            <a:r>
              <a:rPr lang="hu-HU" sz="2600" i="1" dirty="0"/>
              <a:t>Kiemelt kategóriájú állat fajták:</a:t>
            </a:r>
          </a:p>
          <a:p>
            <a:pPr>
              <a:buFont typeface="Wingdings" panose="05000000000000000000" pitchFamily="2" charset="2"/>
              <a:buChar char="q"/>
            </a:pPr>
            <a:r>
              <a:rPr lang="hu-HU" sz="2600" dirty="0"/>
              <a:t>A 12 hónaposnál idősebb juhok</a:t>
            </a:r>
            <a:endParaRPr lang="sk-SK" sz="2600" dirty="0"/>
          </a:p>
          <a:p>
            <a:pPr>
              <a:buFont typeface="Wingdings" panose="05000000000000000000" pitchFamily="2" charset="2"/>
              <a:buChar char="q"/>
            </a:pPr>
            <a:r>
              <a:rPr lang="hu-HU" sz="2600" dirty="0"/>
              <a:t>Fejőstehenek nyilvántartott haszonállati irányzattal, amelyek piacképes tejtermelésre alkalmasak, és legalább egyszer ellettek. Kivételt képez a </a:t>
            </a:r>
            <a:r>
              <a:rPr lang="hu-HU" sz="2600" dirty="0" err="1"/>
              <a:t>húsmarha</a:t>
            </a:r>
            <a:r>
              <a:rPr lang="hu-HU" sz="2600" dirty="0"/>
              <a:t> fajok egyedei.</a:t>
            </a:r>
            <a:endParaRPr lang="sk-SK" sz="2600" dirty="0"/>
          </a:p>
          <a:p>
            <a:pPr>
              <a:buFont typeface="Wingdings" panose="05000000000000000000" pitchFamily="2" charset="2"/>
              <a:buChar char="q"/>
            </a:pPr>
            <a:r>
              <a:rPr lang="hu-HU" sz="2600" dirty="0"/>
              <a:t>Üszők, amelyek még nem ellettek.</a:t>
            </a:r>
          </a:p>
          <a:p>
            <a:endParaRPr lang="hu-H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b="1" dirty="0" err="1"/>
              <a:t>Állatjóléti</a:t>
            </a:r>
            <a:r>
              <a:rPr lang="sk-SK" b="1" dirty="0"/>
              <a:t> </a:t>
            </a:r>
            <a:r>
              <a:rPr lang="sk-SK" b="1" dirty="0" err="1"/>
              <a:t>feltételek</a:t>
            </a:r>
            <a:r>
              <a:rPr lang="sk-SK" b="1" dirty="0"/>
              <a:t> – </a:t>
            </a:r>
            <a:r>
              <a:rPr lang="sk-SK" b="1" dirty="0" err="1"/>
              <a:t>legeltető</a:t>
            </a:r>
            <a:r>
              <a:rPr lang="sk-SK" b="1" dirty="0"/>
              <a:t> </a:t>
            </a:r>
            <a:r>
              <a:rPr lang="sk-SK" b="1" dirty="0" err="1"/>
              <a:t>állattartás</a:t>
            </a:r>
            <a:endParaRPr lang="sk-SK" dirty="0"/>
          </a:p>
        </p:txBody>
      </p:sp>
      <p:sp>
        <p:nvSpPr>
          <p:cNvPr id="3" name="Zástupný symbol obsahu 2"/>
          <p:cNvSpPr>
            <a:spLocks noGrp="1"/>
          </p:cNvSpPr>
          <p:nvPr>
            <p:ph idx="1"/>
          </p:nvPr>
        </p:nvSpPr>
        <p:spPr>
          <a:xfrm>
            <a:off x="296260" y="1197405"/>
            <a:ext cx="7177135" cy="3511061"/>
          </a:xfrm>
        </p:spPr>
        <p:txBody>
          <a:bodyPr>
            <a:normAutofit fontScale="55000" lnSpcReduction="20000"/>
          </a:bodyPr>
          <a:lstStyle/>
          <a:p>
            <a:r>
              <a:rPr lang="hu-HU" sz="3500" dirty="0"/>
              <a:t>A legeltetési állattartás támogatására irányuló állatjóléti támogatásra jogosult egyedszámok a centrális haszon állatok nyilvántartásából lesznek meghatározva </a:t>
            </a:r>
            <a:r>
              <a:rPr lang="sk-SK" sz="3500" dirty="0"/>
              <a:t>(</a:t>
            </a:r>
            <a:r>
              <a:rPr lang="hu-HU" sz="3500" dirty="0"/>
              <a:t>CEHZ). Ez a szám a legeltetési időszakra eső napok létszámainak átlagértéke, de legfeljebb az egy kategórián belüli állatfajtánál az év május 1.-jére eső létszáma.</a:t>
            </a:r>
            <a:endParaRPr lang="sk-SK" sz="3500" dirty="0"/>
          </a:p>
          <a:p>
            <a:r>
              <a:rPr lang="hu-HU" sz="3500" dirty="0"/>
              <a:t>Ezen támogatásra nem jogosultak azok, akiknek egy adott kategórián belüli állatfajtánál az év május 1.-re eső nyilvántartott </a:t>
            </a:r>
            <a:r>
              <a:rPr lang="sk-SK" sz="3500" dirty="0"/>
              <a:t>(CEHZ)</a:t>
            </a:r>
            <a:r>
              <a:rPr lang="hu-HU" sz="3500" dirty="0"/>
              <a:t> haszonállat/ok száma nem éri el az 1 DJ egyedszámot.</a:t>
            </a:r>
            <a:endParaRPr lang="sk-SK" sz="3500" dirty="0"/>
          </a:p>
          <a:p>
            <a:r>
              <a:rPr lang="hu-HU" sz="3500" dirty="0"/>
              <a:t>A legeltetési időszak tekintetében egyes egyedek helyettesíthetők/felcserélhetők. Egyed helyettesítés nem szükséges ideiglenes áthelyezés esetén, ami legfeljebb 14 napig tarthat. A juh és kecske egyedek ebben a tekintetben egyazon fajtának számítanak.</a:t>
            </a:r>
            <a:endParaRPr lang="sk-SK" sz="3500" dirty="0"/>
          </a:p>
          <a:p>
            <a:endParaRPr lang="sk-SK"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2020</Words>
  <Application>Microsoft Office PowerPoint</Application>
  <PresentationFormat>Diavetítés a képernyőre (16:9 oldalarány)</PresentationFormat>
  <Paragraphs>140</Paragraphs>
  <Slides>27</Slides>
  <Notes>1</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27</vt:i4>
      </vt:variant>
    </vt:vector>
  </HeadingPairs>
  <TitlesOfParts>
    <vt:vector size="31" baseType="lpstr">
      <vt:lpstr>Arial</vt:lpstr>
      <vt:lpstr>Calibri</vt:lpstr>
      <vt:lpstr>Wingdings</vt:lpstr>
      <vt:lpstr>Office Theme</vt:lpstr>
      <vt:lpstr> Agrár-ökológiai program 2023-2027  (Eko-schémy)</vt:lpstr>
      <vt:lpstr>Mi is az Agrár-ökológiai program ? </vt:lpstr>
      <vt:lpstr>Mi is az Agrár-ökológiai program ? </vt:lpstr>
      <vt:lpstr>AÖP támogatás összegei</vt:lpstr>
      <vt:lpstr>Védett területek</vt:lpstr>
      <vt:lpstr>Teljes farmi AÖP</vt:lpstr>
      <vt:lpstr>1. Gazdaság nagysága max. 10 ha</vt:lpstr>
      <vt:lpstr>2. Ha szántóföld ≥ 10 ha és rét, legelő és zöld takarmány aránya  legalább 50  %</vt:lpstr>
      <vt:lpstr>3. Ha szántóföld ≥ 10 ha és rét, legelő és zöld takarmány aránya kevesebb mint 50  %</vt:lpstr>
      <vt:lpstr>Összfarmi Agrár-ökológiai eljárások áttekintése</vt:lpstr>
      <vt:lpstr> Szántóföldi talajszerkezet javitása  </vt:lpstr>
      <vt:lpstr>Nem produktív/termelő területek</vt:lpstr>
      <vt:lpstr>Nem produktív/termelő területek</vt:lpstr>
      <vt:lpstr>Maximális egybefüggő terület nagysága</vt:lpstr>
      <vt:lpstr>Maximális egybefüggő terület nagysága</vt:lpstr>
      <vt:lpstr>Maximális egybefüggő terület nagysága</vt:lpstr>
      <vt:lpstr>Maximális egybefüggő terület nagysága</vt:lpstr>
      <vt:lpstr>Beporzó rovaroknak bevetett terület</vt:lpstr>
      <vt:lpstr>A gyepterület (rét, legelő) karbantartása tisztítókaszálással</vt:lpstr>
      <vt:lpstr>Gyepterület karbantartása legeltetéssel</vt:lpstr>
      <vt:lpstr>  Gyepterület karbantartása legeltetéssel</vt:lpstr>
      <vt:lpstr>Gyepterület karbantartása legeltetés és kaszálás kombinációjával</vt:lpstr>
      <vt:lpstr>Egészéves zöldfedettség a szőlőültetvényeknél, gyümölcsösöknél, komlónál </vt:lpstr>
      <vt:lpstr>Gyorsan növő fák művelése</vt:lpstr>
      <vt:lpstr>Állatjóléti feltételek – legeltető állattartás</vt:lpstr>
      <vt:lpstr>Állatjóléti feltételek – legeltető állattartás</vt:lpstr>
      <vt:lpstr>Állatjóléti feltételek – legeltető állattartás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2023-02-06T16:22:40Z</dcterms:modified>
</cp:coreProperties>
</file>