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0" r:id="rId2"/>
    <p:sldId id="296" r:id="rId3"/>
    <p:sldId id="288" r:id="rId4"/>
    <p:sldId id="309" r:id="rId5"/>
    <p:sldId id="306" r:id="rId6"/>
    <p:sldId id="304" r:id="rId7"/>
    <p:sldId id="291" r:id="rId8"/>
    <p:sldId id="270" r:id="rId9"/>
    <p:sldId id="307" r:id="rId10"/>
    <p:sldId id="305" r:id="rId11"/>
    <p:sldId id="280" r:id="rId12"/>
    <p:sldId id="308" r:id="rId13"/>
    <p:sldId id="303" r:id="rId14"/>
    <p:sldId id="311" r:id="rId15"/>
    <p:sldId id="299" r:id="rId16"/>
    <p:sldId id="302" r:id="rId17"/>
  </p:sldIdLst>
  <p:sldSz cx="12192000" cy="6858000"/>
  <p:notesSz cx="6805613" cy="99393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sťovecká Adriana" initials="HA" lastIdx="2" clrIdx="0">
    <p:extLst>
      <p:ext uri="{19B8F6BF-5375-455C-9EA6-DF929625EA0E}">
        <p15:presenceInfo xmlns:p15="http://schemas.microsoft.com/office/powerpoint/2012/main" userId="S-1-5-21-3495560190-2307090886-770446312-186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93953" autoAdjust="0"/>
  </p:normalViewPr>
  <p:slideViewPr>
    <p:cSldViewPr snapToGrid="0">
      <p:cViewPr varScale="1">
        <p:scale>
          <a:sx n="81" d="100"/>
          <a:sy n="81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8F44F-76E8-44E5-959D-A9B87ABF503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CCAB7-1596-4C46-BE53-0D3D25797A8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8733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CCAB7-1596-4C46-BE53-0D3D25797A80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09200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CCAB7-1596-4C46-BE53-0D3D25797A80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79140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CCAB7-1596-4C46-BE53-0D3D25797A80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6963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35EA23-4D41-46F1-BB35-EDC60FF7E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862017A-F1A7-4A55-8ED1-8F209A04B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606B9D6-74D6-46A6-8D35-61EEA405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D370BCB-9C5D-46B9-9DB1-68AA90A3C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B8121BF-9579-43CD-A53F-A45A84163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0858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B1BAEB-A59B-467D-BC8D-5930BE86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06D5389-875F-40D3-8061-2A4345272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B7E0F4-C311-49B7-8F61-9CB1DB877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BD44F99-906A-4420-8B7D-C92DE99F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5F1D86A-0378-473C-934F-4AB48D35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854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A5AF16-6B0F-4E6B-BD9A-23564B673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8BD2F0-8619-4644-A2FF-735849111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D2825E8-BA1D-4A8C-9E59-599157E3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3A857D3-8FA4-47AE-9FD8-CA63B10FF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25FF47C-1347-4F29-A8D9-72FA83F28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667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75F209-7EE8-4B49-B9FC-733B849C9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CB7F9-4633-425F-B8C0-8FC2F57B5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F31923E-8B73-40EE-9223-BDB882BBE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D28DF5A-6B4A-4126-B988-7D882D4A7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419B038-B1BB-4CB5-89E7-F4B66D47A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373B128-F9DE-48A2-A13C-72DB5353D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2651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219BDD-F3F4-41DD-93A3-91C9EC54C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FDBD0E2-2947-4F7A-ACED-3DEE15599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4D462F4-50AC-4186-89C5-B54F82FCC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4369CCD-A1B3-4DFD-8797-9F77C834BF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8CCD696-6577-4FDC-81D4-F7A1C6CB7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6A03358-9870-4F76-A997-467ABF063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C0065FDD-5DD7-4D90-9377-12598BFFD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131913E7-D1F0-4C3B-9750-E2B7540D3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040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3C58EB-992C-4966-9604-8465C21E7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E229B0C1-31CB-4316-88A8-E8E09EF8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A52361D-B651-47E3-BB32-A93A84D84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375252C-4B61-44E2-BE18-195B1035A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3451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ED7234DB-12DB-4FA6-BDE5-E4B4AAB4A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DACF3E33-F15D-4F8E-BCC5-0F9F54E30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4B8B5BA-F74F-48A4-948C-195B8008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515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78482F-F86E-41D7-9DB1-77A36258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D873EF-AF68-4835-B571-CFD746485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1268854-6FBD-4D00-B100-BC060FC6A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F6C0F20-04E4-41D9-B9D8-6A2072500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5038BC5-499F-4319-AF9D-09816E976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2293819-90A9-4BC4-A5EB-81310083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882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10141A-A523-4616-8CA2-F3DDBCBC0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36ED662A-CDD5-46A8-AAC2-7999D288B2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D8312C9-BFC5-49EC-9AD4-1294F3009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99F9FFC-7EBF-4489-A5BB-FAB03766A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7C0F08F-E53D-4893-A16A-EEA7BCEAD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AD2D793-B4BD-458F-9A86-8A818B5F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021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CE7514-0724-43D6-8464-DC51A283F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FF3BEDC9-ECC6-4DFC-A134-1A5B33218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E626E94-5F77-4663-8662-D67543006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422DBAB-D2C2-4321-A936-00B938E17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242CA2A-AB41-480B-AA23-D69C6DAD9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2004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F33B6542-4569-4B88-A8BF-06D54766D7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3669531-0C9B-4553-9038-F8014BB88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621B8AF-3743-4F69-8AA5-0583D8DD8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1989A2A-A14F-4CC7-801D-839BCFEAD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1DA99F5-20D4-42DE-81FF-D32FFB60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9440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8819DF5C-B8B9-4294-929C-0329CC319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684DFDB-3DE3-4E3D-AB2B-DDD0B6D81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F311128-1492-4D2F-92C9-F31A37FF8A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82757A7-481B-4C8C-BC98-017D78F54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5096888-39CE-4AC3-A5E4-23F526FDE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618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06B5D048-9944-49FF-825C-145F83A29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7464"/>
            <a:ext cx="12192000" cy="8583168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4AE65290-F7EC-A28D-7697-D14E3CE32F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7" y="360032"/>
            <a:ext cx="1735494" cy="624778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67527692-7335-4416-9584-1D7CA729A84C}"/>
              </a:ext>
            </a:extLst>
          </p:cNvPr>
          <p:cNvSpPr txBox="1"/>
          <p:nvPr/>
        </p:nvSpPr>
        <p:spPr>
          <a:xfrm>
            <a:off x="1170039" y="3875685"/>
            <a:ext cx="952745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2800" b="1" dirty="0"/>
              <a:t>Precízne hnojenie orných pôd - ochrana vodných </a:t>
            </a:r>
            <a:r>
              <a:rPr lang="sk-SK" sz="2800" b="1" dirty="0" smtClean="0"/>
              <a:t>zdrojov</a:t>
            </a:r>
            <a:endParaRPr lang="sk-SK" sz="2800" b="1" dirty="0"/>
          </a:p>
          <a:p>
            <a:pPr algn="ctr"/>
            <a:endParaRPr lang="sk-SK" sz="2800" b="1" dirty="0" smtClean="0"/>
          </a:p>
          <a:p>
            <a:pPr algn="ctr"/>
            <a:r>
              <a:rPr lang="sk-SK" sz="2400" dirty="0" smtClean="0"/>
              <a:t>Nariadenie vlády SR č. 3/2023 Z. z</a:t>
            </a:r>
            <a:r>
              <a:rPr lang="sk-SK" sz="2400" dirty="0"/>
              <a:t>. ktorým sa ustanovujú pravidlá poskytovania podpory na neprojektové opatrenia Strategického plánu spoločnej poľnohospodárskej politiky</a:t>
            </a:r>
            <a:endParaRPr lang="sk-SK" sz="2400" dirty="0" smtClean="0"/>
          </a:p>
          <a:p>
            <a:pPr algn="ctr"/>
            <a:r>
              <a:rPr lang="sk-SK" sz="2800" dirty="0" smtClean="0"/>
              <a:t>neprojektové </a:t>
            </a:r>
            <a:r>
              <a:rPr lang="sk-SK" sz="2800" dirty="0"/>
              <a:t>intervencie SP SPP </a:t>
            </a:r>
            <a:r>
              <a:rPr lang="sk-SK" sz="2800" dirty="0" smtClean="0"/>
              <a:t>2023-2027</a:t>
            </a:r>
          </a:p>
        </p:txBody>
      </p:sp>
    </p:spTree>
    <p:extLst>
      <p:ext uri="{BB962C8B-B14F-4D97-AF65-F5344CB8AC3E}">
        <p14:creationId xmlns:p14="http://schemas.microsoft.com/office/powerpoint/2010/main" val="248080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0" y="26633"/>
            <a:ext cx="6211614" cy="2986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(podľa </a:t>
            </a:r>
            <a:r>
              <a:rPr lang="sk-SK" sz="1400" b="1" dirty="0" smtClean="0">
                <a:solidFill>
                  <a:schemeClr val="bg1"/>
                </a:solidFill>
              </a:rPr>
              <a:t>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  <p:sp>
        <p:nvSpPr>
          <p:cNvPr id="10" name="Zástupný objekt pre obsah 9"/>
          <p:cNvSpPr>
            <a:spLocks noGrp="1"/>
          </p:cNvSpPr>
          <p:nvPr>
            <p:ph idx="1"/>
          </p:nvPr>
        </p:nvSpPr>
        <p:spPr>
          <a:xfrm>
            <a:off x="838200" y="1184872"/>
            <a:ext cx="10515600" cy="49920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dirty="0" smtClean="0"/>
              <a:t>Precízne </a:t>
            </a:r>
            <a:r>
              <a:rPr lang="sk-SK" dirty="0"/>
              <a:t>hnojenie orných pôd - ochrana vodných zdrojov (70.5) 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prispieť k ochrane </a:t>
            </a:r>
            <a:r>
              <a:rPr lang="sk-SK" dirty="0"/>
              <a:t>podzemnej a povrchovej vody pred vyplavovaním živín do podzemných vôd </a:t>
            </a:r>
            <a:r>
              <a:rPr lang="sk-SK" dirty="0" smtClean="0"/>
              <a:t>vo vyhlásených </a:t>
            </a:r>
            <a:r>
              <a:rPr lang="sk-SK" dirty="0"/>
              <a:t>oblastiach prirodzenej akumulácie povrchovej a podzemnej </a:t>
            </a:r>
            <a:r>
              <a:rPr lang="sk-SK" dirty="0" smtClean="0"/>
              <a:t>vody</a:t>
            </a:r>
          </a:p>
          <a:p>
            <a:pPr marL="0" indent="0">
              <a:buNone/>
            </a:pPr>
            <a:endParaRPr lang="sk-SK" dirty="0"/>
          </a:p>
          <a:p>
            <a:r>
              <a:rPr lang="sk-SK" dirty="0"/>
              <a:t>Väčšinu plochy záujmového územia zaberá orná pôda, ktorá tvorí 71,4 % územia </a:t>
            </a:r>
            <a:r>
              <a:rPr lang="sk-SK" dirty="0" smtClean="0"/>
              <a:t>CHVO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/>
              <a:t>Najväčší podiel plôch s potenciálnym ohrozením kvality vôd z difúznych zdrojov znečistenia </a:t>
            </a:r>
            <a:r>
              <a:rPr lang="sk-SK" dirty="0" smtClean="0"/>
              <a:t>sa nachádza </a:t>
            </a:r>
            <a:r>
              <a:rPr lang="sk-SK" dirty="0"/>
              <a:t>v CHVO Žitný ostrov, kde predstavuje 88% jeho celkovej rozlohy. Jedná sa najmä </a:t>
            </a:r>
            <a:r>
              <a:rPr lang="sk-SK" dirty="0" smtClean="0"/>
              <a:t>o </a:t>
            </a:r>
            <a:r>
              <a:rPr lang="sk-SK" dirty="0"/>
              <a:t>poľnohospodárske pôdy a sídelnú </a:t>
            </a:r>
            <a:r>
              <a:rPr lang="sk-SK" dirty="0" smtClean="0"/>
              <a:t>zástavbu</a:t>
            </a:r>
          </a:p>
          <a:p>
            <a:pPr marL="0" indent="0">
              <a:buNone/>
            </a:pPr>
            <a:r>
              <a:rPr lang="sk-SK" dirty="0"/>
              <a:t>                  </a:t>
            </a:r>
            <a:r>
              <a:rPr lang="sk-SK" dirty="0" smtClean="0"/>
              <a:t>                                         </a:t>
            </a:r>
            <a:r>
              <a:rPr lang="sk-SK" sz="2000" i="1" dirty="0" smtClean="0"/>
              <a:t>Akčný </a:t>
            </a:r>
            <a:r>
              <a:rPr lang="sk-SK" sz="2000" i="1" dirty="0"/>
              <a:t>plán ochrany vody v CHVO Žitný </a:t>
            </a:r>
            <a:r>
              <a:rPr lang="sk-SK" sz="2000" i="1" dirty="0" smtClean="0"/>
              <a:t>ostrov </a:t>
            </a:r>
            <a:endParaRPr lang="sk-SK" sz="2000" i="1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838200" y="870940"/>
            <a:ext cx="10515600" cy="3139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k-SK" sz="1600" i="1" dirty="0" smtClean="0"/>
              <a:t>CIELE OPATRENIA</a:t>
            </a:r>
            <a:endParaRPr lang="sk-SK" sz="1600" i="1" dirty="0"/>
          </a:p>
        </p:txBody>
      </p:sp>
    </p:spTree>
    <p:extLst>
      <p:ext uri="{BB962C8B-B14F-4D97-AF65-F5344CB8AC3E}">
        <p14:creationId xmlns:p14="http://schemas.microsoft.com/office/powerpoint/2010/main" val="394483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259"/>
            <a:ext cx="10201275" cy="634876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689811" y="1112982"/>
            <a:ext cx="8454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k-SK" altLang="sk-SK" b="1" dirty="0" smtClean="0">
              <a:solidFill>
                <a:srgbClr val="000000"/>
              </a:solidFill>
            </a:endParaRPr>
          </a:p>
          <a:p>
            <a:endParaRPr lang="sk-SK" altLang="sk-SK" b="1" dirty="0">
              <a:solidFill>
                <a:srgbClr val="000000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1632"/>
          </a:xfrm>
        </p:spPr>
        <p:txBody>
          <a:bodyPr>
            <a:normAutofit/>
          </a:bodyPr>
          <a:lstStyle/>
          <a:p>
            <a:r>
              <a:rPr lang="sk-SK" sz="1800" dirty="0"/>
              <a:t>Národná legislatíva </a:t>
            </a:r>
            <a:r>
              <a:rPr lang="sk-SK" sz="1800" dirty="0" smtClean="0"/>
              <a:t> MŽP SR</a:t>
            </a:r>
            <a:r>
              <a:rPr lang="sk-SK" altLang="sk-SK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/MPRV SR</a:t>
            </a:r>
            <a:r>
              <a:rPr lang="sk-SK" altLang="sk-SK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sz="2400" dirty="0"/>
          </a:p>
        </p:txBody>
      </p:sp>
      <p:sp>
        <p:nvSpPr>
          <p:cNvPr id="6" name="Zástupný objekt pre obsah 5"/>
          <p:cNvSpPr>
            <a:spLocks noGrp="1"/>
          </p:cNvSpPr>
          <p:nvPr>
            <p:ph idx="1"/>
          </p:nvPr>
        </p:nvSpPr>
        <p:spPr>
          <a:xfrm>
            <a:off x="399495" y="861135"/>
            <a:ext cx="10954305" cy="5315828"/>
          </a:xfrm>
        </p:spPr>
        <p:txBody>
          <a:bodyPr>
            <a:normAutofit/>
          </a:bodyPr>
          <a:lstStyle/>
          <a:p>
            <a:r>
              <a:rPr lang="sk-SK" sz="2400" u="sng" dirty="0"/>
              <a:t>zákon č. 305 /2018 o chránených oblastiach prirodzenej akumulácie vôd </a:t>
            </a:r>
            <a:r>
              <a:rPr lang="sk-SK" sz="2400" dirty="0"/>
              <a:t>a o zmene a doplnení niektorých zákonov (</a:t>
            </a:r>
            <a:r>
              <a:rPr lang="sk-SK" sz="2400" dirty="0" smtClean="0"/>
              <a:t>1.1.2024)</a:t>
            </a:r>
            <a:r>
              <a:rPr lang="sk-SK" sz="2400" dirty="0"/>
              <a:t> </a:t>
            </a:r>
            <a:endParaRPr lang="sk-SK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k-SK" sz="2000" i="1" dirty="0" smtClean="0"/>
              <a:t>chránené </a:t>
            </a:r>
            <a:r>
              <a:rPr lang="sk-SK" sz="2000" i="1" dirty="0"/>
              <a:t>oblasti prirodzenej akumulácie </a:t>
            </a:r>
            <a:r>
              <a:rPr lang="sk-SK" sz="2000" i="1" dirty="0" smtClean="0"/>
              <a:t>vôd</a:t>
            </a:r>
            <a:endParaRPr lang="sk-SK" sz="2000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sk-SK" sz="2000" i="1" dirty="0"/>
              <a:t>činnosti, ktoré sú na ich území zakázané,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i="1" dirty="0"/>
              <a:t>opatrenia na ochranu vody, ktorá sa v nich prirodzene </a:t>
            </a:r>
            <a:r>
              <a:rPr lang="sk-SK" sz="2000" i="1" dirty="0" smtClean="0"/>
              <a:t>vyskytuje</a:t>
            </a:r>
          </a:p>
          <a:p>
            <a:pPr marL="0" indent="0">
              <a:buNone/>
            </a:pPr>
            <a:endParaRPr lang="sk-SK" sz="2000" i="1" dirty="0" smtClean="0"/>
          </a:p>
          <a:p>
            <a:r>
              <a:rPr lang="sk-SK" sz="2000" i="1" u="sng" dirty="0">
                <a:cs typeface="Arial" panose="020B0604020202020204" pitchFamily="34" charset="0"/>
              </a:rPr>
              <a:t>Akčný plán ochrany vody v CHVO Žitný ostrov</a:t>
            </a:r>
          </a:p>
          <a:p>
            <a:pPr marL="0" indent="0">
              <a:buNone/>
            </a:pPr>
            <a:r>
              <a:rPr lang="sk-SK" sz="2000" dirty="0"/>
              <a:t>     navrhnuté preventívne opatrenia (2023)</a:t>
            </a:r>
            <a:endParaRPr lang="sk-SK" sz="2000" i="1" u="sng" dirty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sz="2000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sk-SK" sz="2000" b="1" dirty="0" smtClean="0"/>
              <a:t>Vestník MPRV SR </a:t>
            </a:r>
            <a:r>
              <a:rPr lang="sk-SK" sz="2000" b="1" dirty="0"/>
              <a:t> </a:t>
            </a:r>
            <a:r>
              <a:rPr lang="sk-SK" sz="2000" u="sng" dirty="0" smtClean="0"/>
              <a:t>z 20.9.2019 č.</a:t>
            </a:r>
            <a:r>
              <a:rPr lang="sk-SK" sz="2000" b="1" u="sng" dirty="0" smtClean="0"/>
              <a:t>50</a:t>
            </a:r>
            <a:r>
              <a:rPr lang="sk-SK" sz="2000" u="sng" dirty="0" smtClean="0"/>
              <a:t> </a:t>
            </a:r>
            <a:r>
              <a:rPr lang="sk-SK" sz="2000" dirty="0" smtClean="0"/>
              <a:t>Oznámenie o </a:t>
            </a:r>
            <a:r>
              <a:rPr lang="sk-SK" sz="2000" dirty="0"/>
              <a:t>zverejnení zoznamu </a:t>
            </a:r>
            <a:r>
              <a:rPr lang="sk-SK" sz="2000" b="1" dirty="0"/>
              <a:t>prípravkov na ochranu rastlín</a:t>
            </a:r>
            <a:r>
              <a:rPr lang="sk-SK" sz="2000" dirty="0"/>
              <a:t>, ktorých použitie je v chránenej vodohospodárskej oblasti podľa zákona č. 305/2018 Z. z</a:t>
            </a:r>
            <a:r>
              <a:rPr lang="sk-SK" sz="2000" dirty="0" smtClean="0"/>
              <a:t>. o </a:t>
            </a:r>
            <a:r>
              <a:rPr lang="sk-SK" sz="2000" dirty="0"/>
              <a:t>chránených oblastiach prirodzenej akumulácie vôd a o zmene a doplnení niektorých zákonov </a:t>
            </a:r>
            <a:r>
              <a:rPr lang="sk-SK" sz="2000" b="1" dirty="0"/>
              <a:t>zakázané</a:t>
            </a:r>
            <a:endParaRPr lang="sk-SK" sz="2000" b="1" dirty="0" smtClean="0"/>
          </a:p>
          <a:p>
            <a:pPr marL="0" indent="0">
              <a:buNone/>
            </a:pPr>
            <a:r>
              <a:rPr lang="sk-SK" sz="1400" dirty="0"/>
              <a:t>https://www.mpsr.sk/index.php?navID=6&amp;navID2=6&amp;sID=23&amp;year=2019</a:t>
            </a:r>
          </a:p>
        </p:txBody>
      </p:sp>
    </p:spTree>
    <p:extLst>
      <p:ext uri="{BB962C8B-B14F-4D97-AF65-F5344CB8AC3E}">
        <p14:creationId xmlns:p14="http://schemas.microsoft.com/office/powerpoint/2010/main" val="413459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31" y="0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0" y="43718"/>
            <a:ext cx="6184587" cy="2896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(podľa </a:t>
            </a:r>
            <a:r>
              <a:rPr lang="sk-SK" sz="1400" b="1" dirty="0" smtClean="0">
                <a:solidFill>
                  <a:schemeClr val="bg1"/>
                </a:solidFill>
              </a:rPr>
              <a:t>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5815"/>
          </a:xfrm>
        </p:spPr>
        <p:txBody>
          <a:bodyPr>
            <a:noAutofit/>
          </a:bodyPr>
          <a:lstStyle/>
          <a:p>
            <a:r>
              <a:rPr lang="sk-SK" sz="2800" b="1" dirty="0" smtClean="0"/>
              <a:t>Dusičnanová smernica ,</a:t>
            </a:r>
            <a:r>
              <a:rPr lang="sk-SK" dirty="0"/>
              <a:t> </a:t>
            </a:r>
            <a:r>
              <a:rPr lang="sk-SK" sz="2000" dirty="0"/>
              <a:t>smernica Rady č. 91/696/EHS o ochrane vôd pred znečistením dusičnanmi z poľnohospodárskych zdrojov Čl. 4 a 5) – príloha 3</a:t>
            </a:r>
            <a:br>
              <a:rPr lang="sk-SK" sz="2000" dirty="0"/>
            </a:br>
            <a:endParaRPr lang="sk-SK" sz="2000" b="1" dirty="0"/>
          </a:p>
        </p:txBody>
      </p:sp>
      <p:sp>
        <p:nvSpPr>
          <p:cNvPr id="4" name="Zástupný objekt pre obsah 3"/>
          <p:cNvSpPr>
            <a:spLocks noGrp="1"/>
          </p:cNvSpPr>
          <p:nvPr>
            <p:ph idx="1"/>
          </p:nvPr>
        </p:nvSpPr>
        <p:spPr>
          <a:xfrm>
            <a:off x="838200" y="1710813"/>
            <a:ext cx="10515600" cy="4778764"/>
          </a:xfrm>
        </p:spPr>
        <p:txBody>
          <a:bodyPr>
            <a:normAutofit/>
          </a:bodyPr>
          <a:lstStyle/>
          <a:p>
            <a:r>
              <a:rPr lang="sk-SK" sz="2600" dirty="0">
                <a:solidFill>
                  <a:srgbClr val="404040"/>
                </a:solidFill>
                <a:cs typeface="Trebuchet MS" panose="020B0603020202020204" pitchFamily="34" charset="0"/>
              </a:rPr>
              <a:t>NV SR č. 174/2017 Z. z., ktorým sa ustanovujú citlivé oblasti a zraniteľné oblasti v zn. </a:t>
            </a:r>
            <a:r>
              <a:rPr lang="sk-SK" sz="2600" dirty="0" err="1">
                <a:solidFill>
                  <a:srgbClr val="404040"/>
                </a:solidFill>
                <a:cs typeface="Trebuchet MS" panose="020B0603020202020204" pitchFamily="34" charset="0"/>
              </a:rPr>
              <a:t>nesk</a:t>
            </a:r>
            <a:r>
              <a:rPr lang="sk-SK" sz="2600" dirty="0">
                <a:solidFill>
                  <a:srgbClr val="404040"/>
                </a:solidFill>
                <a:cs typeface="Trebuchet MS" panose="020B0603020202020204" pitchFamily="34" charset="0"/>
              </a:rPr>
              <a:t>. p</a:t>
            </a:r>
            <a:r>
              <a:rPr lang="sk-SK" sz="2600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redpisov - ŽO</a:t>
            </a:r>
            <a:endParaRPr lang="sk-SK" sz="2600" dirty="0">
              <a:solidFill>
                <a:srgbClr val="000000"/>
              </a:solidFill>
            </a:endParaRPr>
          </a:p>
          <a:p>
            <a:r>
              <a:rPr lang="sk-SK" sz="2600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Zákon </a:t>
            </a:r>
            <a:r>
              <a:rPr lang="sk-SK" sz="2600" dirty="0">
                <a:solidFill>
                  <a:srgbClr val="404040"/>
                </a:solidFill>
                <a:cs typeface="Trebuchet MS" panose="020B0603020202020204" pitchFamily="34" charset="0"/>
              </a:rPr>
              <a:t>o hnojivách č. 136/2000 </a:t>
            </a:r>
            <a:r>
              <a:rPr lang="sk-SK" sz="2600" dirty="0" err="1">
                <a:solidFill>
                  <a:srgbClr val="404040"/>
                </a:solidFill>
                <a:cs typeface="Trebuchet MS" panose="020B0603020202020204" pitchFamily="34" charset="0"/>
              </a:rPr>
              <a:t>Z.z</a:t>
            </a:r>
            <a:r>
              <a:rPr lang="sk-SK" sz="2600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. v znení neskorších predpisov §10b a §10c najmä</a:t>
            </a:r>
            <a:endParaRPr lang="sk-SK" sz="2600" dirty="0">
              <a:solidFill>
                <a:srgbClr val="000000"/>
              </a:solidFill>
            </a:endParaRPr>
          </a:p>
          <a:p>
            <a:pPr marL="742950" indent="-285750">
              <a:spcAft>
                <a:spcPts val="0"/>
              </a:spcAft>
            </a:pPr>
            <a:r>
              <a:rPr lang="sk-SK" sz="2600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povinnosť </a:t>
            </a:r>
            <a:r>
              <a:rPr lang="sk-SK" sz="2600" dirty="0">
                <a:solidFill>
                  <a:srgbClr val="404040"/>
                </a:solidFill>
                <a:cs typeface="Trebuchet MS" panose="020B0603020202020204" pitchFamily="34" charset="0"/>
              </a:rPr>
              <a:t>nahlasovania spotreby hnojív </a:t>
            </a:r>
            <a:r>
              <a:rPr lang="sk-SK" sz="2600" dirty="0" smtClean="0">
                <a:solidFill>
                  <a:srgbClr val="000000"/>
                </a:solidFill>
              </a:rPr>
              <a:t> (</a:t>
            </a:r>
            <a:r>
              <a:rPr lang="sk-SK" sz="2600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on-line </a:t>
            </a:r>
            <a:r>
              <a:rPr lang="sk-SK" sz="2600" dirty="0">
                <a:solidFill>
                  <a:srgbClr val="404040"/>
                </a:solidFill>
                <a:cs typeface="Trebuchet MS" panose="020B0603020202020204" pitchFamily="34" charset="0"/>
              </a:rPr>
              <a:t>systém </a:t>
            </a:r>
            <a:r>
              <a:rPr lang="sk-SK" sz="2600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)</a:t>
            </a:r>
          </a:p>
          <a:p>
            <a:pPr marL="742950" indent="-285750">
              <a:spcAft>
                <a:spcPts val="0"/>
              </a:spcAft>
            </a:pPr>
            <a:r>
              <a:rPr lang="sk-SK" sz="2600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170 </a:t>
            </a:r>
            <a:r>
              <a:rPr lang="sk-SK" sz="2600" dirty="0" err="1" smtClean="0">
                <a:solidFill>
                  <a:srgbClr val="404040"/>
                </a:solidFill>
                <a:cs typeface="Trebuchet MS" panose="020B0603020202020204" pitchFamily="34" charset="0"/>
              </a:rPr>
              <a:t>kgN</a:t>
            </a:r>
            <a:r>
              <a:rPr lang="sk-SK" sz="2600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/ha</a:t>
            </a:r>
          </a:p>
          <a:p>
            <a:pPr marL="742950" indent="-285750">
              <a:spcAft>
                <a:spcPts val="0"/>
              </a:spcAft>
            </a:pPr>
            <a:r>
              <a:rPr lang="sk-SK" sz="2600" dirty="0">
                <a:solidFill>
                  <a:srgbClr val="404040"/>
                </a:solidFill>
                <a:cs typeface="Trebuchet MS" panose="020B0603020202020204" pitchFamily="34" charset="0"/>
              </a:rPr>
              <a:t>s</a:t>
            </a:r>
            <a:r>
              <a:rPr lang="sk-SK" sz="2600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kladovacie kapacity pre HH, zakázané obdobie aplikácie,</a:t>
            </a:r>
            <a:endParaRPr lang="sk-SK" sz="2600" dirty="0">
              <a:solidFill>
                <a:srgbClr val="00000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*"/>
            </a:pPr>
            <a:r>
              <a:rPr lang="sk-SK" sz="2600" dirty="0">
                <a:solidFill>
                  <a:srgbClr val="404040"/>
                </a:solidFill>
                <a:cs typeface="Trebuchet MS" panose="020B0603020202020204" pitchFamily="34" charset="0"/>
              </a:rPr>
              <a:t>Vyhl. MPRVSR č. 215/2016 </a:t>
            </a:r>
            <a:r>
              <a:rPr lang="sk-SK" sz="2600" dirty="0" err="1" smtClean="0">
                <a:solidFill>
                  <a:srgbClr val="404040"/>
                </a:solidFill>
                <a:cs typeface="Trebuchet MS" panose="020B0603020202020204" pitchFamily="34" charset="0"/>
              </a:rPr>
              <a:t>Z.z</a:t>
            </a:r>
            <a:r>
              <a:rPr lang="sk-SK" sz="2600" dirty="0">
                <a:solidFill>
                  <a:srgbClr val="404040"/>
                </a:solidFill>
                <a:cs typeface="Trebuchet MS" panose="020B0603020202020204" pitchFamily="34" charset="0"/>
              </a:rPr>
              <a:t>., ktorou sa ustanovujú podrobnosti o obhospodarovaní </a:t>
            </a:r>
            <a:r>
              <a:rPr lang="sk-SK" sz="2600" dirty="0" err="1">
                <a:solidFill>
                  <a:srgbClr val="404040"/>
                </a:solidFill>
                <a:cs typeface="Trebuchet MS" panose="020B0603020202020204" pitchFamily="34" charset="0"/>
              </a:rPr>
              <a:t>p.p</a:t>
            </a:r>
            <a:r>
              <a:rPr lang="sk-SK" sz="2600" dirty="0">
                <a:solidFill>
                  <a:srgbClr val="404040"/>
                </a:solidFill>
                <a:cs typeface="Trebuchet MS" panose="020B0603020202020204" pitchFamily="34" charset="0"/>
              </a:rPr>
              <a:t>. v ZO</a:t>
            </a:r>
            <a:endParaRPr lang="sk-SK" sz="2600" dirty="0">
              <a:solidFill>
                <a:srgbClr val="00000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*"/>
            </a:pPr>
            <a:r>
              <a:rPr lang="sk-SK" sz="2600" dirty="0">
                <a:solidFill>
                  <a:srgbClr val="404040"/>
                </a:solidFill>
                <a:cs typeface="Trebuchet MS" panose="020B0603020202020204" pitchFamily="34" charset="0"/>
              </a:rPr>
              <a:t>Vyhl. MPRVSR č. 151/2015 </a:t>
            </a:r>
            <a:r>
              <a:rPr lang="sk-SK" sz="2600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Z. z  </a:t>
            </a:r>
            <a:r>
              <a:rPr lang="sk-SK" sz="2600" dirty="0">
                <a:solidFill>
                  <a:srgbClr val="404040"/>
                </a:solidFill>
                <a:cs typeface="Trebuchet MS" panose="020B0603020202020204" pitchFamily="34" charset="0"/>
              </a:rPr>
              <a:t>- podrobnosti o ACHP a skladovania používaní hnojív</a:t>
            </a:r>
            <a:endParaRPr lang="sk-SK" sz="2600" dirty="0">
              <a:solidFill>
                <a:srgbClr val="000000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38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0" y="26633"/>
            <a:ext cx="6211614" cy="2986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(podľa </a:t>
            </a:r>
            <a:r>
              <a:rPr lang="sk-SK" sz="1400" b="1" dirty="0" smtClean="0">
                <a:solidFill>
                  <a:schemeClr val="bg1"/>
                </a:solidFill>
              </a:rPr>
              <a:t>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  <p:sp>
        <p:nvSpPr>
          <p:cNvPr id="10" name="Zástupný objekt pre obsah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sz="2400" b="1" dirty="0"/>
              <a:t>Oprávnené plochy na podporu: </a:t>
            </a:r>
            <a:r>
              <a:rPr lang="sk-SK" sz="2400" dirty="0"/>
              <a:t>vymedzené lokality ornej pôdy v 10 CHVO SR  (graficky v GSAA) </a:t>
            </a:r>
            <a:r>
              <a:rPr lang="sk-SK" sz="2400" dirty="0" err="1" smtClean="0"/>
              <a:t>zák.č</a:t>
            </a:r>
            <a:r>
              <a:rPr lang="sk-SK" sz="2400" dirty="0" smtClean="0"/>
              <a:t>. 305/2018 </a:t>
            </a:r>
            <a:r>
              <a:rPr lang="sk-SK" sz="2400" dirty="0" err="1"/>
              <a:t>Z.z</a:t>
            </a:r>
            <a:r>
              <a:rPr lang="sk-SK" sz="2400" dirty="0"/>
              <a:t>.</a:t>
            </a:r>
          </a:p>
          <a:p>
            <a:endParaRPr lang="sk-SK" sz="1100" b="1" dirty="0"/>
          </a:p>
          <a:p>
            <a:pPr marL="0" indent="0">
              <a:buNone/>
            </a:pPr>
            <a:r>
              <a:rPr lang="sk-SK" b="1" dirty="0"/>
              <a:t>Oprávnení príjemcovia:</a:t>
            </a:r>
          </a:p>
          <a:p>
            <a:pPr marL="285750" indent="-285750"/>
            <a:r>
              <a:rPr lang="sk-SK" dirty="0"/>
              <a:t>Fyzické a právnické osoby, ktoré vykonávajú poľnohospodársku činnosť na poľnohospodárskej pôde evidovanej v LPIS </a:t>
            </a:r>
            <a:endParaRPr lang="sk-SK" b="1" dirty="0"/>
          </a:p>
          <a:p>
            <a:pPr marL="0" indent="0">
              <a:buNone/>
            </a:pPr>
            <a:r>
              <a:rPr lang="sk-SK" b="1" dirty="0"/>
              <a:t>Podmienky oprávnenosti:</a:t>
            </a:r>
          </a:p>
          <a:p>
            <a:pPr marL="285750" indent="-285750"/>
            <a:r>
              <a:rPr lang="sk-SK" dirty="0"/>
              <a:t>Minimálna výmera ornej pôdy 1 ha v CHVO SR  okrem plôch, na ktorých je podľa GAEC 4 aplikácia dusíkatých hnojivých látok zakázaná  </a:t>
            </a:r>
          </a:p>
          <a:p>
            <a:endParaRPr lang="sk-SK" b="1" dirty="0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838200" y="815539"/>
            <a:ext cx="10515600" cy="4247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k-SK" sz="2400" b="1" dirty="0"/>
              <a:t>70.05 Precízne hnojenie orných pôd pre ochranu vodných zdrojov     Cieľ: 75 500 ha</a:t>
            </a:r>
            <a:r>
              <a:rPr lang="sk-SK" sz="2400" b="1" dirty="0" smtClean="0"/>
              <a:t>                                                                       </a:t>
            </a:r>
            <a:endParaRPr lang="sk-SK" sz="2400" i="1" dirty="0"/>
          </a:p>
        </p:txBody>
      </p:sp>
    </p:spTree>
    <p:extLst>
      <p:ext uri="{BB962C8B-B14F-4D97-AF65-F5344CB8AC3E}">
        <p14:creationId xmlns:p14="http://schemas.microsoft.com/office/powerpoint/2010/main" val="301169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0" y="26633"/>
            <a:ext cx="6211614" cy="2986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(podľa </a:t>
            </a:r>
            <a:r>
              <a:rPr lang="sk-SK" sz="1400" b="1" dirty="0" smtClean="0">
                <a:solidFill>
                  <a:schemeClr val="bg1"/>
                </a:solidFill>
              </a:rPr>
              <a:t>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  <p:sp>
        <p:nvSpPr>
          <p:cNvPr id="10" name="Zástupný objekt pre obsah 9"/>
          <p:cNvSpPr>
            <a:spLocks noGrp="1"/>
          </p:cNvSpPr>
          <p:nvPr>
            <p:ph idx="1"/>
          </p:nvPr>
        </p:nvSpPr>
        <p:spPr>
          <a:xfrm>
            <a:off x="838200" y="1229032"/>
            <a:ext cx="10515600" cy="494793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dirty="0" smtClean="0"/>
              <a:t> </a:t>
            </a:r>
            <a:r>
              <a:rPr lang="sk-SK" dirty="0"/>
              <a:t>je vymedzené významné územie prirodzenej akumulácie povrchových vôd a podzemných vôd, na ktorom sa prirodzeným spôsobom tvoria a obnovujú zásoby povrchových vôd a podzemných </a:t>
            </a:r>
            <a:r>
              <a:rPr lang="sk-SK" dirty="0" smtClean="0"/>
              <a:t>vôd</a:t>
            </a:r>
          </a:p>
          <a:p>
            <a:pPr marL="0" indent="0">
              <a:buNone/>
            </a:pPr>
            <a:endParaRPr lang="sk-SK" dirty="0"/>
          </a:p>
          <a:p>
            <a:pPr lvl="0"/>
            <a:r>
              <a:rPr lang="sk-SK" dirty="0"/>
              <a:t>Žitného ostrova,</a:t>
            </a:r>
          </a:p>
          <a:p>
            <a:pPr lvl="0"/>
            <a:r>
              <a:rPr lang="sk-SK" dirty="0"/>
              <a:t>Strážovských vrchov,</a:t>
            </a:r>
          </a:p>
          <a:p>
            <a:pPr lvl="0"/>
            <a:r>
              <a:rPr lang="sk-SK" dirty="0"/>
              <a:t>Beskýd a Javorníkov,</a:t>
            </a:r>
          </a:p>
          <a:p>
            <a:pPr lvl="0"/>
            <a:r>
              <a:rPr lang="sk-SK" dirty="0"/>
              <a:t>Veľkej Fatry,</a:t>
            </a:r>
          </a:p>
          <a:p>
            <a:pPr lvl="0"/>
            <a:r>
              <a:rPr lang="sk-SK" dirty="0"/>
              <a:t>Nízkych Tatier (západná časť a východná časť),</a:t>
            </a:r>
          </a:p>
          <a:p>
            <a:pPr lvl="0"/>
            <a:r>
              <a:rPr lang="sk-SK" dirty="0"/>
              <a:t>Horného povodia Ipľa, Rimavice a Slatiny,</a:t>
            </a:r>
          </a:p>
          <a:p>
            <a:pPr lvl="0"/>
            <a:r>
              <a:rPr lang="sk-SK" dirty="0"/>
              <a:t>Muránskej planiny,</a:t>
            </a:r>
          </a:p>
          <a:p>
            <a:pPr lvl="0"/>
            <a:r>
              <a:rPr lang="sk-SK" dirty="0"/>
              <a:t>Horného povodia rieky Hnilec,</a:t>
            </a:r>
          </a:p>
          <a:p>
            <a:pPr lvl="0"/>
            <a:r>
              <a:rPr lang="sk-SK" dirty="0"/>
              <a:t>Slovenského krasu (Plešivská planina a Horný vrch),</a:t>
            </a:r>
          </a:p>
          <a:p>
            <a:pPr lvl="0"/>
            <a:r>
              <a:rPr lang="sk-SK" dirty="0"/>
              <a:t>Vihorlatu.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Chránená vodohospodárska oblasť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165094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61378" cy="6048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0" y="43718"/>
            <a:ext cx="6202605" cy="3121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(podľa </a:t>
            </a:r>
            <a:r>
              <a:rPr lang="sk-SK" sz="1400" b="1" dirty="0" smtClean="0">
                <a:solidFill>
                  <a:schemeClr val="bg1"/>
                </a:solidFill>
              </a:rPr>
              <a:t>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34036" y="1241203"/>
            <a:ext cx="11568482" cy="552445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/>
          <a:lstStyle>
            <a:defPPr>
              <a:defRPr lang="sk-S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dirty="0" smtClean="0">
              <a:solidFill>
                <a:schemeClr val="tx1"/>
              </a:solidFill>
            </a:endParaRPr>
          </a:p>
          <a:p>
            <a:endParaRPr lang="sk-SK" sz="1800" dirty="0" smtClean="0"/>
          </a:p>
          <a:p>
            <a:endParaRPr lang="en-US" sz="1800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  <p:pic>
        <p:nvPicPr>
          <p:cNvPr id="9" name="Obrázok 8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4" b="3241"/>
          <a:stretch/>
        </p:blipFill>
        <p:spPr bwMode="auto">
          <a:xfrm>
            <a:off x="1376040" y="692009"/>
            <a:ext cx="8895424" cy="59928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551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967666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15320" y="152995"/>
            <a:ext cx="91706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defRPr/>
            </a:pPr>
            <a:r>
              <a:rPr lang="sk-SK" sz="2000" b="1" dirty="0"/>
              <a:t>70.05 Precízne hnojenie orných pôd pre ochranu vodných zdrojov</a:t>
            </a:r>
            <a:r>
              <a:rPr lang="sk-SK" altLang="sk-SK" sz="20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,</a:t>
            </a:r>
            <a:endParaRPr lang="sk-SK" altLang="sk-SK" sz="20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689811" y="1112982"/>
            <a:ext cx="10416154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altLang="sk-SK" sz="24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Základné podmienky  -  </a:t>
            </a:r>
            <a:endParaRPr lang="sk-SK" altLang="sk-SK" sz="2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sk-SK" altLang="sk-SK" sz="2400" dirty="0" smtClean="0">
                <a:cs typeface="Arial" panose="020B0604020202020204" pitchFamily="34" charset="0"/>
              </a:rPr>
              <a:t>Dodržiavať pravidlá </a:t>
            </a:r>
            <a:r>
              <a:rPr lang="sk-SK" altLang="sk-SK" sz="2400" dirty="0" err="1">
                <a:cs typeface="Arial" panose="020B0604020202020204" pitchFamily="34" charset="0"/>
              </a:rPr>
              <a:t>kondicionality</a:t>
            </a:r>
            <a:r>
              <a:rPr lang="sk-SK" altLang="sk-SK" sz="2400" dirty="0">
                <a:cs typeface="Arial" panose="020B0604020202020204" pitchFamily="34" charset="0"/>
              </a:rPr>
              <a:t> / </a:t>
            </a:r>
            <a:r>
              <a:rPr lang="sk-SK" altLang="sk-SK" sz="2400" dirty="0" smtClean="0">
                <a:cs typeface="Arial" panose="020B0604020202020204" pitchFamily="34" charset="0"/>
              </a:rPr>
              <a:t> GAEC + PH 2 (</a:t>
            </a:r>
            <a:r>
              <a:rPr lang="sk-SK" altLang="sk-SK" sz="2400" dirty="0" err="1" smtClean="0">
                <a:cs typeface="Arial" panose="020B0604020202020204" pitchFamily="34" charset="0"/>
              </a:rPr>
              <a:t>príl</a:t>
            </a:r>
            <a:r>
              <a:rPr lang="sk-SK" altLang="sk-SK" sz="2400" dirty="0" smtClean="0">
                <a:cs typeface="Arial" panose="020B0604020202020204" pitchFamily="34" charset="0"/>
              </a:rPr>
              <a:t>. č. 2) </a:t>
            </a:r>
          </a:p>
          <a:p>
            <a:pPr>
              <a:lnSpc>
                <a:spcPct val="150000"/>
              </a:lnSpc>
            </a:pPr>
            <a:r>
              <a:rPr lang="sk-SK" altLang="sk-SK" sz="2400" dirty="0" smtClean="0">
                <a:cs typeface="Arial" panose="020B0604020202020204" pitchFamily="34" charset="0"/>
              </a:rPr>
              <a:t>2. Hospodáriť </a:t>
            </a:r>
            <a:r>
              <a:rPr lang="sk-SK" altLang="sk-SK" sz="2400" dirty="0">
                <a:cs typeface="Arial" panose="020B0604020202020204" pitchFamily="34" charset="0"/>
              </a:rPr>
              <a:t>v celom podniku podľa ustanovených minimálnych činnosti </a:t>
            </a:r>
            <a:r>
              <a:rPr lang="sk-SK" altLang="sk-SK" sz="2400" dirty="0" smtClean="0">
                <a:cs typeface="Arial" panose="020B0604020202020204" pitchFamily="34" charset="0"/>
              </a:rPr>
              <a:t>(§3)</a:t>
            </a:r>
            <a:r>
              <a:rPr lang="sk-SK" altLang="sk-SK" sz="2400" i="1" dirty="0">
                <a:cs typeface="Arial" panose="020B0604020202020204" pitchFamily="34" charset="0"/>
              </a:rPr>
              <a:t> </a:t>
            </a:r>
            <a:endParaRPr lang="sk-SK" altLang="sk-SK" sz="2400" i="1" dirty="0" smtClean="0">
              <a:cs typeface="Arial" panose="020B0604020202020204" pitchFamily="34" charset="0"/>
            </a:endParaRPr>
          </a:p>
          <a:p>
            <a:r>
              <a:rPr lang="sk-SK" altLang="sk-SK" sz="2000" i="1" dirty="0" smtClean="0">
                <a:cs typeface="Arial" panose="020B0604020202020204" pitchFamily="34" charset="0"/>
              </a:rPr>
              <a:t>NVSR </a:t>
            </a:r>
            <a:r>
              <a:rPr lang="sk-SK" altLang="sk-SK" sz="2000" i="1" dirty="0">
                <a:cs typeface="Arial" panose="020B0604020202020204" pitchFamily="34" charset="0"/>
              </a:rPr>
              <a:t>č. 435/2022 </a:t>
            </a:r>
            <a:r>
              <a:rPr lang="sk-SK" altLang="sk-SK" sz="2000" i="1" dirty="0" err="1">
                <a:cs typeface="Arial" panose="020B0604020202020204" pitchFamily="34" charset="0"/>
              </a:rPr>
              <a:t>Z.z</a:t>
            </a:r>
            <a:r>
              <a:rPr lang="sk-SK" altLang="sk-SK" sz="2000" i="1" dirty="0">
                <a:cs typeface="Arial" panose="020B0604020202020204" pitchFamily="34" charset="0"/>
              </a:rPr>
              <a:t>. ktorým sa ustanovujú požiadavky na udržiavanie </a:t>
            </a:r>
            <a:r>
              <a:rPr lang="sk-SK" altLang="sk-SK" sz="2000" i="1" dirty="0" err="1">
                <a:cs typeface="Arial" panose="020B0604020202020204" pitchFamily="34" charset="0"/>
              </a:rPr>
              <a:t>poľn</a:t>
            </a:r>
            <a:r>
              <a:rPr lang="sk-SK" altLang="sk-SK" sz="2000" i="1" dirty="0">
                <a:cs typeface="Arial" panose="020B0604020202020204" pitchFamily="34" charset="0"/>
              </a:rPr>
              <a:t>. plochy, </a:t>
            </a:r>
            <a:r>
              <a:rPr lang="sk-SK" altLang="sk-SK" sz="2000" i="1" dirty="0" smtClean="0">
                <a:cs typeface="Arial" panose="020B0604020202020204" pitchFamily="34" charset="0"/>
              </a:rPr>
              <a:t>aktív. </a:t>
            </a:r>
            <a:r>
              <a:rPr lang="sk-SK" altLang="sk-SK" sz="2000" i="1" dirty="0">
                <a:cs typeface="Arial" panose="020B0604020202020204" pitchFamily="34" charset="0"/>
              </a:rPr>
              <a:t>poľnohospodára a </a:t>
            </a:r>
            <a:r>
              <a:rPr lang="sk-SK" altLang="sk-SK" sz="2000" i="1" dirty="0" err="1" smtClean="0">
                <a:cs typeface="Arial" panose="020B0604020202020204" pitchFamily="34" charset="0"/>
              </a:rPr>
              <a:t>kondicionality</a:t>
            </a:r>
            <a:r>
              <a:rPr lang="sk-SK" altLang="sk-SK" sz="2400" i="1" dirty="0" smtClean="0">
                <a:cs typeface="Arial" panose="020B0604020202020204" pitchFamily="34" charset="0"/>
              </a:rPr>
              <a:t>)</a:t>
            </a:r>
            <a:endParaRPr lang="sk-SK" altLang="sk-SK" sz="2400" dirty="0" smtClean="0"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 startAt="3"/>
            </a:pPr>
            <a:r>
              <a:rPr lang="sk-SK" altLang="sk-SK" sz="2400" dirty="0" smtClean="0">
                <a:cs typeface="Arial" panose="020B0604020202020204" pitchFamily="34" charset="0"/>
              </a:rPr>
              <a:t>minimálne </a:t>
            </a:r>
            <a:r>
              <a:rPr lang="sk-SK" altLang="sk-SK" sz="2400" dirty="0">
                <a:cs typeface="Arial" panose="020B0604020202020204" pitchFamily="34" charset="0"/>
              </a:rPr>
              <a:t>požiadavky používania prípravkov na ochranu </a:t>
            </a:r>
            <a:r>
              <a:rPr lang="sk-SK" altLang="sk-SK" sz="2400" dirty="0" smtClean="0">
                <a:cs typeface="Arial" panose="020B0604020202020204" pitchFamily="34" charset="0"/>
              </a:rPr>
              <a:t>rastlín a minimálne </a:t>
            </a:r>
            <a:r>
              <a:rPr lang="sk-SK" altLang="sk-SK" sz="2400" dirty="0">
                <a:cs typeface="Arial" panose="020B0604020202020204" pitchFamily="34" charset="0"/>
              </a:rPr>
              <a:t>požiadavky používania </a:t>
            </a:r>
            <a:r>
              <a:rPr lang="sk-SK" altLang="sk-SK" sz="2400" dirty="0" smtClean="0">
                <a:cs typeface="Arial" panose="020B0604020202020204" pitchFamily="34" charset="0"/>
              </a:rPr>
              <a:t>hnojív </a:t>
            </a:r>
            <a:r>
              <a:rPr lang="sk-SK" altLang="sk-SK" sz="2400" i="1" dirty="0" smtClean="0">
                <a:cs typeface="Arial" panose="020B0604020202020204" pitchFamily="34" charset="0"/>
              </a:rPr>
              <a:t>(</a:t>
            </a:r>
            <a:r>
              <a:rPr lang="sk-SK" altLang="sk-SK" sz="2000" i="1" dirty="0">
                <a:solidFill>
                  <a:srgbClr val="404040"/>
                </a:solidFill>
                <a:cs typeface="Arial" panose="020B0604020202020204" pitchFamily="34" charset="0"/>
              </a:rPr>
              <a:t>z</a:t>
            </a:r>
            <a:r>
              <a:rPr lang="sk-SK" sz="2000" i="1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ákon </a:t>
            </a:r>
            <a:r>
              <a:rPr lang="sk-SK" sz="2000" i="1" dirty="0">
                <a:solidFill>
                  <a:srgbClr val="404040"/>
                </a:solidFill>
                <a:cs typeface="Trebuchet MS" panose="020B0603020202020204" pitchFamily="34" charset="0"/>
              </a:rPr>
              <a:t>č. 136/2000 </a:t>
            </a:r>
            <a:r>
              <a:rPr lang="sk-SK" sz="2000" i="1" dirty="0" err="1">
                <a:solidFill>
                  <a:srgbClr val="404040"/>
                </a:solidFill>
                <a:cs typeface="Trebuchet MS" panose="020B0603020202020204" pitchFamily="34" charset="0"/>
              </a:rPr>
              <a:t>Z.z</a:t>
            </a:r>
            <a:r>
              <a:rPr lang="sk-SK" sz="2000" i="1" dirty="0">
                <a:solidFill>
                  <a:srgbClr val="404040"/>
                </a:solidFill>
                <a:cs typeface="Trebuchet MS" panose="020B0603020202020204" pitchFamily="34" charset="0"/>
              </a:rPr>
              <a:t> o </a:t>
            </a:r>
            <a:r>
              <a:rPr lang="sk-SK" sz="2000" i="1" dirty="0" smtClean="0">
                <a:solidFill>
                  <a:srgbClr val="404040"/>
                </a:solidFill>
                <a:cs typeface="Trebuchet MS" panose="020B0603020202020204" pitchFamily="34" charset="0"/>
              </a:rPr>
              <a:t>hnojivách,</a:t>
            </a:r>
            <a:r>
              <a:rPr lang="sk-SK" sz="2000" i="1" dirty="0">
                <a:solidFill>
                  <a:srgbClr val="404040"/>
                </a:solidFill>
              </a:rPr>
              <a:t> </a:t>
            </a:r>
            <a:r>
              <a:rPr lang="sk-SK" sz="2000" i="1" dirty="0" smtClean="0">
                <a:solidFill>
                  <a:srgbClr val="404040"/>
                </a:solidFill>
              </a:rPr>
              <a:t>zákon </a:t>
            </a:r>
            <a:r>
              <a:rPr lang="sk-SK" sz="2000" i="1" dirty="0">
                <a:solidFill>
                  <a:srgbClr val="404040"/>
                </a:solidFill>
              </a:rPr>
              <a:t>č.405/2011 </a:t>
            </a:r>
            <a:r>
              <a:rPr lang="sk-SK" sz="2000" i="1" dirty="0" err="1">
                <a:solidFill>
                  <a:srgbClr val="404040"/>
                </a:solidFill>
              </a:rPr>
              <a:t>Z.z</a:t>
            </a:r>
            <a:r>
              <a:rPr lang="sk-SK" sz="2000" i="1" dirty="0">
                <a:solidFill>
                  <a:srgbClr val="404040"/>
                </a:solidFill>
              </a:rPr>
              <a:t>. o rastlinolekárskej </a:t>
            </a:r>
            <a:r>
              <a:rPr lang="sk-SK" sz="2000" i="1" dirty="0" smtClean="0">
                <a:solidFill>
                  <a:srgbClr val="404040"/>
                </a:solidFill>
              </a:rPr>
              <a:t>starostlivosti</a:t>
            </a:r>
            <a:r>
              <a:rPr lang="sk-SK" sz="2400" dirty="0">
                <a:solidFill>
                  <a:srgbClr val="404040"/>
                </a:solidFill>
              </a:rPr>
              <a:t>)</a:t>
            </a:r>
            <a:endParaRPr lang="sk-SK" altLang="sk-SK" sz="2400" dirty="0" smtClean="0"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Tx/>
              <a:buAutoNum type="arabicPeriod" startAt="3"/>
            </a:pPr>
            <a:r>
              <a:rPr lang="sk-SK" altLang="sk-SK" sz="2400" dirty="0" smtClean="0">
                <a:cs typeface="Arial" panose="020B0604020202020204" pitchFamily="34" charset="0"/>
              </a:rPr>
              <a:t>podmienky </a:t>
            </a:r>
            <a:r>
              <a:rPr lang="sk-SK" altLang="sk-SK" sz="2400" dirty="0">
                <a:ea typeface="Calibri" pitchFamily="34" charset="0"/>
                <a:cs typeface="Arial" panose="020B0604020202020204" pitchFamily="34" charset="0"/>
              </a:rPr>
              <a:t>národnej </a:t>
            </a:r>
            <a:r>
              <a:rPr lang="sk-SK" altLang="sk-SK" sz="2400" dirty="0" smtClean="0">
                <a:ea typeface="Calibri" pitchFamily="34" charset="0"/>
                <a:cs typeface="Arial" panose="020B0604020202020204" pitchFamily="34" charset="0"/>
              </a:rPr>
              <a:t>legislatívy</a:t>
            </a:r>
            <a:endParaRPr lang="sk-SK" altLang="sk-SK" sz="2400" dirty="0">
              <a:ea typeface="Calibri" pitchFamily="34" charset="0"/>
              <a:cs typeface="Arial" panose="020B0604020202020204" pitchFamily="34" charset="0"/>
            </a:endParaRPr>
          </a:p>
          <a:p>
            <a:endParaRPr lang="sk-SK" altLang="sk-SK" sz="2000" dirty="0">
              <a:ea typeface="Calibri" pitchFamily="34" charset="0"/>
              <a:cs typeface="Arial" panose="020B0604020202020204" pitchFamily="34" charset="0"/>
            </a:endParaRPr>
          </a:p>
          <a:p>
            <a:r>
              <a:rPr lang="sk-SK" altLang="sk-SK" sz="2400" dirty="0" smtClean="0">
                <a:ea typeface="Calibri" pitchFamily="34" charset="0"/>
                <a:cs typeface="Arial" panose="020B0604020202020204" pitchFamily="34" charset="0"/>
              </a:rPr>
              <a:t>Prijať </a:t>
            </a:r>
            <a:r>
              <a:rPr lang="sk-SK" altLang="sk-SK" sz="2400" dirty="0">
                <a:ea typeface="Calibri" pitchFamily="34" charset="0"/>
                <a:cs typeface="Arial" panose="020B0604020202020204" pitchFamily="34" charset="0"/>
              </a:rPr>
              <a:t>a plniť podmienky záväzku, do ktorého dobrovoľne vstupuje počas stanovenej doby 5 rokov od vstupu do záväzku (s možnosťou predĺženia) </a:t>
            </a:r>
          </a:p>
          <a:p>
            <a:pPr>
              <a:lnSpc>
                <a:spcPct val="150000"/>
              </a:lnSpc>
            </a:pPr>
            <a:endParaRPr lang="sk-SK" altLang="sk-SK" sz="2000" dirty="0" smtClean="0">
              <a:ea typeface="Calibri" pitchFamily="34" charset="0"/>
              <a:cs typeface="Arial" panose="020B0604020202020204" pitchFamily="34" charset="0"/>
            </a:endParaRPr>
          </a:p>
          <a:p>
            <a:endParaRPr lang="sk-SK" altLang="sk-SK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12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0" y="26633"/>
            <a:ext cx="6211614" cy="2986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(podľa </a:t>
            </a:r>
            <a:r>
              <a:rPr lang="sk-SK" sz="1400" b="1" dirty="0" smtClean="0">
                <a:solidFill>
                  <a:schemeClr val="bg1"/>
                </a:solidFill>
              </a:rPr>
              <a:t>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  <p:sp>
        <p:nvSpPr>
          <p:cNvPr id="10" name="Zástupný objekt pre obsah 9"/>
          <p:cNvSpPr>
            <a:spLocks noGrp="1"/>
          </p:cNvSpPr>
          <p:nvPr>
            <p:ph idx="1"/>
          </p:nvPr>
        </p:nvSpPr>
        <p:spPr>
          <a:xfrm>
            <a:off x="838200" y="1472612"/>
            <a:ext cx="10515600" cy="4704351"/>
          </a:xfrm>
        </p:spPr>
        <p:txBody>
          <a:bodyPr/>
          <a:lstStyle/>
          <a:p>
            <a:pPr marL="0" indent="0">
              <a:buNone/>
            </a:pPr>
            <a:r>
              <a:rPr lang="sk-SK" sz="2000" b="1" dirty="0"/>
              <a:t>Podmienky záväzku:</a:t>
            </a:r>
          </a:p>
          <a:p>
            <a:pPr marL="285750" indent="-285750"/>
            <a:r>
              <a:rPr lang="sk-SK" sz="2400" dirty="0"/>
              <a:t>Zabezpečiť </a:t>
            </a:r>
            <a:r>
              <a:rPr lang="sk-SK" sz="2400" b="1" dirty="0"/>
              <a:t>v prvom roku </a:t>
            </a:r>
            <a:r>
              <a:rPr lang="sk-SK" sz="2400" dirty="0"/>
              <a:t>v jarnom období, najneskôr do 15. mája, odber pôdnych vzoriek  a rozbor pôdnych vzoriek akreditovanou inštitúciou na obsah </a:t>
            </a:r>
            <a:r>
              <a:rPr lang="sk-SK" sz="2400" dirty="0" err="1"/>
              <a:t>Nmin</a:t>
            </a:r>
            <a:r>
              <a:rPr lang="sk-SK" sz="2400" dirty="0"/>
              <a:t>, P, K a pH pôdy a  v jesennom období rozbor pôdnych vzoriek na obsah </a:t>
            </a:r>
            <a:r>
              <a:rPr lang="sk-SK" sz="2400" dirty="0" err="1"/>
              <a:t>Nmin</a:t>
            </a:r>
            <a:r>
              <a:rPr lang="sk-SK" sz="2400" dirty="0"/>
              <a:t>; miesto odberu vzoriek sa musí zaznamenať globálnym lokalizačným systémom (GPS), </a:t>
            </a:r>
            <a:r>
              <a:rPr lang="sk-SK" sz="2400" dirty="0" smtClean="0"/>
              <a:t>(odbery </a:t>
            </a:r>
            <a:r>
              <a:rPr lang="sk-SK" sz="2400" dirty="0"/>
              <a:t>príl.č.7)</a:t>
            </a:r>
          </a:p>
          <a:p>
            <a:pPr marL="285750" indent="-285750"/>
            <a:r>
              <a:rPr lang="sk-SK" sz="2400" dirty="0"/>
              <a:t>Zabezpečiť </a:t>
            </a:r>
            <a:r>
              <a:rPr lang="sk-SK" sz="2400" b="1" dirty="0"/>
              <a:t>v 2. a nasledujúcich rokoch </a:t>
            </a:r>
            <a:r>
              <a:rPr lang="sk-SK" sz="2400" dirty="0"/>
              <a:t>obdobia viacročného záväzku </a:t>
            </a:r>
            <a:r>
              <a:rPr lang="sk-SK" sz="2400" u="sng" dirty="0"/>
              <a:t>jesenný rozbor </a:t>
            </a:r>
            <a:r>
              <a:rPr lang="sk-SK" sz="2400" dirty="0"/>
              <a:t>pôdnych vzoriek akreditovanou inštitúciou na obsah </a:t>
            </a:r>
            <a:r>
              <a:rPr lang="sk-SK" sz="2400" dirty="0" err="1"/>
              <a:t>Nmin</a:t>
            </a:r>
            <a:r>
              <a:rPr lang="sk-SK" sz="2400" dirty="0"/>
              <a:t>; miesto odberu vzoriek sa musí zaznamenať globálnym lokalizačným systémom,</a:t>
            </a:r>
          </a:p>
          <a:p>
            <a:pPr marL="742950" lvl="1" indent="-285750"/>
            <a:r>
              <a:rPr lang="sk-SK" dirty="0"/>
              <a:t>odoberať pôdne vzorky z každých aj začatých 10 ha poľnohospodárskej plochy, na ktorú sa vzťahuje záväzok,</a:t>
            </a:r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838200" y="870940"/>
            <a:ext cx="10515600" cy="3139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k-SK" sz="1600" b="1" dirty="0"/>
              <a:t>70.05 Precízne hnojenie orných pôd pre ochranu vodných zdrojov</a:t>
            </a:r>
            <a:endParaRPr lang="sk-SK" sz="1600" i="1" dirty="0"/>
          </a:p>
        </p:txBody>
      </p:sp>
    </p:spTree>
    <p:extLst>
      <p:ext uri="{BB962C8B-B14F-4D97-AF65-F5344CB8AC3E}">
        <p14:creationId xmlns:p14="http://schemas.microsoft.com/office/powerpoint/2010/main" val="363946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0" y="26633"/>
            <a:ext cx="6211614" cy="2986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(podľa </a:t>
            </a:r>
            <a:r>
              <a:rPr lang="sk-SK" sz="1400" b="1" dirty="0" smtClean="0">
                <a:solidFill>
                  <a:schemeClr val="bg1"/>
                </a:solidFill>
              </a:rPr>
              <a:t>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  <p:sp>
        <p:nvSpPr>
          <p:cNvPr id="10" name="Zástupný objekt pre obsah 9"/>
          <p:cNvSpPr>
            <a:spLocks noGrp="1"/>
          </p:cNvSpPr>
          <p:nvPr>
            <p:ph idx="1"/>
          </p:nvPr>
        </p:nvSpPr>
        <p:spPr>
          <a:xfrm>
            <a:off x="838200" y="1472612"/>
            <a:ext cx="10515600" cy="4704351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sk-SK" dirty="0"/>
              <a:t>Podmienky záväzku</a:t>
            </a:r>
            <a:r>
              <a:rPr lang="sk-SK" dirty="0" smtClean="0"/>
              <a:t>:</a:t>
            </a:r>
          </a:p>
          <a:p>
            <a:pPr lvl="1"/>
            <a:r>
              <a:rPr lang="sk-SK" dirty="0" smtClean="0"/>
              <a:t>Každoročne </a:t>
            </a:r>
            <a:r>
              <a:rPr lang="sk-SK" dirty="0"/>
              <a:t>vypracovať </a:t>
            </a:r>
            <a:r>
              <a:rPr lang="sk-SK" u="sng" dirty="0"/>
              <a:t>orientačnú mapu zásob dusíka </a:t>
            </a:r>
            <a:r>
              <a:rPr lang="sk-SK" dirty="0"/>
              <a:t>na základe výsledkov z jesenného rozboru pôdnych vzoriek na obsah </a:t>
            </a:r>
            <a:r>
              <a:rPr lang="sk-SK" dirty="0" err="1"/>
              <a:t>Nmin</a:t>
            </a:r>
            <a:r>
              <a:rPr lang="sk-SK" dirty="0"/>
              <a:t>,</a:t>
            </a:r>
          </a:p>
          <a:p>
            <a:pPr marL="742950" lvl="1" indent="-285750"/>
            <a:r>
              <a:rPr lang="sk-SK" dirty="0"/>
              <a:t>K</a:t>
            </a:r>
            <a:r>
              <a:rPr lang="sk-SK" dirty="0" smtClean="0"/>
              <a:t>aždoročne </a:t>
            </a:r>
            <a:r>
              <a:rPr lang="sk-SK" dirty="0"/>
              <a:t>vypracovať </a:t>
            </a:r>
            <a:r>
              <a:rPr lang="sk-SK" b="1" dirty="0"/>
              <a:t>plán hnojenia podľa vzoru </a:t>
            </a:r>
            <a:r>
              <a:rPr lang="sk-SK" dirty="0"/>
              <a:t>(príloha č.6) pre každú súvislú plochu pestovanej </a:t>
            </a:r>
            <a:r>
              <a:rPr lang="sk-SK" dirty="0" smtClean="0"/>
              <a:t>plodiny. </a:t>
            </a:r>
          </a:p>
          <a:p>
            <a:pPr marL="742950" lvl="1" indent="-285750"/>
            <a:endParaRPr lang="sk-SK" sz="2000" dirty="0"/>
          </a:p>
          <a:p>
            <a:r>
              <a:rPr lang="sk-SK" sz="2400" b="1" dirty="0"/>
              <a:t>Výška platby: </a:t>
            </a:r>
            <a:r>
              <a:rPr lang="sk-SK" sz="2400" dirty="0"/>
              <a:t>67,70 €/ha</a:t>
            </a:r>
          </a:p>
          <a:p>
            <a:r>
              <a:rPr lang="sk-SK" sz="2400" b="1" dirty="0"/>
              <a:t>Začiatok realizácie (výzvy): </a:t>
            </a:r>
            <a:r>
              <a:rPr lang="sk-SK" sz="2400" dirty="0" smtClean="0"/>
              <a:t> </a:t>
            </a:r>
            <a:r>
              <a:rPr lang="sk-SK" sz="2400" dirty="0"/>
              <a:t>2024 </a:t>
            </a:r>
          </a:p>
          <a:p>
            <a:endParaRPr lang="sk-SK" sz="2400" b="1" dirty="0"/>
          </a:p>
          <a:p>
            <a:pPr lvl="0"/>
            <a:r>
              <a:rPr lang="sk-SK" sz="2400" b="1" dirty="0">
                <a:solidFill>
                  <a:prstClr val="black"/>
                </a:solidFill>
              </a:rPr>
              <a:t>Výberové kritériá: </a:t>
            </a:r>
            <a:r>
              <a:rPr lang="sk-SK" sz="2400" dirty="0">
                <a:solidFill>
                  <a:prstClr val="black"/>
                </a:solidFill>
              </a:rPr>
              <a:t>budú uplatnené v prípade pretlaku žiadostí nad finančné možnosti (podrobne zverejnené vo Vestníku MPRV SR) </a:t>
            </a:r>
          </a:p>
          <a:p>
            <a:pPr marL="0" lvl="0" indent="0">
              <a:buNone/>
            </a:pPr>
            <a:r>
              <a:rPr lang="sk-SK" sz="2400" dirty="0" smtClean="0">
                <a:solidFill>
                  <a:prstClr val="black"/>
                </a:solidFill>
              </a:rPr>
              <a:t>(</a:t>
            </a:r>
            <a:r>
              <a:rPr lang="sk-SK" sz="2400" dirty="0">
                <a:solidFill>
                  <a:prstClr val="black"/>
                </a:solidFill>
              </a:rPr>
              <a:t>uprednostnené: lokality CHVO Žitný ostrov, monitoring vôd, výmera)</a:t>
            </a:r>
          </a:p>
          <a:p>
            <a:pPr marL="742950" lvl="1" indent="-285750"/>
            <a:endParaRPr lang="sk-SK" sz="2000" dirty="0"/>
          </a:p>
          <a:p>
            <a:endParaRPr lang="sk-SK" dirty="0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838200" y="870940"/>
            <a:ext cx="10515600" cy="3139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k-SK" sz="1600" b="1" dirty="0"/>
              <a:t>70.05 Precízne hnojenie orných pôd pre ochranu vodných zdrojov</a:t>
            </a:r>
            <a:endParaRPr lang="sk-SK" sz="1600" i="1" dirty="0"/>
          </a:p>
        </p:txBody>
      </p:sp>
    </p:spTree>
    <p:extLst>
      <p:ext uri="{BB962C8B-B14F-4D97-AF65-F5344CB8AC3E}">
        <p14:creationId xmlns:p14="http://schemas.microsoft.com/office/powerpoint/2010/main" val="109013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689811" y="1112982"/>
            <a:ext cx="8454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k-SK" altLang="sk-SK" b="1" dirty="0" smtClean="0">
              <a:solidFill>
                <a:srgbClr val="000000"/>
              </a:solidFill>
            </a:endParaRPr>
          </a:p>
          <a:p>
            <a:endParaRPr lang="sk-SK" altLang="sk-SK" b="1" dirty="0">
              <a:solidFill>
                <a:srgbClr val="000000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93405"/>
            <a:ext cx="10515600" cy="1325563"/>
          </a:xfrm>
        </p:spPr>
        <p:txBody>
          <a:bodyPr>
            <a:normAutofit/>
          </a:bodyPr>
          <a:lstStyle/>
          <a:p>
            <a:r>
              <a:rPr lang="sk-SK" altLang="sk-SK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sz="1800" dirty="0"/>
          </a:p>
        </p:txBody>
      </p:sp>
      <p:sp>
        <p:nvSpPr>
          <p:cNvPr id="6" name="Zástupný objekt pre obsah 5"/>
          <p:cNvSpPr>
            <a:spLocks noGrp="1"/>
          </p:cNvSpPr>
          <p:nvPr>
            <p:ph idx="1"/>
          </p:nvPr>
        </p:nvSpPr>
        <p:spPr>
          <a:xfrm>
            <a:off x="532661" y="265472"/>
            <a:ext cx="10998693" cy="6469625"/>
          </a:xfrm>
        </p:spPr>
        <p:txBody>
          <a:bodyPr>
            <a:noAutofit/>
          </a:bodyPr>
          <a:lstStyle/>
          <a:p>
            <a:pPr marL="0" lvl="0" indent="0" algn="just" defTabSz="457200">
              <a:lnSpc>
                <a:spcPct val="115000"/>
              </a:lnSpc>
              <a:spcBef>
                <a:spcPts val="0"/>
              </a:spcBef>
              <a:buNone/>
            </a:pPr>
            <a:r>
              <a:rPr lang="sk-SK" sz="1800" dirty="0" smtClean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VZOR – príloha č. 6 NV SR č.3/2023 </a:t>
            </a:r>
            <a:r>
              <a:rPr lang="sk-SK" sz="1800" dirty="0" err="1" smtClean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Z.z</a:t>
            </a:r>
            <a:r>
              <a:rPr lang="sk-SK" sz="1800" dirty="0" smtClean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</a:p>
          <a:p>
            <a:pPr marL="0" lvl="0" indent="0" algn="just" defTabSz="457200">
              <a:lnSpc>
                <a:spcPct val="115000"/>
              </a:lnSpc>
              <a:spcBef>
                <a:spcPts val="0"/>
              </a:spcBef>
              <a:buNone/>
            </a:pPr>
            <a:r>
              <a:rPr lang="sk-SK" sz="1800" dirty="0" smtClean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</a:t>
            </a:r>
            <a:r>
              <a:rPr lang="sk-SK" sz="1800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: </a:t>
            </a:r>
            <a:r>
              <a:rPr lang="sk-SK" sz="1800" u="sng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Plán hnojenia obsahuje </a:t>
            </a:r>
            <a:r>
              <a:rPr lang="sk-SK" sz="18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okrem identifikačných údajov prijímateľa tieto údaje pre každý </a:t>
            </a:r>
            <a:r>
              <a:rPr lang="sk-SK" sz="1800" dirty="0" err="1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poľnohosp</a:t>
            </a:r>
            <a:r>
              <a:rPr lang="sk-SK" sz="18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. </a:t>
            </a:r>
            <a:r>
              <a:rPr lang="sk-SK" sz="18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pozemok:</a:t>
            </a:r>
          </a:p>
          <a:p>
            <a:pPr algn="just" defTabSz="457200">
              <a:lnSpc>
                <a:spcPct val="115000"/>
              </a:lnSpc>
              <a:spcBef>
                <a:spcPts val="0"/>
              </a:spcBef>
            </a:pPr>
            <a:r>
              <a:rPr lang="sk-SK" sz="16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údaje </a:t>
            </a:r>
            <a:r>
              <a:rPr lang="sk-SK" sz="16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v rozsahu podľa § 6 vyhlášky č. 215/2016 Z. z</a:t>
            </a:r>
            <a:r>
              <a:rPr lang="sk-SK" sz="16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., </a:t>
            </a:r>
            <a:r>
              <a:rPr lang="sk-SK" sz="16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ktorou sa ustanovujú podrobnosti o obhospodarovaní poľnohospodárskej pôdy v zraniteľných oblastiach,</a:t>
            </a:r>
          </a:p>
          <a:p>
            <a:pPr algn="just" defTabSz="457200">
              <a:lnSpc>
                <a:spcPct val="115000"/>
              </a:lnSpc>
              <a:spcBef>
                <a:spcPts val="0"/>
              </a:spcBef>
            </a:pPr>
            <a:r>
              <a:rPr lang="sk-SK" sz="16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druh </a:t>
            </a:r>
            <a:r>
              <a:rPr lang="sk-SK" sz="16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pestovanej plodiny a súvisiace požiadavky pre každý poľnohospodársky </a:t>
            </a:r>
            <a:r>
              <a:rPr lang="sk-SK" sz="16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pozemok, obsah </a:t>
            </a:r>
            <a:r>
              <a:rPr lang="sk-SK" sz="16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živín v pôde </a:t>
            </a:r>
            <a:r>
              <a:rPr lang="sk-SK" sz="16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pred </a:t>
            </a:r>
            <a:r>
              <a:rPr lang="sk-SK" sz="16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hnojením, </a:t>
            </a:r>
          </a:p>
          <a:p>
            <a:pPr marL="0" indent="0" algn="just" defTabSz="457200">
              <a:lnSpc>
                <a:spcPct val="115000"/>
              </a:lnSpc>
              <a:spcBef>
                <a:spcPts val="0"/>
              </a:spcBef>
              <a:buNone/>
            </a:pPr>
            <a:r>
              <a:rPr lang="sk-SK" sz="16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     obsah </a:t>
            </a:r>
            <a:r>
              <a:rPr lang="sk-SK" sz="16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živín v aplikovaných organických a minerálnych </a:t>
            </a:r>
            <a:r>
              <a:rPr lang="sk-SK" sz="16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hnojivách, </a:t>
            </a:r>
            <a:r>
              <a:rPr lang="sk-SK" sz="1600" i="1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pomer </a:t>
            </a:r>
            <a:r>
              <a:rPr lang="sk-SK" sz="1600" i="1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organického hnojiva/minerálneho hnojiva, ktorý by sa mal použiť vzhľadom na potreby pestovaných plodín, obsah uhlíka v pôde a aplikované organické hnojivo, dostupnosť hnoja, životné prostredie</a:t>
            </a:r>
            <a:r>
              <a:rPr lang="sk-SK" sz="1800" i="1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.</a:t>
            </a:r>
            <a:endParaRPr lang="sk-SK" sz="1800" dirty="0">
              <a:solidFill>
                <a:prstClr val="black"/>
              </a:solidFill>
              <a:ea typeface="Calibri"/>
              <a:cs typeface="Arial" panose="020B0604020202020204" pitchFamily="34" charset="0"/>
            </a:endParaRPr>
          </a:p>
          <a:p>
            <a:pPr marL="0" lvl="0" indent="0" algn="just" defTabSz="457200">
              <a:lnSpc>
                <a:spcPct val="115000"/>
              </a:lnSpc>
              <a:spcBef>
                <a:spcPts val="0"/>
              </a:spcBef>
              <a:buNone/>
            </a:pPr>
            <a:r>
              <a:rPr lang="sk-SK" sz="24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B: </a:t>
            </a:r>
            <a:r>
              <a:rPr lang="sk-SK" sz="2400" u="sng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Evidencia o skutočnom použití hnojív</a:t>
            </a:r>
          </a:p>
          <a:p>
            <a:pPr marL="0" lvl="0" indent="0" algn="just" defTabSz="457200">
              <a:lnSpc>
                <a:spcPct val="115000"/>
              </a:lnSpc>
              <a:spcBef>
                <a:spcPts val="0"/>
              </a:spcBef>
              <a:buNone/>
            </a:pPr>
            <a:r>
              <a:rPr lang="sk-SK" sz="24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Záznam </a:t>
            </a:r>
            <a:r>
              <a:rPr lang="sk-SK" sz="24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pre každý poľnohospodársky pozemok by mal obsahovať podrobnosti o všetkých prvkoch plánu manažmentu živín zavedeného do praxe, ktorý zahŕňa najmä:</a:t>
            </a:r>
          </a:p>
          <a:p>
            <a:pPr algn="just" defTabSz="457200">
              <a:lnSpc>
                <a:spcPct val="115000"/>
              </a:lnSpc>
              <a:spcBef>
                <a:spcPts val="0"/>
              </a:spcBef>
            </a:pPr>
            <a:r>
              <a:rPr lang="sk-SK" sz="24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typy </a:t>
            </a:r>
            <a:r>
              <a:rPr lang="sk-SK" sz="24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hnojív, aplikačné dávky, čas aplikácie, aplikačné </a:t>
            </a:r>
            <a:r>
              <a:rPr lang="sk-SK" sz="24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metódy, iné </a:t>
            </a:r>
            <a:r>
              <a:rPr lang="sk-SK" sz="24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zdroje živín,</a:t>
            </a:r>
          </a:p>
          <a:p>
            <a:pPr algn="just" defTabSz="457200">
              <a:lnSpc>
                <a:spcPct val="115000"/>
              </a:lnSpc>
              <a:spcBef>
                <a:spcPts val="0"/>
              </a:spcBef>
            </a:pPr>
            <a:r>
              <a:rPr lang="sk-SK" sz="24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poznámky </a:t>
            </a:r>
            <a:r>
              <a:rPr lang="sk-SK" sz="24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k osobitným podmienkam – napr. nárazníkové zóny neošetrené hnojivami,</a:t>
            </a:r>
          </a:p>
          <a:p>
            <a:pPr algn="just" defTabSz="457200">
              <a:lnSpc>
                <a:spcPct val="115000"/>
              </a:lnSpc>
              <a:spcBef>
                <a:spcPts val="0"/>
              </a:spcBef>
            </a:pPr>
            <a:r>
              <a:rPr lang="sk-SK" sz="24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nové </a:t>
            </a:r>
            <a:r>
              <a:rPr lang="sk-SK" sz="24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výsledky analýzy </a:t>
            </a:r>
            <a:r>
              <a:rPr lang="sk-SK" sz="24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pôdy, akékoľvek </a:t>
            </a:r>
            <a:r>
              <a:rPr lang="sk-SK" sz="24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environmentálne údaje – napr. obsah dusičnanov v podzemnej vode,</a:t>
            </a:r>
          </a:p>
          <a:p>
            <a:pPr algn="just" defTabSz="457200">
              <a:lnSpc>
                <a:spcPct val="115000"/>
              </a:lnSpc>
              <a:spcBef>
                <a:spcPts val="0"/>
              </a:spcBef>
            </a:pPr>
            <a:r>
              <a:rPr lang="sk-SK" sz="2400" dirty="0" smtClean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záznamy </a:t>
            </a:r>
            <a:r>
              <a:rPr lang="sk-SK" sz="24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o rizikových faktoroch, ktoré môžu ovplyvniť environmentálne účinky živín – napr. evidencia zrážok, evidencia zavlažovania, aplikácie odpadových vôd atď. </a:t>
            </a:r>
            <a:r>
              <a:rPr lang="sk-SK" sz="2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Arial" panose="020B0604020202020204" pitchFamily="34" charset="0"/>
              </a:rPr>
              <a:t>alebo</a:t>
            </a:r>
            <a:endParaRPr lang="sk-SK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 panose="020B0604020202020204" pitchFamily="34" charset="0"/>
            </a:endParaRPr>
          </a:p>
          <a:p>
            <a:pPr marL="0" lvl="0" indent="0" algn="just" defTabSz="457200">
              <a:lnSpc>
                <a:spcPct val="115000"/>
              </a:lnSpc>
              <a:spcBef>
                <a:spcPts val="0"/>
              </a:spcBef>
              <a:buNone/>
            </a:pPr>
            <a:r>
              <a:rPr lang="sk-SK" sz="24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b) záznamy z GPS a mapové podklady</a:t>
            </a:r>
            <a:r>
              <a:rPr lang="sk-SK" sz="2000" dirty="0">
                <a:solidFill>
                  <a:prstClr val="black"/>
                </a:solidFill>
                <a:ea typeface="Calibri"/>
                <a:cs typeface="Arial" panose="020B0604020202020204" pitchFamily="34" charset="0"/>
              </a:rPr>
              <a:t>.</a:t>
            </a:r>
            <a:endParaRPr lang="sk-SK" sz="2000" dirty="0">
              <a:cs typeface="Arial" panose="020B0604020202020204" pitchFamily="34" charset="0"/>
            </a:endParaRP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328"/>
            <a:ext cx="1020127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5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664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0" y="26633"/>
            <a:ext cx="6211614" cy="2986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(podľa </a:t>
            </a:r>
            <a:r>
              <a:rPr lang="sk-SK" sz="1400" b="1" dirty="0" smtClean="0">
                <a:solidFill>
                  <a:schemeClr val="bg1"/>
                </a:solidFill>
              </a:rPr>
              <a:t>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  <p:sp>
        <p:nvSpPr>
          <p:cNvPr id="10" name="Zástupný objekt pre obsah 9"/>
          <p:cNvSpPr>
            <a:spLocks noGrp="1"/>
          </p:cNvSpPr>
          <p:nvPr>
            <p:ph idx="1"/>
          </p:nvPr>
        </p:nvSpPr>
        <p:spPr>
          <a:xfrm>
            <a:off x="432619" y="1492274"/>
            <a:ext cx="10921181" cy="520349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sk-SK" sz="2400" dirty="0"/>
              <a:t>Dodržiavať zákaz aplikácie dusíkatých hnojivých látok </a:t>
            </a:r>
            <a:endParaRPr lang="sk-SK" sz="2400" dirty="0" smtClean="0"/>
          </a:p>
          <a:p>
            <a:pPr marL="0" lvl="0" indent="0">
              <a:buNone/>
            </a:pPr>
            <a:r>
              <a:rPr lang="sk-SK" sz="2400" dirty="0" smtClean="0"/>
              <a:t>........v </a:t>
            </a:r>
            <a:r>
              <a:rPr lang="sk-SK" sz="2400" dirty="0"/>
              <a:t>období od 15. </a:t>
            </a:r>
            <a:r>
              <a:rPr lang="sk-SK" sz="2400" dirty="0" smtClean="0"/>
              <a:t>11- 15</a:t>
            </a:r>
            <a:r>
              <a:rPr lang="sk-SK" sz="2400" dirty="0"/>
              <a:t>. 2</a:t>
            </a:r>
            <a:r>
              <a:rPr lang="sk-SK" sz="2400" dirty="0" smtClean="0"/>
              <a:t>.</a:t>
            </a:r>
            <a:endParaRPr lang="sk-SK" sz="2400" dirty="0"/>
          </a:p>
          <a:p>
            <a:pPr marL="0" lvl="0" indent="0">
              <a:buNone/>
            </a:pPr>
            <a:r>
              <a:rPr lang="sk-SK" sz="2400" dirty="0" smtClean="0"/>
              <a:t>........ak </a:t>
            </a:r>
            <a:r>
              <a:rPr lang="sk-SK" sz="2400" dirty="0"/>
              <a:t>je pôda zamrznutá, zamokrená alebo </a:t>
            </a:r>
            <a:r>
              <a:rPr lang="sk-SK" sz="2400" dirty="0" smtClean="0"/>
              <a:t>zasnežená</a:t>
            </a:r>
            <a:endParaRPr lang="sk-SK" sz="2400" dirty="0"/>
          </a:p>
          <a:p>
            <a:pPr lvl="0"/>
            <a:r>
              <a:rPr lang="sk-SK" sz="2400" b="1" i="1" dirty="0"/>
              <a:t> </a:t>
            </a:r>
            <a:r>
              <a:rPr lang="sk-SK" sz="2400" b="1" dirty="0"/>
              <a:t> </a:t>
            </a:r>
            <a:r>
              <a:rPr lang="sk-SK" sz="2400" dirty="0"/>
              <a:t>Dodržiavať zákaz využívať poľnohospodársku pôdu so sklonom vyšším ako 12</a:t>
            </a:r>
            <a:r>
              <a:rPr lang="sk-SK" sz="2400" baseline="30000" dirty="0"/>
              <a:t>o </a:t>
            </a:r>
            <a:r>
              <a:rPr lang="sk-SK" sz="2400" dirty="0"/>
              <a:t>ako ornú </a:t>
            </a:r>
            <a:r>
              <a:rPr lang="sk-SK" sz="2400" dirty="0" smtClean="0"/>
              <a:t>pôdu</a:t>
            </a:r>
            <a:endParaRPr lang="sk-SK" sz="2400" dirty="0"/>
          </a:p>
          <a:p>
            <a:pPr lvl="0"/>
            <a:r>
              <a:rPr lang="sk-SK" sz="2400" dirty="0" smtClean="0"/>
              <a:t>aplikácie N- </a:t>
            </a:r>
            <a:r>
              <a:rPr lang="sk-SK" sz="2400" dirty="0"/>
              <a:t>hnojivých látok na svahoch </a:t>
            </a:r>
            <a:r>
              <a:rPr lang="sk-SK" sz="2400" dirty="0" smtClean="0"/>
              <a:t>OP </a:t>
            </a:r>
            <a:r>
              <a:rPr lang="sk-SK" sz="2400" dirty="0"/>
              <a:t>so sklonom vyšším ako 10</a:t>
            </a:r>
            <a:r>
              <a:rPr lang="sk-SK" sz="2400" baseline="30000" dirty="0"/>
              <a:t>o</a:t>
            </a:r>
            <a:r>
              <a:rPr lang="sk-SK" sz="2400" dirty="0"/>
              <a:t> a na </a:t>
            </a:r>
            <a:r>
              <a:rPr lang="sk-SK" sz="2400" dirty="0" smtClean="0"/>
              <a:t>TTP so </a:t>
            </a:r>
            <a:r>
              <a:rPr lang="sk-SK" sz="2400" dirty="0"/>
              <a:t>sklonom vyšším ako 12</a:t>
            </a:r>
            <a:r>
              <a:rPr lang="sk-SK" sz="2400" baseline="30000" dirty="0"/>
              <a:t>o</a:t>
            </a:r>
            <a:r>
              <a:rPr lang="sk-SK" sz="2400" dirty="0"/>
              <a:t>; </a:t>
            </a:r>
            <a:r>
              <a:rPr lang="sk-SK" sz="2400" dirty="0" smtClean="0"/>
              <a:t>okrem </a:t>
            </a:r>
            <a:r>
              <a:rPr lang="sk-SK" sz="2400" dirty="0"/>
              <a:t>maštaľného hnoja a kompostov, ak </a:t>
            </a:r>
            <a:r>
              <a:rPr lang="sk-SK" sz="2400" dirty="0" smtClean="0"/>
              <a:t>sú do </a:t>
            </a:r>
            <a:r>
              <a:rPr lang="sk-SK" sz="2400" dirty="0"/>
              <a:t>24 </a:t>
            </a:r>
            <a:r>
              <a:rPr lang="sk-SK" sz="2400" dirty="0" smtClean="0"/>
              <a:t>hod.  </a:t>
            </a:r>
            <a:r>
              <a:rPr lang="sk-SK" sz="2400" dirty="0"/>
              <a:t>zapravené </a:t>
            </a:r>
            <a:endParaRPr lang="sk-SK" sz="2400" dirty="0" smtClean="0"/>
          </a:p>
          <a:p>
            <a:pPr lvl="0"/>
            <a:r>
              <a:rPr lang="sk-SK" sz="2400" dirty="0" smtClean="0"/>
              <a:t>Dodržiavať </a:t>
            </a:r>
            <a:r>
              <a:rPr lang="sk-SK" sz="2400" dirty="0"/>
              <a:t>povinnosť </a:t>
            </a:r>
            <a:r>
              <a:rPr lang="sk-SK" sz="2400" dirty="0" smtClean="0"/>
              <a:t> </a:t>
            </a:r>
            <a:r>
              <a:rPr lang="sk-SK" sz="2400" dirty="0"/>
              <a:t>mať osvedčenie o odbornej spôsobilosti</a:t>
            </a:r>
          </a:p>
          <a:p>
            <a:pPr lvl="0"/>
            <a:r>
              <a:rPr lang="sk-SK" sz="2400" dirty="0"/>
              <a:t>Dodržiavať povinnosť kontroly aplikačných zariadení s vydaným osvedčením a kontrolnou </a:t>
            </a:r>
            <a:r>
              <a:rPr lang="sk-SK" sz="2400" dirty="0" smtClean="0"/>
              <a:t>nálepkou</a:t>
            </a:r>
            <a:endParaRPr lang="sk-SK" sz="2400" dirty="0"/>
          </a:p>
          <a:p>
            <a:pPr lvl="0"/>
            <a:r>
              <a:rPr lang="sk-SK" sz="2400" dirty="0"/>
              <a:t>Dodržiavať podmienky skladovania </a:t>
            </a:r>
            <a:r>
              <a:rPr lang="sk-SK" sz="2400" dirty="0" smtClean="0"/>
              <a:t>POR, </a:t>
            </a:r>
            <a:r>
              <a:rPr lang="sk-SK" sz="2400" dirty="0"/>
              <a:t>manipulácie s nimi a nakladania s ich obalmi</a:t>
            </a:r>
          </a:p>
          <a:p>
            <a:pPr marL="0" indent="0">
              <a:buNone/>
            </a:pPr>
            <a:endParaRPr lang="sk-SK" sz="1800" b="1" dirty="0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294968" y="649340"/>
            <a:ext cx="11058832" cy="7571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k-SK" altLang="sk-SK" sz="2400" dirty="0" smtClean="0">
                <a:cs typeface="Arial" panose="020B0604020202020204" pitchFamily="34" charset="0"/>
              </a:rPr>
              <a:t>3. minimálne </a:t>
            </a:r>
            <a:r>
              <a:rPr lang="sk-SK" altLang="sk-SK" sz="2400" dirty="0">
                <a:cs typeface="Arial" panose="020B0604020202020204" pitchFamily="34" charset="0"/>
              </a:rPr>
              <a:t>požiadavky používania  </a:t>
            </a:r>
            <a:r>
              <a:rPr lang="sk-SK" altLang="sk-SK" sz="2400" dirty="0" smtClean="0">
                <a:cs typeface="Arial" panose="020B0604020202020204" pitchFamily="34" charset="0"/>
              </a:rPr>
              <a:t>POR </a:t>
            </a:r>
            <a:r>
              <a:rPr lang="sk-SK" altLang="sk-SK" sz="2400" dirty="0">
                <a:cs typeface="Arial" panose="020B0604020202020204" pitchFamily="34" charset="0"/>
              </a:rPr>
              <a:t>a minimálne požiadavky používania </a:t>
            </a:r>
            <a:r>
              <a:rPr lang="sk-SK" altLang="sk-SK" sz="2400" dirty="0" smtClean="0">
                <a:cs typeface="Arial" panose="020B0604020202020204" pitchFamily="34" charset="0"/>
              </a:rPr>
              <a:t>hnojív – príloha č. 1 NV SR 3/2023 </a:t>
            </a:r>
            <a:r>
              <a:rPr lang="sk-SK" altLang="sk-SK" sz="2400" dirty="0" err="1" smtClean="0">
                <a:cs typeface="Arial" panose="020B0604020202020204" pitchFamily="34" charset="0"/>
              </a:rPr>
              <a:t>Z.z</a:t>
            </a:r>
            <a:r>
              <a:rPr lang="sk-SK" altLang="sk-SK" sz="2400" dirty="0" smtClean="0">
                <a:cs typeface="Arial" panose="020B0604020202020204" pitchFamily="34" charset="0"/>
              </a:rPr>
              <a:t>. </a:t>
            </a:r>
            <a:endParaRPr lang="sk-SK" sz="1600" i="1" dirty="0"/>
          </a:p>
        </p:txBody>
      </p:sp>
    </p:spTree>
    <p:extLst>
      <p:ext uri="{BB962C8B-B14F-4D97-AF65-F5344CB8AC3E}">
        <p14:creationId xmlns:p14="http://schemas.microsoft.com/office/powerpoint/2010/main" val="245350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1" y="43718"/>
            <a:ext cx="6216118" cy="3796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</a:t>
            </a:r>
            <a:r>
              <a:rPr lang="sk-SK" sz="1400" b="1" dirty="0" smtClean="0">
                <a:solidFill>
                  <a:schemeClr val="bg1"/>
                </a:solidFill>
              </a:rPr>
              <a:t>(čl.70)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34037" y="1134883"/>
            <a:ext cx="11871767" cy="556816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/>
          <a:lstStyle>
            <a:defPPr>
              <a:defRPr lang="sk-S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sz="1600" b="1" dirty="0">
              <a:solidFill>
                <a:schemeClr val="tx1"/>
              </a:solidFill>
            </a:endParaRPr>
          </a:p>
          <a:p>
            <a:r>
              <a:rPr lang="sk-SK" sz="2000" dirty="0">
                <a:solidFill>
                  <a:schemeClr val="tx1"/>
                </a:solidFill>
              </a:rPr>
              <a:t>USMERNENIE MPRV SR k ustanoveniam nariadenia vlády Slovenskej republiky č. 3/2023 Z. z., ktorým sa ustanovujú pravidlá poskytovania podpory na neprojektové opatrenia Strategického plánu spoločnej poľnohospodárskej politiky</a:t>
            </a:r>
          </a:p>
          <a:p>
            <a:pPr lvl="0"/>
            <a:endParaRPr lang="sk-SK" sz="20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tx1"/>
                </a:solidFill>
              </a:rPr>
              <a:t>Odbery pôdnych vzoriek – 10 ha /1homogénna priemerná </a:t>
            </a:r>
            <a:r>
              <a:rPr lang="sk-SK" sz="2400" dirty="0" smtClean="0">
                <a:solidFill>
                  <a:schemeClr val="tx1"/>
                </a:solidFill>
              </a:rPr>
              <a:t>vzorka</a:t>
            </a:r>
            <a:endParaRPr lang="sk-SK" sz="2400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tx1"/>
                </a:solidFill>
              </a:rPr>
              <a:t>Kritériá pre hodnotenie obsahu </a:t>
            </a:r>
            <a:r>
              <a:rPr lang="sk-SK" sz="2400" dirty="0" err="1">
                <a:solidFill>
                  <a:schemeClr val="tx1"/>
                </a:solidFill>
              </a:rPr>
              <a:t>Nmin</a:t>
            </a:r>
            <a:r>
              <a:rPr lang="sk-SK" sz="2400" dirty="0">
                <a:solidFill>
                  <a:schemeClr val="tx1"/>
                </a:solidFill>
              </a:rPr>
              <a:t> v </a:t>
            </a:r>
            <a:r>
              <a:rPr lang="sk-SK" sz="2400" dirty="0" smtClean="0">
                <a:solidFill>
                  <a:schemeClr val="tx1"/>
                </a:solidFill>
              </a:rPr>
              <a:t>pôde (podľa obsahu </a:t>
            </a:r>
            <a:r>
              <a:rPr lang="sk-SK" sz="2400" dirty="0" err="1">
                <a:solidFill>
                  <a:schemeClr val="tx1"/>
                </a:solidFill>
              </a:rPr>
              <a:t>Nmin</a:t>
            </a:r>
            <a:r>
              <a:rPr lang="sk-SK" sz="2400" dirty="0">
                <a:solidFill>
                  <a:schemeClr val="tx1"/>
                </a:solidFill>
              </a:rPr>
              <a:t> (mg/kg pôdy</a:t>
            </a:r>
            <a:r>
              <a:rPr lang="sk-SK" sz="2400" dirty="0" smtClean="0"/>
              <a:t>))</a:t>
            </a:r>
          </a:p>
          <a:p>
            <a:endParaRPr lang="sk-SK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tx1"/>
                </a:solidFill>
              </a:rPr>
              <a:t>Limitná dávka dusíka pri jednotlivých </a:t>
            </a:r>
            <a:r>
              <a:rPr lang="sk-SK" sz="2400" dirty="0" smtClean="0">
                <a:solidFill>
                  <a:schemeClr val="tx1"/>
                </a:solidFill>
              </a:rPr>
              <a:t>plodinách (nízky, stredný, vysoký výnos)</a:t>
            </a:r>
            <a:endParaRPr lang="sk-SK" sz="2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dirty="0" smtClean="0">
              <a:solidFill>
                <a:schemeClr val="tx1"/>
              </a:solidFill>
            </a:endParaRPr>
          </a:p>
          <a:p>
            <a:endParaRPr lang="sk-SK" sz="1800" dirty="0" smtClean="0"/>
          </a:p>
          <a:p>
            <a:endParaRPr lang="en-US" sz="1800" dirty="0"/>
          </a:p>
        </p:txBody>
      </p:sp>
      <p:sp>
        <p:nvSpPr>
          <p:cNvPr id="6" name="Obdĺžnik 5"/>
          <p:cNvSpPr/>
          <p:nvPr/>
        </p:nvSpPr>
        <p:spPr>
          <a:xfrm>
            <a:off x="134037" y="626918"/>
            <a:ext cx="11837333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k-SK" b="1" dirty="0"/>
              <a:t>70.05 Precízne hnojenie orných pôd pre ochranu vodných </a:t>
            </a:r>
            <a:r>
              <a:rPr lang="sk-SK" b="1" dirty="0" smtClean="0"/>
              <a:t>zdrojov                                                            </a:t>
            </a:r>
            <a:r>
              <a:rPr lang="sk-SK" sz="1600" b="1" dirty="0" smtClean="0"/>
              <a:t>Cieľ: 75 500 ha</a:t>
            </a:r>
            <a:endParaRPr lang="sk-SK" sz="1600" b="1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2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1" y="43718"/>
            <a:ext cx="6216118" cy="3796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</a:t>
            </a:r>
            <a:r>
              <a:rPr lang="sk-SK" sz="1400" b="1" dirty="0" smtClean="0">
                <a:solidFill>
                  <a:schemeClr val="bg1"/>
                </a:solidFill>
              </a:rPr>
              <a:t>(čl.70)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34037" y="1134883"/>
            <a:ext cx="11871767" cy="556816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/>
          <a:lstStyle>
            <a:defPPr>
              <a:defRPr lang="sk-S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sz="1600" b="1" dirty="0">
              <a:solidFill>
                <a:schemeClr val="tx1"/>
              </a:solidFill>
            </a:endParaRPr>
          </a:p>
          <a:p>
            <a:endParaRPr lang="sk-SK" sz="2000" dirty="0" smtClean="0">
              <a:solidFill>
                <a:schemeClr val="tx1"/>
              </a:solidFill>
            </a:endParaRPr>
          </a:p>
          <a:p>
            <a:r>
              <a:rPr lang="sk-SK" sz="2000" b="1" dirty="0" smtClean="0">
                <a:solidFill>
                  <a:schemeClr val="tx1"/>
                </a:solidFill>
              </a:rPr>
              <a:t>Kontrola plnenia podmienok</a:t>
            </a:r>
          </a:p>
          <a:p>
            <a:endParaRPr lang="sk-SK" sz="2000" b="1" dirty="0" smtClean="0">
              <a:solidFill>
                <a:schemeClr val="tx1"/>
              </a:solidFill>
            </a:endParaRPr>
          </a:p>
          <a:p>
            <a:r>
              <a:rPr lang="sk-SK" sz="2000" b="1" dirty="0" smtClean="0">
                <a:solidFill>
                  <a:schemeClr val="tx1"/>
                </a:solidFill>
              </a:rPr>
              <a:t>Krátenie platieb  - trvanie, rozsah, závažnosť</a:t>
            </a:r>
          </a:p>
          <a:p>
            <a:endParaRPr lang="sk-SK" sz="2000" b="1" dirty="0">
              <a:solidFill>
                <a:schemeClr val="tx1"/>
              </a:solidFill>
            </a:endParaRPr>
          </a:p>
          <a:p>
            <a:r>
              <a:rPr lang="sk-SK" sz="2000" b="1" dirty="0" smtClean="0">
                <a:solidFill>
                  <a:schemeClr val="tx1"/>
                </a:solidFill>
              </a:rPr>
              <a:t>Vestníky MPRV SR </a:t>
            </a:r>
            <a:r>
              <a:rPr lang="sk-SK" sz="2000" dirty="0">
                <a:solidFill>
                  <a:schemeClr val="tx1"/>
                </a:solidFill>
              </a:rPr>
              <a:t>https://www.mpsr.sk/legislativa-poda-pozemky/vestniky/47-23-6</a:t>
            </a:r>
            <a:endParaRPr lang="sk-SK" sz="1400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dirty="0" smtClean="0">
              <a:solidFill>
                <a:schemeClr val="tx1"/>
              </a:solidFill>
            </a:endParaRPr>
          </a:p>
          <a:p>
            <a:endParaRPr lang="sk-SK" sz="1800" dirty="0" smtClean="0"/>
          </a:p>
          <a:p>
            <a:endParaRPr lang="en-US" sz="1800" dirty="0"/>
          </a:p>
        </p:txBody>
      </p:sp>
      <p:sp>
        <p:nvSpPr>
          <p:cNvPr id="6" name="Obdĺžnik 5"/>
          <p:cNvSpPr/>
          <p:nvPr/>
        </p:nvSpPr>
        <p:spPr>
          <a:xfrm>
            <a:off x="134037" y="626918"/>
            <a:ext cx="11837333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k-SK" b="1" dirty="0"/>
              <a:t>70.05 Precízne hnojenie orných pôd pre ochranu vodných </a:t>
            </a:r>
            <a:r>
              <a:rPr lang="sk-SK" b="1" dirty="0" smtClean="0"/>
              <a:t>zdrojov                                                            </a:t>
            </a:r>
            <a:r>
              <a:rPr lang="sk-SK" sz="1600" b="1" dirty="0" smtClean="0"/>
              <a:t>Cieľ: 75 500 ha</a:t>
            </a:r>
            <a:endParaRPr lang="sk-SK" sz="1600" b="1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7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0" y="43718"/>
            <a:ext cx="6184587" cy="2896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(podľa </a:t>
            </a:r>
            <a:r>
              <a:rPr lang="sk-SK" sz="1400" b="1" dirty="0" smtClean="0">
                <a:solidFill>
                  <a:schemeClr val="bg1"/>
                </a:solidFill>
              </a:rPr>
              <a:t>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34037" y="1157669"/>
            <a:ext cx="11609021" cy="528425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/>
          <a:lstStyle>
            <a:defPPr>
              <a:defRPr lang="sk-S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400" b="1" dirty="0">
                <a:solidFill>
                  <a:schemeClr val="tx1"/>
                </a:solidFill>
              </a:rPr>
              <a:t>Oprávnené plochy na podporu: </a:t>
            </a:r>
            <a:r>
              <a:rPr lang="sk-SK" sz="1400" dirty="0" smtClean="0">
                <a:solidFill>
                  <a:schemeClr val="tx1"/>
                </a:solidFill>
              </a:rPr>
              <a:t>Územia pre zatrávňovanie podmáčanej ornej pôdy (zoznam </a:t>
            </a:r>
            <a:r>
              <a:rPr lang="sk-SK" sz="1400" dirty="0">
                <a:solidFill>
                  <a:schemeClr val="tx1"/>
                </a:solidFill>
              </a:rPr>
              <a:t>vo Vestníku MPRV SR, graficky v </a:t>
            </a:r>
            <a:r>
              <a:rPr lang="sk-SK" sz="1400" dirty="0" smtClean="0">
                <a:solidFill>
                  <a:schemeClr val="tx1"/>
                </a:solidFill>
              </a:rPr>
              <a:t>GSAA)</a:t>
            </a:r>
            <a:endParaRPr lang="sk-SK" sz="1400" dirty="0">
              <a:solidFill>
                <a:schemeClr val="tx1"/>
              </a:solidFill>
            </a:endParaRPr>
          </a:p>
          <a:p>
            <a:endParaRPr lang="sk-SK" sz="800" b="1" dirty="0" smtClean="0">
              <a:solidFill>
                <a:schemeClr val="tx1"/>
              </a:solidFill>
            </a:endParaRPr>
          </a:p>
          <a:p>
            <a:r>
              <a:rPr lang="sk-SK" sz="1400" b="1" dirty="0" smtClean="0">
                <a:solidFill>
                  <a:schemeClr val="tx1"/>
                </a:solidFill>
              </a:rPr>
              <a:t>Oprávnení </a:t>
            </a:r>
            <a:r>
              <a:rPr lang="sk-SK" sz="1400" b="1" dirty="0">
                <a:solidFill>
                  <a:schemeClr val="tx1"/>
                </a:solidFill>
              </a:rPr>
              <a:t>príjemcovia</a:t>
            </a:r>
            <a:r>
              <a:rPr lang="sk-SK" sz="1400" b="1" dirty="0" smtClean="0">
                <a:solidFill>
                  <a:schemeClr val="tx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tx1"/>
                </a:solidFill>
              </a:rPr>
              <a:t>Fyzické a právnické osoby, ktoré vykonávajú poľnohospodársku činnosť na poľnohospodárskej pôde evidovanej v LPIS</a:t>
            </a:r>
          </a:p>
          <a:p>
            <a:endParaRPr lang="sk-SK" sz="800" b="1" dirty="0">
              <a:solidFill>
                <a:schemeClr val="tx1"/>
              </a:solidFill>
            </a:endParaRPr>
          </a:p>
          <a:p>
            <a:r>
              <a:rPr lang="sk-SK" sz="1400" b="1" dirty="0">
                <a:solidFill>
                  <a:schemeClr val="tx1"/>
                </a:solidFill>
              </a:rPr>
              <a:t>Podmienky </a:t>
            </a:r>
            <a:r>
              <a:rPr lang="sk-SK" sz="1400" b="1" dirty="0" smtClean="0">
                <a:solidFill>
                  <a:schemeClr val="tx1"/>
                </a:solidFill>
              </a:rPr>
              <a:t>oprávnenosti:      </a:t>
            </a:r>
            <a:r>
              <a:rPr lang="sk-SK" sz="1400" dirty="0" smtClean="0">
                <a:solidFill>
                  <a:schemeClr val="tx1"/>
                </a:solidFill>
              </a:rPr>
              <a:t>Minimálne 5 </a:t>
            </a:r>
            <a:r>
              <a:rPr lang="sk-SK" sz="1400" dirty="0">
                <a:solidFill>
                  <a:schemeClr val="tx1"/>
                </a:solidFill>
              </a:rPr>
              <a:t>ha </a:t>
            </a:r>
            <a:r>
              <a:rPr lang="sk-SK" sz="1400" dirty="0" smtClean="0">
                <a:solidFill>
                  <a:schemeClr val="tx1"/>
                </a:solidFill>
              </a:rPr>
              <a:t>ornej pôdy v oprávnenom území</a:t>
            </a:r>
            <a:endParaRPr lang="sk-SK" sz="1400" dirty="0">
              <a:solidFill>
                <a:schemeClr val="tx1"/>
              </a:solidFill>
            </a:endParaRPr>
          </a:p>
          <a:p>
            <a:endParaRPr lang="sk-SK" sz="800" b="1" dirty="0">
              <a:solidFill>
                <a:schemeClr val="tx1"/>
              </a:solidFill>
            </a:endParaRPr>
          </a:p>
          <a:p>
            <a:r>
              <a:rPr lang="sk-SK" sz="1600" b="1" dirty="0">
                <a:solidFill>
                  <a:schemeClr val="tx1"/>
                </a:solidFill>
              </a:rPr>
              <a:t>Podmienky </a:t>
            </a:r>
            <a:r>
              <a:rPr lang="sk-SK" sz="1600" b="1" dirty="0" smtClean="0">
                <a:solidFill>
                  <a:schemeClr val="tx1"/>
                </a:solidFill>
              </a:rPr>
              <a:t>záväzku: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smtClean="0">
                <a:solidFill>
                  <a:schemeClr val="tx1"/>
                </a:solidFill>
              </a:rPr>
              <a:t>Založiť v </a:t>
            </a:r>
            <a:r>
              <a:rPr lang="sk-SK" sz="1600" dirty="0">
                <a:solidFill>
                  <a:schemeClr val="tx1"/>
                </a:solidFill>
              </a:rPr>
              <a:t>prvom </a:t>
            </a:r>
            <a:r>
              <a:rPr lang="sk-SK" sz="1600" dirty="0" smtClean="0">
                <a:solidFill>
                  <a:schemeClr val="tx1"/>
                </a:solidFill>
              </a:rPr>
              <a:t>roku najneskôr </a:t>
            </a:r>
            <a:r>
              <a:rPr lang="sk-SK" sz="1600" dirty="0">
                <a:solidFill>
                  <a:schemeClr val="tx1"/>
                </a:solidFill>
              </a:rPr>
              <a:t>do konca marca </a:t>
            </a:r>
            <a:r>
              <a:rPr lang="sk-SK" sz="1600" dirty="0" smtClean="0">
                <a:solidFill>
                  <a:schemeClr val="tx1"/>
                </a:solidFill>
              </a:rPr>
              <a:t>TTP vysiatím </a:t>
            </a:r>
            <a:r>
              <a:rPr lang="sk-SK" sz="1600" dirty="0">
                <a:solidFill>
                  <a:schemeClr val="tx1"/>
                </a:solidFill>
              </a:rPr>
              <a:t>zmesi osiva, v ktorej trávy tvoria najviac 83 %, </a:t>
            </a:r>
            <a:r>
              <a:rPr lang="sk-SK" sz="1600" dirty="0" smtClean="0">
                <a:solidFill>
                  <a:schemeClr val="tx1"/>
                </a:solidFill>
              </a:rPr>
              <a:t>ďatelinoviny </a:t>
            </a:r>
            <a:r>
              <a:rPr lang="sk-SK" sz="1600" dirty="0">
                <a:solidFill>
                  <a:schemeClr val="tx1"/>
                </a:solidFill>
              </a:rPr>
              <a:t>aspoň 12 % a iné kvitnúce  byliny najmenej 5 %; zmes osiva </a:t>
            </a:r>
            <a:r>
              <a:rPr lang="sk-SK" sz="1600" dirty="0" smtClean="0">
                <a:solidFill>
                  <a:schemeClr val="tx1"/>
                </a:solidFill>
              </a:rPr>
              <a:t>najmenej  </a:t>
            </a:r>
            <a:r>
              <a:rPr lang="sk-SK" sz="1600" dirty="0">
                <a:solidFill>
                  <a:schemeClr val="tx1"/>
                </a:solidFill>
              </a:rPr>
              <a:t>12 </a:t>
            </a:r>
            <a:r>
              <a:rPr lang="sk-SK" sz="1600" dirty="0" smtClean="0">
                <a:solidFill>
                  <a:schemeClr val="tx1"/>
                </a:solidFill>
              </a:rPr>
              <a:t>kg/ha</a:t>
            </a:r>
          </a:p>
          <a:p>
            <a:r>
              <a:rPr lang="sk-SK" sz="1600" u="sng" dirty="0" smtClean="0">
                <a:solidFill>
                  <a:schemeClr val="tx1"/>
                </a:solidFill>
              </a:rPr>
              <a:t>Na zatrávnenej ploche</a:t>
            </a:r>
            <a:endParaRPr lang="sk-SK" sz="1600" u="sng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smtClean="0">
                <a:solidFill>
                  <a:schemeClr val="tx1"/>
                </a:solidFill>
              </a:rPr>
              <a:t>Neaplikovať </a:t>
            </a:r>
            <a:r>
              <a:rPr lang="sk-SK" sz="1600" dirty="0">
                <a:solidFill>
                  <a:schemeClr val="tx1"/>
                </a:solidFill>
              </a:rPr>
              <a:t>prípravky na ochranu rastlín ani  hnojivá, okrem exkrementov pasúcich sa zvierat,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smtClean="0">
                <a:solidFill>
                  <a:schemeClr val="tx1"/>
                </a:solidFill>
              </a:rPr>
              <a:t>Nepoužívať </a:t>
            </a:r>
            <a:r>
              <a:rPr lang="sk-SK" sz="1600" dirty="0">
                <a:solidFill>
                  <a:schemeClr val="tx1"/>
                </a:solidFill>
              </a:rPr>
              <a:t>mulčovanie, neobnovovať a nerozorávať zatrávnené plochy,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>
                <a:solidFill>
                  <a:schemeClr val="tx1"/>
                </a:solidFill>
              </a:rPr>
              <a:t>V</a:t>
            </a:r>
            <a:r>
              <a:rPr lang="sk-SK" sz="1600" dirty="0" smtClean="0">
                <a:solidFill>
                  <a:schemeClr val="tx1"/>
                </a:solidFill>
              </a:rPr>
              <a:t>ykonať </a:t>
            </a:r>
            <a:r>
              <a:rPr lang="sk-SK" sz="1600" dirty="0">
                <a:solidFill>
                  <a:schemeClr val="tx1"/>
                </a:solidFill>
              </a:rPr>
              <a:t>prvú kosbu  v termíne do 30. júna  na ploche najviac 80% výmery zatrávnenej plochy, pričom minimálne 20 % z výmery zatrávnenej plochy musí byť pokosených v termíne od 1. júla; do výpočtu percentuálnych podielov sa nezarátavajú časti, na ktorých sa pasú hospodárske zvieratá,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smtClean="0">
                <a:solidFill>
                  <a:schemeClr val="tx1"/>
                </a:solidFill>
              </a:rPr>
              <a:t>Zabezpečiť následný </a:t>
            </a:r>
            <a:r>
              <a:rPr lang="sk-SK" sz="1600" dirty="0">
                <a:solidFill>
                  <a:schemeClr val="tx1"/>
                </a:solidFill>
              </a:rPr>
              <a:t>dosev zatrávnenej plochy </a:t>
            </a:r>
            <a:r>
              <a:rPr lang="sk-SK" sz="1600" dirty="0" smtClean="0">
                <a:solidFill>
                  <a:schemeClr val="tx1"/>
                </a:solidFill>
              </a:rPr>
              <a:t>stanovenou zmesou, </a:t>
            </a:r>
            <a:r>
              <a:rPr lang="sk-SK" sz="1600" dirty="0">
                <a:solidFill>
                  <a:schemeClr val="tx1"/>
                </a:solidFill>
              </a:rPr>
              <a:t>ak osiatie nebolo úspešné.</a:t>
            </a:r>
          </a:p>
          <a:p>
            <a:endParaRPr lang="sk-SK" sz="1600" dirty="0">
              <a:solidFill>
                <a:schemeClr val="tx1"/>
              </a:solidFill>
            </a:endParaRPr>
          </a:p>
          <a:p>
            <a:r>
              <a:rPr lang="sk-SK" sz="1600" b="1" i="1" dirty="0" smtClean="0">
                <a:solidFill>
                  <a:schemeClr val="tx1"/>
                </a:solidFill>
              </a:rPr>
              <a:t>Plocha</a:t>
            </a:r>
            <a:r>
              <a:rPr lang="sk-SK" sz="1600" b="1" i="1" dirty="0">
                <a:solidFill>
                  <a:schemeClr val="tx1"/>
                </a:solidFill>
              </a:rPr>
              <a:t>, na ktorú sa poskytuje podpora </a:t>
            </a:r>
            <a:r>
              <a:rPr lang="sk-SK" sz="1600" b="1" i="1" dirty="0" smtClean="0">
                <a:solidFill>
                  <a:schemeClr val="tx1"/>
                </a:solidFill>
              </a:rPr>
              <a:t>podľa tejto intervencie </a:t>
            </a:r>
            <a:r>
              <a:rPr lang="sk-SK" sz="1600" b="1" i="1" dirty="0">
                <a:solidFill>
                  <a:schemeClr val="tx1"/>
                </a:solidFill>
              </a:rPr>
              <a:t>sa nezapočítava do výmery Zatrávnenie ornej pôdy v chránenom </a:t>
            </a:r>
            <a:r>
              <a:rPr lang="sk-SK" sz="1600" b="1" i="1" dirty="0" smtClean="0">
                <a:solidFill>
                  <a:schemeClr val="tx1"/>
                </a:solidFill>
              </a:rPr>
              <a:t>území (priame platby)</a:t>
            </a:r>
            <a:endParaRPr lang="sk-SK" sz="1600" b="1" i="1" dirty="0">
              <a:solidFill>
                <a:schemeClr val="tx1"/>
              </a:solidFill>
            </a:endParaRPr>
          </a:p>
          <a:p>
            <a:endParaRPr lang="sk-SK" sz="800" dirty="0">
              <a:solidFill>
                <a:schemeClr val="tx1"/>
              </a:solidFill>
            </a:endParaRPr>
          </a:p>
          <a:p>
            <a:r>
              <a:rPr lang="sk-SK" sz="1400" b="1" dirty="0" smtClean="0">
                <a:solidFill>
                  <a:schemeClr val="tx1"/>
                </a:solidFill>
              </a:rPr>
              <a:t>Výška platby: </a:t>
            </a:r>
            <a:r>
              <a:rPr lang="sk-SK" sz="1400" dirty="0" smtClean="0">
                <a:solidFill>
                  <a:schemeClr val="tx1"/>
                </a:solidFill>
              </a:rPr>
              <a:t>299 €/ha</a:t>
            </a:r>
            <a:endParaRPr lang="sk-SK" sz="800" b="1" dirty="0">
              <a:solidFill>
                <a:schemeClr val="tx1"/>
              </a:solidFill>
            </a:endParaRPr>
          </a:p>
          <a:p>
            <a:r>
              <a:rPr lang="sk-SK" sz="1400" b="1" dirty="0" smtClean="0">
                <a:solidFill>
                  <a:schemeClr val="tx1"/>
                </a:solidFill>
              </a:rPr>
              <a:t>Začiatok realizácie (výzvy): </a:t>
            </a:r>
            <a:r>
              <a:rPr lang="sk-SK" sz="1400" dirty="0">
                <a:solidFill>
                  <a:schemeClr val="tx1"/>
                </a:solidFill>
              </a:rPr>
              <a:t>2023 (následne podľa prostriedkov</a:t>
            </a:r>
            <a:r>
              <a:rPr lang="sk-SK" sz="1400" dirty="0" smtClean="0">
                <a:solidFill>
                  <a:schemeClr val="tx1"/>
                </a:solidFill>
              </a:rPr>
              <a:t>)</a:t>
            </a:r>
            <a:endParaRPr lang="sk-SK" sz="800" b="1" dirty="0">
              <a:solidFill>
                <a:schemeClr val="tx1"/>
              </a:solidFill>
            </a:endParaRPr>
          </a:p>
          <a:p>
            <a:r>
              <a:rPr lang="sk-SK" sz="1400" b="1" dirty="0">
                <a:solidFill>
                  <a:prstClr val="black"/>
                </a:solidFill>
              </a:rPr>
              <a:t>Výberové </a:t>
            </a:r>
            <a:r>
              <a:rPr lang="sk-SK" sz="1400" b="1" dirty="0" smtClean="0">
                <a:solidFill>
                  <a:prstClr val="black"/>
                </a:solidFill>
              </a:rPr>
              <a:t>kritériá: </a:t>
            </a:r>
            <a:r>
              <a:rPr lang="sk-SK" sz="1400" dirty="0" smtClean="0">
                <a:solidFill>
                  <a:prstClr val="black"/>
                </a:solidFill>
              </a:rPr>
              <a:t>budú </a:t>
            </a:r>
            <a:r>
              <a:rPr lang="sk-SK" sz="1400" dirty="0">
                <a:solidFill>
                  <a:prstClr val="black"/>
                </a:solidFill>
              </a:rPr>
              <a:t>uplatnené v prípade pretlaku žiadostí nad finančné možnosti (uprednostnené</a:t>
            </a:r>
            <a:r>
              <a:rPr lang="sk-SK" sz="1400" dirty="0" smtClean="0">
                <a:solidFill>
                  <a:prstClr val="black"/>
                </a:solidFill>
              </a:rPr>
              <a:t>: výmera v záväzku)</a:t>
            </a:r>
            <a:endParaRPr lang="sk-SK" sz="1400" dirty="0">
              <a:solidFill>
                <a:prstClr val="black"/>
              </a:solidFill>
            </a:endParaRPr>
          </a:p>
          <a:p>
            <a:pPr lvl="0"/>
            <a:endParaRPr lang="sk-SK" sz="1400" b="1" dirty="0">
              <a:solidFill>
                <a:prstClr val="black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sz="1400" b="1" dirty="0">
              <a:solidFill>
                <a:schemeClr val="tx1"/>
              </a:solidFill>
            </a:endParaRPr>
          </a:p>
          <a:p>
            <a:endParaRPr lang="sk-SK" sz="1400" b="1" dirty="0" smtClean="0">
              <a:solidFill>
                <a:schemeClr val="tx1"/>
              </a:solidFill>
            </a:endParaRPr>
          </a:p>
          <a:p>
            <a:endParaRPr lang="sk-SK" dirty="0" smtClean="0">
              <a:solidFill>
                <a:schemeClr val="tx1"/>
              </a:solidFill>
            </a:endParaRPr>
          </a:p>
          <a:p>
            <a:endParaRPr lang="sk-SK" sz="1800" dirty="0" smtClean="0"/>
          </a:p>
          <a:p>
            <a:endParaRPr lang="en-US" sz="1800" dirty="0"/>
          </a:p>
        </p:txBody>
      </p:sp>
      <p:sp>
        <p:nvSpPr>
          <p:cNvPr id="6" name="Obdĺžnik 5"/>
          <p:cNvSpPr/>
          <p:nvPr/>
        </p:nvSpPr>
        <p:spPr>
          <a:xfrm>
            <a:off x="134038" y="629749"/>
            <a:ext cx="1160902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k-SK" b="1" dirty="0"/>
              <a:t>70.08 Zatrávňovanie podmáčanej ornej </a:t>
            </a:r>
            <a:r>
              <a:rPr lang="sk-SK" b="1" dirty="0" smtClean="0"/>
              <a:t>pôdy                                                                                           </a:t>
            </a:r>
            <a:r>
              <a:rPr lang="sk-SK" sz="1600" b="1" dirty="0" smtClean="0"/>
              <a:t>Cieľ: 7 032 ha</a:t>
            </a:r>
            <a:endParaRPr lang="sk-SK" sz="1600" b="1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4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7349BF3A-8911-3269-36C5-8FCAB8324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167" y="4758812"/>
            <a:ext cx="8967401" cy="2099187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51222578-3D26-F114-D5B7-9E9F1A91FC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378" y="3043054"/>
            <a:ext cx="2802614" cy="2570397"/>
          </a:xfrm>
          <a:prstGeom prst="rect">
            <a:avLst/>
          </a:prstGeom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38C9C0A1-18AB-D6EC-CE06-9318DFEE1C87}"/>
              </a:ext>
            </a:extLst>
          </p:cNvPr>
          <p:cNvSpPr/>
          <p:nvPr/>
        </p:nvSpPr>
        <p:spPr>
          <a:xfrm>
            <a:off x="1" y="1244549"/>
            <a:ext cx="1219199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6000" b="1" i="0" dirty="0" smtClean="0">
                <a:solidFill>
                  <a:schemeClr val="accent6"/>
                </a:solidFill>
                <a:effectLst/>
              </a:rPr>
              <a:t>Ďakujem za pozornosť</a:t>
            </a:r>
          </a:p>
          <a:p>
            <a:pPr algn="ctr"/>
            <a:endParaRPr lang="sk-SK" sz="3200" b="1" dirty="0" smtClean="0">
              <a:solidFill>
                <a:schemeClr val="accent6"/>
              </a:solidFill>
            </a:endParaRPr>
          </a:p>
          <a:p>
            <a:pPr algn="ctr"/>
            <a:endParaRPr lang="sk-SK" sz="3200" b="1" dirty="0">
              <a:solidFill>
                <a:schemeClr val="accent6"/>
              </a:solidFill>
            </a:endParaRPr>
          </a:p>
          <a:p>
            <a:pPr algn="ctr"/>
            <a:endParaRPr lang="sk-SK" sz="3200" b="1" dirty="0" smtClean="0">
              <a:solidFill>
                <a:schemeClr val="accent6"/>
              </a:solidFill>
            </a:endParaRPr>
          </a:p>
          <a:p>
            <a:pPr algn="ctr"/>
            <a:endParaRPr lang="sk-SK" sz="3200" b="1" dirty="0">
              <a:solidFill>
                <a:schemeClr val="accent6"/>
              </a:solidFill>
            </a:endParaRPr>
          </a:p>
          <a:p>
            <a:pPr algn="ctr"/>
            <a:endParaRPr lang="sk-SK" sz="3200" b="1" dirty="0" smtClean="0">
              <a:solidFill>
                <a:schemeClr val="accent6"/>
              </a:solidFill>
            </a:endParaRPr>
          </a:p>
          <a:p>
            <a:pPr algn="ctr"/>
            <a:endParaRPr lang="sk-SK" sz="3200" b="1" dirty="0" smtClean="0">
              <a:solidFill>
                <a:schemeClr val="accent6"/>
              </a:solidFill>
            </a:endParaRPr>
          </a:p>
          <a:p>
            <a:pPr algn="ctr"/>
            <a:r>
              <a:rPr lang="sk-SK" sz="3200" b="1" dirty="0" smtClean="0">
                <a:solidFill>
                  <a:schemeClr val="accent6"/>
                </a:solidFill>
              </a:rPr>
              <a:t>Dunajská Streda, 9.apríla 2024</a:t>
            </a:r>
            <a:endParaRPr lang="pt-BR" sz="3200" b="1" i="0" dirty="0">
              <a:solidFill>
                <a:schemeClr val="accent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5232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11374</TotalTime>
  <Words>1491</Words>
  <Application>Microsoft Office PowerPoint</Application>
  <PresentationFormat>Širokouhlá</PresentationFormat>
  <Paragraphs>204</Paragraphs>
  <Slides>16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Trebuchet MS</vt:lpstr>
      <vt:lpstr>Wingdings</vt:lpstr>
      <vt:lpstr>Motív Office</vt:lpstr>
      <vt:lpstr>Prezentácia programu PowerPoint</vt:lpstr>
      <vt:lpstr>CIELE OPATRENIA</vt:lpstr>
      <vt:lpstr>Národná legislatíva  MŽP SR/MPRV SR   </vt:lpstr>
      <vt:lpstr>Dusičnanová smernica , smernica Rady č. 91/696/EHS o ochrane vôd pred znečistením dusičnanmi z poľnohospodárskych zdrojov Čl. 4 a 5) – príloha 3 </vt:lpstr>
      <vt:lpstr>70.05 Precízne hnojenie orných pôd pre ochranu vodných zdrojov     Cieľ: 75 500 ha                                                                       </vt:lpstr>
      <vt:lpstr>Chránená vodohospodárska oblasť</vt:lpstr>
      <vt:lpstr>Prezentácia programu PowerPoint</vt:lpstr>
      <vt:lpstr>Prezentácia programu PowerPoint</vt:lpstr>
      <vt:lpstr>70.05 Precízne hnojenie orných pôd pre ochranu vodných zdrojov</vt:lpstr>
      <vt:lpstr>70.05 Precízne hnojenie orných pôd pre ochranu vodných zdrojov</vt:lpstr>
      <vt:lpstr>   </vt:lpstr>
      <vt:lpstr>3. minimálne požiadavky používania  POR a minimálne požiadavky používania hnojív – príloha č. 1 NV SR 3/2023 Z.z. 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Michal Psota</dc:creator>
  <cp:lastModifiedBy>AKS</cp:lastModifiedBy>
  <cp:revision>389</cp:revision>
  <cp:lastPrinted>2022-04-05T08:08:51Z</cp:lastPrinted>
  <dcterms:created xsi:type="dcterms:W3CDTF">2022-03-25T13:33:03Z</dcterms:created>
  <dcterms:modified xsi:type="dcterms:W3CDTF">2024-04-09T07:03:38Z</dcterms:modified>
</cp:coreProperties>
</file>