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00" r:id="rId2"/>
    <p:sldId id="309" r:id="rId3"/>
    <p:sldId id="310" r:id="rId4"/>
    <p:sldId id="296" r:id="rId5"/>
    <p:sldId id="302" r:id="rId6"/>
  </p:sldIdLst>
  <p:sldSz cx="12192000" cy="6858000"/>
  <p:notesSz cx="6805613" cy="99393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sťovecká Adriana" initials="HA" lastIdx="2" clrIdx="0">
    <p:extLst>
      <p:ext uri="{19B8F6BF-5375-455C-9EA6-DF929625EA0E}">
        <p15:presenceInfo xmlns:p15="http://schemas.microsoft.com/office/powerpoint/2012/main" userId="S-1-5-21-3495560190-2307090886-770446312-186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5" autoAdjust="0"/>
    <p:restoredTop sz="93256" autoAdjust="0"/>
  </p:normalViewPr>
  <p:slideViewPr>
    <p:cSldViewPr snapToGrid="0">
      <p:cViewPr varScale="1">
        <p:scale>
          <a:sx n="81" d="100"/>
          <a:sy n="81" d="100"/>
        </p:scale>
        <p:origin x="6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8F44F-76E8-44E5-959D-A9B87ABF503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CCAB7-1596-4C46-BE53-0D3D25797A8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87330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CCAB7-1596-4C46-BE53-0D3D25797A80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00900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35EA23-4D41-46F1-BB35-EDC60FF7E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862017A-F1A7-4A55-8ED1-8F209A04B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606B9D6-74D6-46A6-8D35-61EEA4056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D370BCB-9C5D-46B9-9DB1-68AA90A3C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B8121BF-9579-43CD-A53F-A45A84163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20858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B1BAEB-A59B-467D-BC8D-5930BE86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06D5389-875F-40D3-8061-2A4345272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B7E0F4-C311-49B7-8F61-9CB1DB877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BD44F99-906A-4420-8B7D-C92DE99F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5F1D86A-0378-473C-934F-4AB48D35C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8854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A5AF16-6B0F-4E6B-BD9A-23564B673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78BD2F0-8619-4644-A2FF-735849111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D2825E8-BA1D-4A8C-9E59-599157E3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3A857D3-8FA4-47AE-9FD8-CA63B10FF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25FF47C-1347-4F29-A8D9-72FA83F28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6672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75F209-7EE8-4B49-B9FC-733B849C9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CB7F9-4633-425F-B8C0-8FC2F57B5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F31923E-8B73-40EE-9223-BDB882BBE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D28DF5A-6B4A-4126-B988-7D882D4A7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419B038-B1BB-4CB5-89E7-F4B66D47A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A373B128-F9DE-48A2-A13C-72DB5353D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2651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219BDD-F3F4-41DD-93A3-91C9EC54C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FDBD0E2-2947-4F7A-ACED-3DEE15599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4D462F4-50AC-4186-89C5-B54F82FCC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4369CCD-A1B3-4DFD-8797-9F77C834BF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98CCD696-6577-4FDC-81D4-F7A1C6CB78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D6A03358-9870-4F76-A997-467ABF063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C0065FDD-5DD7-4D90-9377-12598BFFD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131913E7-D1F0-4C3B-9750-E2B7540D3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9040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3C58EB-992C-4966-9604-8465C21E7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E229B0C1-31CB-4316-88A8-E8E09EF80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A52361D-B651-47E3-BB32-A93A84D84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375252C-4B61-44E2-BE18-195B1035A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34515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ED7234DB-12DB-4FA6-BDE5-E4B4AAB4A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DACF3E33-F15D-4F8E-BCC5-0F9F54E30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4B8B5BA-F74F-48A4-948C-195B8008B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05150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78482F-F86E-41D7-9DB1-77A36258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D873EF-AF68-4835-B571-CFD746485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1268854-6FBD-4D00-B100-BC060FC6A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F6C0F20-04E4-41D9-B9D8-6A2072500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5038BC5-499F-4319-AF9D-09816E976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2293819-90A9-4BC4-A5EB-81310083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882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10141A-A523-4616-8CA2-F3DDBCBC0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36ED662A-CDD5-46A8-AAC2-7999D288B2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D8312C9-BFC5-49EC-9AD4-1294F3009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D99F9FFC-7EBF-4489-A5BB-FAB03766A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7C0F08F-E53D-4893-A16A-EEA7BCEAD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AD2D793-B4BD-458F-9A86-8A818B5F8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40214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CE7514-0724-43D6-8464-DC51A283F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FF3BEDC9-ECC6-4DFC-A134-1A5B33218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E626E94-5F77-4663-8662-D67543006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422DBAB-D2C2-4321-A936-00B938E17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242CA2A-AB41-480B-AA23-D69C6DAD9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2004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F33B6542-4569-4B88-A8BF-06D54766D7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A3669531-0C9B-4553-9038-F8014BB88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621B8AF-3743-4F69-8AA5-0583D8DD8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1989A2A-A14F-4CC7-801D-839BCFEAD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1DA99F5-20D4-42DE-81FF-D32FFB606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9440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8819DF5C-B8B9-4294-929C-0329CC319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684DFDB-3DE3-4E3D-AB2B-DDD0B6D81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F311128-1492-4D2F-92C9-F31A37FF8A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14F7E-4CE2-40C3-A1EC-0B84F900C60D}" type="datetimeFigureOut">
              <a:rPr lang="sk-SK" smtClean="0"/>
              <a:t>9. 4. 2024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82757A7-481B-4C8C-BC98-017D78F54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5096888-39CE-4AC3-A5E4-23F526FDE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618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06B5D048-9944-49FF-825C-145F83A29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7464"/>
            <a:ext cx="12192000" cy="8583168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4AE65290-F7EC-A28D-7697-D14E3CE32F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7" y="360032"/>
            <a:ext cx="1735494" cy="624778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67527692-7335-4416-9584-1D7CA729A84C}"/>
              </a:ext>
            </a:extLst>
          </p:cNvPr>
          <p:cNvSpPr txBox="1"/>
          <p:nvPr/>
        </p:nvSpPr>
        <p:spPr>
          <a:xfrm>
            <a:off x="1170039" y="3875685"/>
            <a:ext cx="952745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2800" b="1" dirty="0"/>
              <a:t>Precízne hnojenie orných pôd - ochrana vodných </a:t>
            </a:r>
            <a:r>
              <a:rPr lang="sk-SK" sz="2800" b="1" dirty="0" smtClean="0"/>
              <a:t>zdrojov</a:t>
            </a:r>
            <a:endParaRPr lang="sk-SK" sz="2800" b="1" dirty="0"/>
          </a:p>
          <a:p>
            <a:pPr algn="ctr"/>
            <a:endParaRPr lang="sk-SK" sz="2800" b="1" dirty="0" smtClean="0"/>
          </a:p>
          <a:p>
            <a:pPr algn="ctr"/>
            <a:r>
              <a:rPr lang="sk-SK" sz="2400" dirty="0" smtClean="0"/>
              <a:t>Nariadenie vlády SR č. 3/2023 Z. z</a:t>
            </a:r>
            <a:r>
              <a:rPr lang="sk-SK" sz="2400" dirty="0"/>
              <a:t>. ktorým sa ustanovujú pravidlá poskytovania podpory na neprojektové opatrenia Strategického plánu spoločnej poľnohospodárskej politiky</a:t>
            </a:r>
            <a:endParaRPr lang="sk-SK" sz="2400" dirty="0" smtClean="0"/>
          </a:p>
          <a:p>
            <a:pPr algn="ctr"/>
            <a:r>
              <a:rPr lang="sk-SK" sz="2800" dirty="0" smtClean="0"/>
              <a:t>neprojektové </a:t>
            </a:r>
            <a:r>
              <a:rPr lang="sk-SK" sz="2800" dirty="0"/>
              <a:t>intervencie SP SPP </a:t>
            </a:r>
            <a:r>
              <a:rPr lang="sk-SK" sz="2800" dirty="0" smtClean="0"/>
              <a:t>2023-2027</a:t>
            </a:r>
          </a:p>
        </p:txBody>
      </p:sp>
    </p:spTree>
    <p:extLst>
      <p:ext uri="{BB962C8B-B14F-4D97-AF65-F5344CB8AC3E}">
        <p14:creationId xmlns:p14="http://schemas.microsoft.com/office/powerpoint/2010/main" val="248080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31" y="0"/>
            <a:ext cx="7002043" cy="583200"/>
          </a:xfrm>
          <a:prstGeom prst="rect">
            <a:avLst/>
          </a:prstGeom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0" y="43718"/>
            <a:ext cx="6184587" cy="2896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400" b="1" dirty="0">
                <a:solidFill>
                  <a:schemeClr val="bg1"/>
                </a:solidFill>
              </a:rPr>
              <a:t>Environmentálne, klimatické a iné záväzky týkajúce sa hospodárenia (podľa </a:t>
            </a:r>
            <a:r>
              <a:rPr lang="sk-SK" sz="1400" b="1" dirty="0" smtClean="0">
                <a:solidFill>
                  <a:schemeClr val="bg1"/>
                </a:solidFill>
              </a:rPr>
              <a:t>čl.70)</a:t>
            </a:r>
            <a:endParaRPr lang="sk-SK" sz="1400" b="1" dirty="0">
              <a:solidFill>
                <a:schemeClr val="bg1"/>
              </a:solidFill>
            </a:endParaRP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446" y="6269194"/>
            <a:ext cx="1070554" cy="58880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4821715"/>
            <a:ext cx="10515600" cy="1383776"/>
          </a:xfrm>
        </p:spPr>
        <p:txBody>
          <a:bodyPr>
            <a:noAutofit/>
          </a:bodyPr>
          <a:lstStyle/>
          <a:p>
            <a:r>
              <a:rPr lang="sk-SK" sz="1800" b="1" dirty="0" smtClean="0"/>
              <a:t>Intervencia prispieva </a:t>
            </a:r>
            <a:r>
              <a:rPr lang="sk-SK" sz="1800" b="1" dirty="0"/>
              <a:t>k </a:t>
            </a:r>
            <a:br>
              <a:rPr lang="sk-SK" sz="1800" b="1" dirty="0"/>
            </a:br>
            <a:r>
              <a:rPr lang="sk-SK" sz="1800" dirty="0"/>
              <a:t>R.21* - Podiel poľnohospodárskej pôdy, na ktorú sa vzťahujú záväzky riadenia týkajúce sa kvality vody</a:t>
            </a:r>
            <a:br>
              <a:rPr lang="sk-SK" sz="1800" dirty="0"/>
            </a:br>
            <a:r>
              <a:rPr lang="sk-SK" sz="1800" dirty="0"/>
              <a:t>R.22* – Udržateľné hospodárenie so živinami podiel využívanej poľnohospodárskej plochy (UAA) v rámci podporovaných záväzkov týkajúcich sa lepšieho manažmentu </a:t>
            </a:r>
            <a:r>
              <a:rPr lang="sk-SK" sz="1800" dirty="0" smtClean="0"/>
              <a:t>živín</a:t>
            </a:r>
            <a:br>
              <a:rPr lang="sk-SK" sz="1800" dirty="0" smtClean="0"/>
            </a:br>
            <a:r>
              <a:rPr lang="sk-SK" sz="1800" b="1" dirty="0" smtClean="0"/>
              <a:t>riziko neplnenia výkonnosti už za rok 2023 (35%)</a:t>
            </a:r>
            <a:endParaRPr lang="sk-SK" sz="1800" b="1" dirty="0"/>
          </a:p>
        </p:txBody>
      </p:sp>
      <p:graphicFrame>
        <p:nvGraphicFramePr>
          <p:cNvPr id="5" name="Zástupný objekt pre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2484567"/>
              </p:ext>
            </p:extLst>
          </p:nvPr>
        </p:nvGraphicFramePr>
        <p:xfrm>
          <a:off x="838200" y="1711325"/>
          <a:ext cx="10515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76098924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3280508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14225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Výmera</a:t>
                      </a:r>
                      <a:r>
                        <a:rPr lang="sk-SK" baseline="0" dirty="0" smtClean="0"/>
                        <a:t> (ha)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Suma EUR ročne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729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Plán 2023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45 000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3 001 500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84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Plán 2024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75 500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5 035 850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028844"/>
                  </a:ext>
                </a:extLst>
              </a:tr>
            </a:tbl>
          </a:graphicData>
        </a:graphic>
      </p:graphicFrame>
      <p:graphicFrame>
        <p:nvGraphicFramePr>
          <p:cNvPr id="6" name="Tabuľ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172182"/>
              </p:ext>
            </p:extLst>
          </p:nvPr>
        </p:nvGraphicFramePr>
        <p:xfrm>
          <a:off x="838200" y="3081100"/>
          <a:ext cx="1026283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6348">
                  <a:extLst>
                    <a:ext uri="{9D8B030D-6E8A-4147-A177-3AD203B41FA5}">
                      <a16:colId xmlns:a16="http://schemas.microsoft.com/office/drawing/2014/main" val="1670948894"/>
                    </a:ext>
                  </a:extLst>
                </a:gridCol>
                <a:gridCol w="3515557">
                  <a:extLst>
                    <a:ext uri="{9D8B030D-6E8A-4147-A177-3AD203B41FA5}">
                      <a16:colId xmlns:a16="http://schemas.microsoft.com/office/drawing/2014/main" val="1447552671"/>
                    </a:ext>
                  </a:extLst>
                </a:gridCol>
                <a:gridCol w="3270927">
                  <a:extLst>
                    <a:ext uri="{9D8B030D-6E8A-4147-A177-3AD203B41FA5}">
                      <a16:colId xmlns:a16="http://schemas.microsoft.com/office/drawing/2014/main" val="1192430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Výmera</a:t>
                      </a:r>
                      <a:r>
                        <a:rPr lang="sk-SK" baseline="0" dirty="0" smtClean="0"/>
                        <a:t> (ha)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Suma EUR ročne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6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žiadosti 2023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19 200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1 300 000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259351"/>
                  </a:ext>
                </a:extLst>
              </a:tr>
            </a:tbl>
          </a:graphicData>
        </a:graphic>
      </p:graphicFrame>
      <p:sp>
        <p:nvSpPr>
          <p:cNvPr id="9" name="Nadpis 1"/>
          <p:cNvSpPr txBox="1">
            <a:spLocks/>
          </p:cNvSpPr>
          <p:nvPr/>
        </p:nvSpPr>
        <p:spPr>
          <a:xfrm>
            <a:off x="990600" y="517525"/>
            <a:ext cx="10515600" cy="10958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800" b="1" dirty="0" smtClean="0"/>
              <a:t>70.05 - </a:t>
            </a:r>
            <a:r>
              <a:rPr lang="sk-SK" sz="2800" b="1" dirty="0" err="1" smtClean="0"/>
              <a:t>Agroenvironmentálno</a:t>
            </a:r>
            <a:r>
              <a:rPr lang="sk-SK" sz="2800" b="1" dirty="0" smtClean="0"/>
              <a:t>-klimatická intervencia - Precízne hnojenie orných pôd - ochrana vodných zdrojov</a:t>
            </a:r>
            <a:endParaRPr lang="sk-SK" sz="2000" b="1" dirty="0"/>
          </a:p>
        </p:txBody>
      </p:sp>
    </p:spTree>
    <p:extLst>
      <p:ext uri="{BB962C8B-B14F-4D97-AF65-F5344CB8AC3E}">
        <p14:creationId xmlns:p14="http://schemas.microsoft.com/office/powerpoint/2010/main" val="4238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b="1" dirty="0"/>
              <a:t>70.05 - </a:t>
            </a:r>
            <a:r>
              <a:rPr lang="sk-SK" sz="2800" b="1" dirty="0" err="1"/>
              <a:t>Agroenvironmentálno</a:t>
            </a:r>
            <a:r>
              <a:rPr lang="sk-SK" sz="2800" b="1" dirty="0"/>
              <a:t>-klimatická intervencia - Precízne hnojenie orných pôd - ochrana vodných zdrojov</a:t>
            </a:r>
            <a:br>
              <a:rPr lang="sk-SK" sz="2800" b="1" dirty="0"/>
            </a:br>
            <a:endParaRPr lang="sk-SK" sz="2800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</p:txBody>
      </p:sp>
      <p:sp>
        <p:nvSpPr>
          <p:cNvPr id="9" name="Zástupný objekt pre text 8"/>
          <p:cNvSpPr>
            <a:spLocks noGrp="1"/>
          </p:cNvSpPr>
          <p:nvPr>
            <p:ph type="body" sz="quarter" idx="4294967295"/>
          </p:nvPr>
        </p:nvSpPr>
        <p:spPr>
          <a:xfrm>
            <a:off x="3504406" y="1897272"/>
            <a:ext cx="5183187" cy="823912"/>
          </a:xfrm>
        </p:spPr>
        <p:txBody>
          <a:bodyPr/>
          <a:lstStyle/>
          <a:p>
            <a:r>
              <a:rPr lang="sk-SK" dirty="0"/>
              <a:t>Prečo realizovať intervenciu</a:t>
            </a:r>
          </a:p>
        </p:txBody>
      </p:sp>
      <p:sp>
        <p:nvSpPr>
          <p:cNvPr id="7" name="AutoShape 4" descr="Granulované dusíkaté hnojivá | Sunflower s.r.o"/>
          <p:cNvSpPr>
            <a:spLocks noChangeAspect="1" noChangeArrowheads="1"/>
          </p:cNvSpPr>
          <p:nvPr/>
        </p:nvSpPr>
        <p:spPr bwMode="auto">
          <a:xfrm>
            <a:off x="155575" y="-144463"/>
            <a:ext cx="4907366" cy="490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4" name="Obrázok 13"/>
          <p:cNvPicPr>
            <a:picLocks noChangeAspect="1"/>
          </p:cNvPicPr>
          <p:nvPr/>
        </p:nvPicPr>
        <p:blipFill rotWithShape="1">
          <a:blip r:embed="rId3"/>
          <a:srcRect l="83004" t="41966" r="2957" b="26191"/>
          <a:stretch/>
        </p:blipFill>
        <p:spPr>
          <a:xfrm>
            <a:off x="3552886" y="2811192"/>
            <a:ext cx="5134707" cy="327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4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02043" cy="583200"/>
          </a:xfrm>
          <a:prstGeom prst="rect">
            <a:avLst/>
          </a:prstGeom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0" y="26633"/>
            <a:ext cx="6211614" cy="2986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400" b="1" dirty="0">
                <a:solidFill>
                  <a:schemeClr val="bg1"/>
                </a:solidFill>
              </a:rPr>
              <a:t>Environmentálne, klimatické a iné záväzky týkajúce sa hospodárenia (podľa </a:t>
            </a:r>
            <a:r>
              <a:rPr lang="sk-SK" sz="1400" b="1" dirty="0" smtClean="0">
                <a:solidFill>
                  <a:schemeClr val="bg1"/>
                </a:solidFill>
              </a:rPr>
              <a:t>čl.70)</a:t>
            </a:r>
            <a:endParaRPr lang="sk-SK" sz="1400" b="1" dirty="0">
              <a:solidFill>
                <a:schemeClr val="bg1"/>
              </a:solidFill>
            </a:endParaRP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446" y="6269194"/>
            <a:ext cx="1070554" cy="588805"/>
          </a:xfrm>
          <a:prstGeom prst="rect">
            <a:avLst/>
          </a:prstGeom>
        </p:spPr>
      </p:pic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70374" t="12601" r="13163" b="62184"/>
          <a:stretch/>
        </p:blipFill>
        <p:spPr>
          <a:xfrm>
            <a:off x="2407137" y="1376037"/>
            <a:ext cx="7171870" cy="3089429"/>
          </a:xfrm>
          <a:prstGeom prst="rect">
            <a:avLst/>
          </a:prstGeom>
        </p:spPr>
      </p:pic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838200" y="870940"/>
            <a:ext cx="10515600" cy="3139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sk-SK" sz="1600" i="1" dirty="0" smtClean="0"/>
              <a:t>Limitné dávky N</a:t>
            </a:r>
            <a:endParaRPr lang="sk-SK" sz="1600" i="1" dirty="0"/>
          </a:p>
        </p:txBody>
      </p:sp>
      <p:pic>
        <p:nvPicPr>
          <p:cNvPr id="9" name="Zástupný objekt pre obsah 4"/>
          <p:cNvPicPr>
            <a:picLocks noChangeAspect="1"/>
          </p:cNvPicPr>
          <p:nvPr/>
        </p:nvPicPr>
        <p:blipFill rotWithShape="1">
          <a:blip r:embed="rId5"/>
          <a:srcRect l="70667" t="76410" r="12961" b="10623"/>
          <a:stretch/>
        </p:blipFill>
        <p:spPr>
          <a:xfrm>
            <a:off x="2459302" y="4880741"/>
            <a:ext cx="7119706" cy="158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3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7349BF3A-8911-3269-36C5-8FCAB8324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167" y="4758812"/>
            <a:ext cx="8967401" cy="2099187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51222578-3D26-F114-D5B7-9E9F1A91FC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378" y="3043054"/>
            <a:ext cx="2802614" cy="2570397"/>
          </a:xfrm>
          <a:prstGeom prst="rect">
            <a:avLst/>
          </a:prstGeom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38C9C0A1-18AB-D6EC-CE06-9318DFEE1C87}"/>
              </a:ext>
            </a:extLst>
          </p:cNvPr>
          <p:cNvSpPr/>
          <p:nvPr/>
        </p:nvSpPr>
        <p:spPr>
          <a:xfrm>
            <a:off x="1" y="1244549"/>
            <a:ext cx="1219199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6000" b="1" i="0" dirty="0" smtClean="0">
                <a:solidFill>
                  <a:schemeClr val="accent6"/>
                </a:solidFill>
                <a:effectLst/>
              </a:rPr>
              <a:t>Ďakujem za pozornosť</a:t>
            </a:r>
          </a:p>
          <a:p>
            <a:pPr algn="ctr"/>
            <a:endParaRPr lang="sk-SK" sz="3200" b="1" dirty="0" smtClean="0">
              <a:solidFill>
                <a:schemeClr val="accent6"/>
              </a:solidFill>
            </a:endParaRPr>
          </a:p>
          <a:p>
            <a:pPr algn="ctr"/>
            <a:endParaRPr lang="sk-SK" sz="3200" b="1" dirty="0">
              <a:solidFill>
                <a:schemeClr val="accent6"/>
              </a:solidFill>
            </a:endParaRPr>
          </a:p>
          <a:p>
            <a:pPr algn="ctr"/>
            <a:endParaRPr lang="sk-SK" sz="3200" b="1" dirty="0" smtClean="0">
              <a:solidFill>
                <a:schemeClr val="accent6"/>
              </a:solidFill>
            </a:endParaRPr>
          </a:p>
          <a:p>
            <a:pPr algn="ctr"/>
            <a:endParaRPr lang="sk-SK" sz="3200" b="1" dirty="0">
              <a:solidFill>
                <a:schemeClr val="accent6"/>
              </a:solidFill>
            </a:endParaRPr>
          </a:p>
          <a:p>
            <a:pPr algn="ctr"/>
            <a:endParaRPr lang="sk-SK" sz="3200" b="1" dirty="0" smtClean="0">
              <a:solidFill>
                <a:schemeClr val="accent6"/>
              </a:solidFill>
            </a:endParaRPr>
          </a:p>
          <a:p>
            <a:pPr algn="ctr"/>
            <a:endParaRPr lang="sk-SK" sz="3200" b="1" dirty="0" smtClean="0">
              <a:solidFill>
                <a:schemeClr val="accent6"/>
              </a:solidFill>
            </a:endParaRPr>
          </a:p>
          <a:p>
            <a:pPr algn="ctr"/>
            <a:r>
              <a:rPr lang="sk-SK" sz="3200" b="1" dirty="0" smtClean="0">
                <a:solidFill>
                  <a:schemeClr val="accent6"/>
                </a:solidFill>
              </a:rPr>
              <a:t>Dunajská Streda, 9.apríla 2024</a:t>
            </a:r>
            <a:endParaRPr lang="pt-BR" sz="3200" b="1" i="0" dirty="0">
              <a:solidFill>
                <a:schemeClr val="accent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5232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11749</TotalTime>
  <Words>142</Words>
  <Application>Microsoft Office PowerPoint</Application>
  <PresentationFormat>Širokouhlá</PresentationFormat>
  <Paragraphs>34</Paragraphs>
  <Slides>5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Motív Office</vt:lpstr>
      <vt:lpstr>Prezentácia programu PowerPoint</vt:lpstr>
      <vt:lpstr>Intervencia prispieva k  R.21* - Podiel poľnohospodárskej pôdy, na ktorú sa vzťahujú záväzky riadenia týkajúce sa kvality vody R.22* – Udržateľné hospodárenie so živinami podiel využívanej poľnohospodárskej plochy (UAA) v rámci podporovaných záväzkov týkajúcich sa lepšieho manažmentu živín riziko neplnenia výkonnosti už za rok 2023 (35%)</vt:lpstr>
      <vt:lpstr>70.05 - Agroenvironmentálno-klimatická intervencia - Precízne hnojenie orných pôd - ochrana vodných zdrojov </vt:lpstr>
      <vt:lpstr>Limitné dávky N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Michal Psota</dc:creator>
  <cp:lastModifiedBy>AKS</cp:lastModifiedBy>
  <cp:revision>396</cp:revision>
  <cp:lastPrinted>2022-04-05T08:08:51Z</cp:lastPrinted>
  <dcterms:created xsi:type="dcterms:W3CDTF">2022-03-25T13:33:03Z</dcterms:created>
  <dcterms:modified xsi:type="dcterms:W3CDTF">2024-04-09T07:54:23Z</dcterms:modified>
</cp:coreProperties>
</file>