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  <p:sldMasterId id="2147483780" r:id="rId2"/>
  </p:sldMasterIdLst>
  <p:notesMasterIdLst>
    <p:notesMasterId r:id="rId71"/>
  </p:notesMasterIdLst>
  <p:sldIdLst>
    <p:sldId id="256" r:id="rId3"/>
    <p:sldId id="516" r:id="rId4"/>
    <p:sldId id="570" r:id="rId5"/>
    <p:sldId id="571" r:id="rId6"/>
    <p:sldId id="544" r:id="rId7"/>
    <p:sldId id="572" r:id="rId8"/>
    <p:sldId id="573" r:id="rId9"/>
    <p:sldId id="574" r:id="rId10"/>
    <p:sldId id="576" r:id="rId11"/>
    <p:sldId id="577" r:id="rId12"/>
    <p:sldId id="578" r:id="rId13"/>
    <p:sldId id="579" r:id="rId14"/>
    <p:sldId id="580" r:id="rId15"/>
    <p:sldId id="581" r:id="rId16"/>
    <p:sldId id="582" r:id="rId17"/>
    <p:sldId id="583" r:id="rId18"/>
    <p:sldId id="584" r:id="rId19"/>
    <p:sldId id="585" r:id="rId20"/>
    <p:sldId id="586" r:id="rId21"/>
    <p:sldId id="587" r:id="rId22"/>
    <p:sldId id="588" r:id="rId23"/>
    <p:sldId id="589" r:id="rId24"/>
    <p:sldId id="590" r:id="rId25"/>
    <p:sldId id="547" r:id="rId26"/>
    <p:sldId id="545" r:id="rId27"/>
    <p:sldId id="591" r:id="rId28"/>
    <p:sldId id="548" r:id="rId29"/>
    <p:sldId id="592" r:id="rId30"/>
    <p:sldId id="593" r:id="rId31"/>
    <p:sldId id="594" r:id="rId32"/>
    <p:sldId id="595" r:id="rId33"/>
    <p:sldId id="596" r:id="rId34"/>
    <p:sldId id="597" r:id="rId35"/>
    <p:sldId id="598" r:id="rId36"/>
    <p:sldId id="599" r:id="rId37"/>
    <p:sldId id="605" r:id="rId38"/>
    <p:sldId id="600" r:id="rId39"/>
    <p:sldId id="601" r:id="rId40"/>
    <p:sldId id="603" r:id="rId41"/>
    <p:sldId id="602" r:id="rId42"/>
    <p:sldId id="604" r:id="rId43"/>
    <p:sldId id="616" r:id="rId44"/>
    <p:sldId id="622" r:id="rId45"/>
    <p:sldId id="617" r:id="rId46"/>
    <p:sldId id="618" r:id="rId47"/>
    <p:sldId id="619" r:id="rId48"/>
    <p:sldId id="620" r:id="rId49"/>
    <p:sldId id="621" r:id="rId50"/>
    <p:sldId id="606" r:id="rId51"/>
    <p:sldId id="607" r:id="rId52"/>
    <p:sldId id="608" r:id="rId53"/>
    <p:sldId id="609" r:id="rId54"/>
    <p:sldId id="610" r:id="rId55"/>
    <p:sldId id="611" r:id="rId56"/>
    <p:sldId id="612" r:id="rId57"/>
    <p:sldId id="613" r:id="rId58"/>
    <p:sldId id="560" r:id="rId59"/>
    <p:sldId id="564" r:id="rId60"/>
    <p:sldId id="565" r:id="rId61"/>
    <p:sldId id="566" r:id="rId62"/>
    <p:sldId id="562" r:id="rId63"/>
    <p:sldId id="615" r:id="rId64"/>
    <p:sldId id="614" r:id="rId65"/>
    <p:sldId id="567" r:id="rId66"/>
    <p:sldId id="563" r:id="rId67"/>
    <p:sldId id="623" r:id="rId68"/>
    <p:sldId id="624" r:id="rId69"/>
    <p:sldId id="533" r:id="rId7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E3B"/>
    <a:srgbClr val="063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3489" autoAdjust="0"/>
  </p:normalViewPr>
  <p:slideViewPr>
    <p:cSldViewPr snapToGrid="0" snapToObjects="1">
      <p:cViewPr varScale="1">
        <p:scale>
          <a:sx n="105" d="100"/>
          <a:sy n="105" d="100"/>
        </p:scale>
        <p:origin x="80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635A8-18B8-47E2-A8F4-9E08689003EC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AD984-7F8A-4D7F-BBB9-6B21038DAB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015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579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967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6261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29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519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23132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6995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090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7752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0052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212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2705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1523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5665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39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52436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2311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4101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2357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650180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2812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5724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1758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0723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74841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49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4791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50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51915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51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45834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52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77198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53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0202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54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94346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55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12877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D984-7F8A-4D7F-BBB9-6B21038DABB3}" type="slidenum">
              <a:rPr lang="sk-SK" smtClean="0"/>
              <a:t>56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3305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5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3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8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0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0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7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67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4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9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7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77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85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76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2260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1080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4605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2246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0774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9664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184958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9405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624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031FC-48CA-A74F-A2AC-3A1E6254BF8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4135B-6FCE-CD4A-B613-5FE1F1AA9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8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3ED3E-68C1-4A6F-B719-CB1515745F4E}" type="datetimeFigureOut">
              <a:rPr lang="sk-SK" smtClean="0"/>
              <a:t>14. 2. 2025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C6CC4-937B-4467-AF09-B698330F79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326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8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355" y="2816502"/>
            <a:ext cx="4134148" cy="273387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00" y="1974641"/>
            <a:ext cx="4196580" cy="3593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Obdĺžnik 12"/>
          <p:cNvSpPr/>
          <p:nvPr/>
        </p:nvSpPr>
        <p:spPr>
          <a:xfrm>
            <a:off x="251520" y="1605907"/>
            <a:ext cx="8752521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+mj-lt"/>
                <a:cs typeface="Times New Roman" pitchFamily="18" charset="0"/>
              </a:rPr>
              <a:t>APLIKAČNÁ PRAX Z POHĽADU INŠPEKCIE PRÁCE V POĽNOHOSPODÁRSTVE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+mj-lt"/>
              <a:cs typeface="Times New Roman" pitchFamily="18" charset="0"/>
            </a:endParaRPr>
          </a:p>
          <a:p>
            <a:pPr algn="ctr"/>
            <a:endParaRPr lang="sk-SK" sz="4000" b="1" dirty="0" smtClean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4158229" y="532441"/>
            <a:ext cx="31889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2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2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26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92" y="268108"/>
            <a:ext cx="7881047" cy="4934861"/>
          </a:xfrm>
          <a:prstGeom prst="rect">
            <a:avLst/>
          </a:prstGeom>
        </p:spPr>
      </p:pic>
      <p:sp>
        <p:nvSpPr>
          <p:cNvPr id="14" name="Obdĺžnik 13"/>
          <p:cNvSpPr/>
          <p:nvPr/>
        </p:nvSpPr>
        <p:spPr>
          <a:xfrm>
            <a:off x="2677886" y="3659068"/>
            <a:ext cx="6395766" cy="39087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2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„Vedieť málo je nebezpečné. </a:t>
            </a:r>
          </a:p>
          <a:p>
            <a:pPr algn="ctr"/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Vedieť </a:t>
            </a:r>
            <a:r>
              <a:rPr lang="sk-SK" sz="32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veľa, taktiež</a:t>
            </a:r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.“</a:t>
            </a:r>
          </a:p>
          <a:p>
            <a:pPr algn="ctr"/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- Albert Einstein</a:t>
            </a:r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k-SK" sz="4400" b="1" dirty="0" smtClean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4943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ál 6"/>
          <p:cNvSpPr/>
          <p:nvPr/>
        </p:nvSpPr>
        <p:spPr>
          <a:xfrm>
            <a:off x="2894242" y="3356992"/>
            <a:ext cx="2880320" cy="151216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2966244" y="3867200"/>
            <a:ext cx="2810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INŠPEKCIA PRÁCE</a:t>
            </a:r>
            <a:endParaRPr lang="sk-SK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ál 10"/>
          <p:cNvSpPr/>
          <p:nvPr/>
        </p:nvSpPr>
        <p:spPr>
          <a:xfrm>
            <a:off x="1253042" y="2020372"/>
            <a:ext cx="2051542" cy="130389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Doplnkové dôchodkové sporenie</a:t>
            </a:r>
          </a:p>
        </p:txBody>
      </p:sp>
      <p:sp>
        <p:nvSpPr>
          <p:cNvPr id="12" name="Ovál 11"/>
          <p:cNvSpPr/>
          <p:nvPr/>
        </p:nvSpPr>
        <p:spPr>
          <a:xfrm>
            <a:off x="251520" y="3355849"/>
            <a:ext cx="2119683" cy="130389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Nelegálna práca a nelegálne zamestnávanie</a:t>
            </a:r>
            <a:endParaRPr lang="sk-SK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ál 12"/>
          <p:cNvSpPr/>
          <p:nvPr/>
        </p:nvSpPr>
        <p:spPr>
          <a:xfrm>
            <a:off x="1043850" y="4834782"/>
            <a:ext cx="2051542" cy="130389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Sociálna legislatíva  v doprave</a:t>
            </a:r>
            <a:endParaRPr lang="sk-SK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vál 14"/>
          <p:cNvSpPr/>
          <p:nvPr/>
        </p:nvSpPr>
        <p:spPr>
          <a:xfrm>
            <a:off x="3258197" y="5417336"/>
            <a:ext cx="2051542" cy="130389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Vydávanie stanovísk ku kolaudáciám</a:t>
            </a:r>
            <a:endParaRPr lang="sk-SK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vál 15"/>
          <p:cNvSpPr/>
          <p:nvPr/>
        </p:nvSpPr>
        <p:spPr>
          <a:xfrm>
            <a:off x="3371210" y="1506815"/>
            <a:ext cx="2051542" cy="130389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Pracovno-právne</a:t>
            </a:r>
            <a:r>
              <a:rPr lang="sk-SK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vzťahy </a:t>
            </a:r>
            <a:endParaRPr lang="sk-SK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vál 16"/>
          <p:cNvSpPr/>
          <p:nvPr/>
        </p:nvSpPr>
        <p:spPr>
          <a:xfrm>
            <a:off x="5464440" y="2088500"/>
            <a:ext cx="2051542" cy="130389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Záväzky vyplývajúce z kolektívnych zmlúv</a:t>
            </a:r>
            <a:endParaRPr lang="sk-SK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vál 17"/>
          <p:cNvSpPr/>
          <p:nvPr/>
        </p:nvSpPr>
        <p:spPr>
          <a:xfrm>
            <a:off x="6311982" y="3375684"/>
            <a:ext cx="2148449" cy="130389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Predpisy na zaistenie BOZP  a trhového dohľadu</a:t>
            </a:r>
            <a:endParaRPr lang="sk-SK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vál 18"/>
          <p:cNvSpPr/>
          <p:nvPr/>
        </p:nvSpPr>
        <p:spPr>
          <a:xfrm>
            <a:off x="5472544" y="4807527"/>
            <a:ext cx="1982987" cy="134626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Vyšetrovanie príčin vzniku pracovných úrazov</a:t>
            </a:r>
            <a:endParaRPr lang="sk-SK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bojsmerná vodorovná šípka 19"/>
          <p:cNvSpPr/>
          <p:nvPr/>
        </p:nvSpPr>
        <p:spPr>
          <a:xfrm rot="16200000">
            <a:off x="4037476" y="5041705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ojsmerná vodorovná šípka 20"/>
          <p:cNvSpPr/>
          <p:nvPr/>
        </p:nvSpPr>
        <p:spPr>
          <a:xfrm rot="13835159">
            <a:off x="5259277" y="4723013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bojsmerná vodorovná šípka 21"/>
          <p:cNvSpPr/>
          <p:nvPr/>
        </p:nvSpPr>
        <p:spPr>
          <a:xfrm rot="10800000">
            <a:off x="5726935" y="3922892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Obojsmerná vodorovná šípka 22"/>
          <p:cNvSpPr/>
          <p:nvPr/>
        </p:nvSpPr>
        <p:spPr>
          <a:xfrm rot="8099609">
            <a:off x="5185431" y="3262061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Obojsmerná vodorovná šípka 23"/>
          <p:cNvSpPr/>
          <p:nvPr/>
        </p:nvSpPr>
        <p:spPr>
          <a:xfrm rot="5400000">
            <a:off x="4047289" y="3000541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ojsmerná vodorovná šípka 24"/>
          <p:cNvSpPr/>
          <p:nvPr/>
        </p:nvSpPr>
        <p:spPr>
          <a:xfrm rot="3083369">
            <a:off x="2938208" y="3234658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" name="Obojsmerná vodorovná šípka 25"/>
          <p:cNvSpPr/>
          <p:nvPr/>
        </p:nvSpPr>
        <p:spPr>
          <a:xfrm>
            <a:off x="2355052" y="3962518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7" name="Obojsmerná vodorovná šípka 26"/>
          <p:cNvSpPr/>
          <p:nvPr/>
        </p:nvSpPr>
        <p:spPr>
          <a:xfrm rot="18762164">
            <a:off x="2715633" y="4698266"/>
            <a:ext cx="574224" cy="209475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8" name="Obdĺžnik 27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Čo je inšpekcia práce?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0170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VertikLinka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666"/>
            <a:ext cx="45719" cy="1344140"/>
          </a:xfrm>
          <a:prstGeom prst="rect">
            <a:avLst/>
          </a:prstGeom>
        </p:spPr>
      </p:pic>
      <p:sp>
        <p:nvSpPr>
          <p:cNvPr id="8" name="Rectangle 3"/>
          <p:cNvSpPr/>
          <p:nvPr/>
        </p:nvSpPr>
        <p:spPr>
          <a:xfrm>
            <a:off x="611560" y="349719"/>
            <a:ext cx="8317848" cy="630092"/>
          </a:xfrm>
          <a:prstGeom prst="rect">
            <a:avLst/>
          </a:prstGeom>
          <a:solidFill>
            <a:srgbClr val="0639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C:\Users\Peter\Desktop\Untitled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73" y="1537597"/>
            <a:ext cx="8763000" cy="4629150"/>
          </a:xfrm>
          <a:prstGeom prst="rect">
            <a:avLst/>
          </a:prstGeom>
          <a:noFill/>
        </p:spPr>
      </p:pic>
      <p:sp>
        <p:nvSpPr>
          <p:cNvPr id="12" name="BlokTextu 11"/>
          <p:cNvSpPr txBox="1"/>
          <p:nvPr/>
        </p:nvSpPr>
        <p:spPr>
          <a:xfrm>
            <a:off x="611560" y="398640"/>
            <a:ext cx="831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8 krajských IP + NIP so sídlom v Košiciach</a:t>
            </a:r>
            <a:endParaRPr lang="sk-SK" sz="2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skokan\Downloads\Skokan2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28347"/>
            <a:ext cx="23431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BlokTextu 15"/>
          <p:cNvSpPr txBox="1"/>
          <p:nvPr/>
        </p:nvSpPr>
        <p:spPr bwMode="auto">
          <a:xfrm>
            <a:off x="2123728" y="5142696"/>
            <a:ext cx="7200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40000"/>
              </a:spcBef>
            </a:pPr>
            <a:r>
              <a:rPr lang="sk-SK" sz="1200" b="1" dirty="0" smtClean="0"/>
              <a:t>IP Nitra</a:t>
            </a:r>
            <a:endParaRPr lang="sk-SK" sz="1200" b="1" dirty="0"/>
          </a:p>
        </p:txBody>
      </p:sp>
      <p:sp>
        <p:nvSpPr>
          <p:cNvPr id="17" name="BlokTextu 16"/>
          <p:cNvSpPr txBox="1"/>
          <p:nvPr/>
        </p:nvSpPr>
        <p:spPr bwMode="auto">
          <a:xfrm>
            <a:off x="2090614" y="5342751"/>
            <a:ext cx="17281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40000"/>
              </a:spcBef>
            </a:pPr>
            <a:r>
              <a:rPr lang="sk-SK" sz="1200" b="1" dirty="0"/>
              <a:t>Jelenecká 49</a:t>
            </a:r>
          </a:p>
        </p:txBody>
      </p:sp>
      <p:sp>
        <p:nvSpPr>
          <p:cNvPr id="18" name="Ovál 17"/>
          <p:cNvSpPr/>
          <p:nvPr/>
        </p:nvSpPr>
        <p:spPr>
          <a:xfrm>
            <a:off x="1926024" y="5342750"/>
            <a:ext cx="197704" cy="17448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6" y="4890366"/>
            <a:ext cx="1331640" cy="529329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290" y="3505774"/>
            <a:ext cx="1232887" cy="545221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20" name="Obrázok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5129" y="5637099"/>
            <a:ext cx="1153316" cy="49587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29180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Inšpektorát práce</a:t>
            </a:r>
          </a:p>
        </p:txBody>
      </p:sp>
      <p:sp>
        <p:nvSpPr>
          <p:cNvPr id="13" name="Obdĺžnik 12"/>
          <p:cNvSpPr/>
          <p:nvPr/>
        </p:nvSpPr>
        <p:spPr>
          <a:xfrm>
            <a:off x="1115616" y="2000675"/>
            <a:ext cx="784791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orgán štátnej správy a rozpočtová organizácia, ktorá má krajskú pôsobnosť</a:t>
            </a:r>
          </a:p>
          <a:p>
            <a:pPr algn="just"/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riadi a za jeho činnosť zodpovedá riaditeľ inšpektorátu práce</a:t>
            </a: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1641226" y="3603656"/>
            <a:ext cx="633571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Dozor nad dodržiavaním BOZP na pracoviskách jadrového zariadenia na území SR vykonáva IP Nitra.</a:t>
            </a:r>
          </a:p>
        </p:txBody>
      </p:sp>
      <p:pic>
        <p:nvPicPr>
          <p:cNvPr id="11" name="Picture 3" descr="G:\Nitra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85" y="3847672"/>
            <a:ext cx="3816720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370" y="4717475"/>
            <a:ext cx="1153316" cy="49587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4" name="Picture 4" descr="IMG_9419 Panorama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1" y="4360343"/>
            <a:ext cx="3725064" cy="143154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Obrázok 14"/>
          <p:cNvPicPr>
            <a:picLocks noChangeAspect="1"/>
          </p:cNvPicPr>
          <p:nvPr/>
        </p:nvPicPr>
        <p:blipFill rotWithShape="1">
          <a:blip r:embed="rId5"/>
          <a:srcRect l="742" r="835"/>
          <a:stretch/>
        </p:blipFill>
        <p:spPr>
          <a:xfrm>
            <a:off x="4252037" y="4346380"/>
            <a:ext cx="3309293" cy="14384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6" name="Šípka doprava 15"/>
          <p:cNvSpPr/>
          <p:nvPr/>
        </p:nvSpPr>
        <p:spPr>
          <a:xfrm>
            <a:off x="7201290" y="4927794"/>
            <a:ext cx="720080" cy="1440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451891" y="4380919"/>
            <a:ext cx="3725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altLang="sk-SK" b="1" dirty="0">
                <a:solidFill>
                  <a:schemeClr val="bg1"/>
                </a:solidFill>
                <a:ea typeface="Geneva" pitchFamily="-112" charset="-128"/>
                <a:sym typeface="Verdana" panose="020B0604030504040204" pitchFamily="34" charset="0"/>
              </a:rPr>
              <a:t>JE Mochovce</a:t>
            </a:r>
            <a:endParaRPr lang="sk-SK" b="1" dirty="0">
              <a:solidFill>
                <a:schemeClr val="bg1"/>
              </a:solidFill>
            </a:endParaRPr>
          </a:p>
        </p:txBody>
      </p:sp>
      <p:sp>
        <p:nvSpPr>
          <p:cNvPr id="18" name="Obdĺžnik 17"/>
          <p:cNvSpPr/>
          <p:nvPr/>
        </p:nvSpPr>
        <p:spPr>
          <a:xfrm>
            <a:off x="4246666" y="4360343"/>
            <a:ext cx="3314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altLang="sk-SK" b="1" dirty="0">
                <a:solidFill>
                  <a:schemeClr val="bg1"/>
                </a:solidFill>
                <a:ea typeface="Geneva" pitchFamily="-112" charset="-128"/>
                <a:sym typeface="Verdana" panose="020B0604030504040204" pitchFamily="34" charset="0"/>
              </a:rPr>
              <a:t>JE </a:t>
            </a:r>
            <a:r>
              <a:rPr lang="sk-SK" altLang="sk-SK" b="1" dirty="0" smtClean="0">
                <a:solidFill>
                  <a:schemeClr val="bg1"/>
                </a:solidFill>
                <a:ea typeface="Geneva" pitchFamily="-112" charset="-128"/>
                <a:sym typeface="Verdana" panose="020B0604030504040204" pitchFamily="34" charset="0"/>
              </a:rPr>
              <a:t>Bohunice</a:t>
            </a:r>
            <a:endParaRPr lang="sk-SK" b="1" dirty="0">
              <a:solidFill>
                <a:schemeClr val="bg1"/>
              </a:solidFill>
            </a:endParaRPr>
          </a:p>
        </p:txBody>
      </p:sp>
      <p:sp>
        <p:nvSpPr>
          <p:cNvPr id="19" name="Šípka doprava 18"/>
          <p:cNvSpPr/>
          <p:nvPr/>
        </p:nvSpPr>
        <p:spPr>
          <a:xfrm>
            <a:off x="3768208" y="5486053"/>
            <a:ext cx="4297178" cy="1340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6269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Inšpektorát práce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552" y="0"/>
            <a:ext cx="2146273" cy="2749912"/>
          </a:xfrm>
          <a:prstGeom prst="rect">
            <a:avLst/>
          </a:prstGeom>
        </p:spPr>
      </p:pic>
      <p:sp>
        <p:nvSpPr>
          <p:cNvPr id="13" name="Obdĺžnik 12"/>
          <p:cNvSpPr/>
          <p:nvPr/>
        </p:nvSpPr>
        <p:spPr>
          <a:xfrm>
            <a:off x="849086" y="2000675"/>
            <a:ext cx="811444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zabezpečuje vykonávanie inšpekcie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práce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vyšetruje príčiny vzniku pracovného úrazu, príčiny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ZPH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základe žiadosti orgánu štátnej správy na úseku verejného zdravotníctva vyšetruje bezpečnostné, technické a organizačné príčiny vzniku choroby z povolania a ohrozenia chorobou z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povolania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Stal se u vás pracovní úraz? | E-safetyshop.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331592"/>
            <a:ext cx="3932899" cy="2276189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814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2"/>
          <a:srcRect l="2422" t="2364" r="-2028"/>
          <a:stretch/>
        </p:blipFill>
        <p:spPr>
          <a:xfrm>
            <a:off x="607382" y="2970171"/>
            <a:ext cx="4080352" cy="30014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Inšpektorát práce</a:t>
            </a: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811444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vydávanie záväzného stanoviska pri povoľovaní a kolaudácii stavieb a ich zmien, ktoré bude zamestnávateľ a FO, ktorá je podnikateľom a nie je zamestnávateľom, používať na plnenie svojich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úloh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339" y="3114338"/>
            <a:ext cx="2564581" cy="3622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837872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9" y="1628800"/>
            <a:ext cx="2828512" cy="4702629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Inšpektorát práce</a:t>
            </a:r>
          </a:p>
        </p:txBody>
      </p:sp>
      <p:sp>
        <p:nvSpPr>
          <p:cNvPr id="13" name="Obdĺžnik 12"/>
          <p:cNvSpPr/>
          <p:nvPr/>
        </p:nvSpPr>
        <p:spPr>
          <a:xfrm>
            <a:off x="3060440" y="2000675"/>
            <a:ext cx="590308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podieľa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 na odbornej výchove a vzdelávaní inšpektorov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práce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predkladá NIP podnety na zlepšenie ochrany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práce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070" y="3912351"/>
            <a:ext cx="2483391" cy="30205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bdĺžnik 10"/>
          <p:cNvSpPr/>
          <p:nvPr/>
        </p:nvSpPr>
        <p:spPr>
          <a:xfrm>
            <a:off x="3076765" y="3770547"/>
            <a:ext cx="576312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rozhoduje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uložení pokút, prvostupňový orgán </a:t>
            </a:r>
          </a:p>
        </p:txBody>
      </p:sp>
    </p:spTree>
    <p:extLst>
      <p:ext uri="{BB962C8B-B14F-4D97-AF65-F5344CB8AC3E}">
        <p14:creationId xmlns:p14="http://schemas.microsoft.com/office/powerpoint/2010/main" val="1600514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Inšpektorát práce</a:t>
            </a: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811444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vydáva a odoberá povolenie na vykonávanie ľahkých prác fyzickou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osobou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vykonáva kontrolu SLvD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862" y="2386155"/>
            <a:ext cx="5038888" cy="2099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Inšpekcia práce prevzala do používania nové kontrolné vozidlá - Národný inšpektorát  prá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871" y="4688921"/>
            <a:ext cx="3706372" cy="208483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893766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Inšpektorát práce</a:t>
            </a: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8114440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oznamuje zistené prípady NP a uloženie pokuty za porušenie zákazu NZ vrátane zistených skutočností SP, Ústrediu práce, sociálnych vecí a rodiny, príslušnému úradu práce, príslušnému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DÚ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vydáva potvrdenie o tom, že ku dňu požiadania nebola FO alebo PO právoplatne uložená pokuta za porušenie zákazu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NZ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vykonáva dohľad nad určenými výrobkami uvedenými na trh a do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prevádzky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Pri náhodných kontrolách policajti odhalili 76 nelegálnych cudzincov,  Ministerstvo vnútra Slovenskej republik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472" y="4635008"/>
            <a:ext cx="2715722" cy="200230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322" y="4668200"/>
            <a:ext cx="2998075" cy="1935918"/>
          </a:xfrm>
          <a:prstGeom prst="rect">
            <a:avLst/>
          </a:prstGeom>
          <a:ln w="38100">
            <a:solidFill>
              <a:schemeClr val="tx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726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811444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štátny zamestnanec, ktorý absolvuje odbornú prípravu </a:t>
            </a: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vymenúva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 GR na návrh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RIP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preukazuje sa preukazom inšpektora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práce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povinný zachovávať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mlčanlivosť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0" descr="Inšpektorát práce vykonal minulý rok takmer osem tisíc kontrol - Korzár S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146" y="3726306"/>
            <a:ext cx="4035711" cy="2697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</p:spTree>
    <p:extLst>
      <p:ext uri="{BB962C8B-B14F-4D97-AF65-F5344CB8AC3E}">
        <p14:creationId xmlns:p14="http://schemas.microsoft.com/office/powerpoint/2010/main" val="3854748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ákon 125/2006 Z.z. - o inšpekcii práce a o zmene a doplnení zákona č.  82/2005 Z.z. o nelegálnej práci a nelegálnom zamestnávaní a o zmene a  doplnení niektorých zákonov úplné a aktuál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17" y="1716833"/>
            <a:ext cx="2754887" cy="42700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xtLst/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Šípka doprava 1"/>
          <p:cNvSpPr/>
          <p:nvPr/>
        </p:nvSpPr>
        <p:spPr>
          <a:xfrm>
            <a:off x="3676261" y="3601616"/>
            <a:ext cx="1222310" cy="363894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026" y="3783563"/>
            <a:ext cx="3748386" cy="230777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34" y="1637523"/>
            <a:ext cx="3395982" cy="214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599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Inšpektor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81144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970384" y="2000675"/>
            <a:ext cx="7725747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 V SÚVISLOSTI S VÝKONOM INŠPEKCIE PRÁCE POSTAVENIE VEREJNÉHO ČINITEĽA !!!</a:t>
            </a:r>
            <a:endParaRPr lang="pt-BR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generácie ťahať site ochranne prostriedky pri praci pazúr cena star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018" y="2785114"/>
            <a:ext cx="5110069" cy="4072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3468872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Oprávnenia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5439747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vstupovať voľne a kedykoľvek do priestorov a na pracoviská podliehajúce inšpekcii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práce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požadovať predloženie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dokumentácie potrebných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výkon inšpekcie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práce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odoberať na rozbor nevyhnutne potrebné množstvo vzoriek materiálov alebo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látok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33" y="2121605"/>
            <a:ext cx="2717981" cy="415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3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Oprávnenia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77724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používať technické prostriedky na zhotovenie fotodokumentácie, audiovizuálnych záznamov a zvukových záznamov a na sťahovanie digitálnych údajov zo záznamových zariadení motorových vozidiel a z kariet vodičov potrebných na výkon inšpekcie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práce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požadovať preukázanie totožnosti od FO nachádzajúcej sa na pracovisku zamestnávateľa a vysvetlenie dôvodu jej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prítomnosti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574" y="4516016"/>
            <a:ext cx="3085423" cy="227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945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Oprávnenia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970384" y="2000675"/>
            <a:ext cx="7725747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spracovať obrazovú podobu fyzickej osoby a identifikačné číslo sociálneho zabezpečenia bez súhlasu dotknutých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osôb</a:t>
            </a:r>
          </a:p>
          <a:p>
            <a:pPr algn="ctr"/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(účinnosť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18.06.2016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551" y="3092963"/>
            <a:ext cx="5541412" cy="369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657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Oprávnenia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7772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navrhnúť technické, organizačné a iné opatrenia potrebné na zlepšenie zisteného stavu,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nariadiť odstránenie zistených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nedostatkov</a:t>
            </a: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63" y="3296620"/>
            <a:ext cx="2625756" cy="350100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231" y="6176940"/>
            <a:ext cx="620688" cy="620688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6899" y="3741793"/>
            <a:ext cx="3561380" cy="2671035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164" y="6230202"/>
            <a:ext cx="735943" cy="62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10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Oprávnenia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77724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nariadiť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aby prítomné osoby ihneď opustili priestory, v ktorých je bezprostredne ohrozená ich bezpečnosť a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zdravie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nariadiť zachovanie pracoviska alebo jeho časti v pôvodnom stave až do skončenia vyšetrovania alebo zadokumentovať stav pracoviska alebo jeho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časti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ukladať blokové pokuty </a:t>
            </a: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20" y="4081897"/>
            <a:ext cx="4170784" cy="218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572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361" y="1352939"/>
            <a:ext cx="3765496" cy="5365102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Oprávnenia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4702628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zakázať používanie pracovných a prevádzkových objektov, priestorov a pracovísk, strojov,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ktoré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bezprostredne ohrozujú bezpečnosť a zdravie zamestnancov a ostatných osôb zdržiavajúcich sa v priestoroch alebo na pracovisku zamestnávateľa s jeho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vedomím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5728996" y="2071396"/>
            <a:ext cx="1175657" cy="11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/>
          <p:cNvSpPr/>
          <p:nvPr/>
        </p:nvSpPr>
        <p:spPr>
          <a:xfrm>
            <a:off x="6245289" y="2746310"/>
            <a:ext cx="1175657" cy="11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/>
          <p:cNvSpPr/>
          <p:nvPr/>
        </p:nvSpPr>
        <p:spPr>
          <a:xfrm>
            <a:off x="6985517" y="3107863"/>
            <a:ext cx="1175657" cy="11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6086452" y="3402932"/>
            <a:ext cx="2656332" cy="173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5809860" y="3647869"/>
            <a:ext cx="2932924" cy="1442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bdĺžnik 14"/>
          <p:cNvSpPr/>
          <p:nvPr/>
        </p:nvSpPr>
        <p:spPr>
          <a:xfrm>
            <a:off x="6172628" y="3807259"/>
            <a:ext cx="1175657" cy="11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dĺžnik 15"/>
          <p:cNvSpPr/>
          <p:nvPr/>
        </p:nvSpPr>
        <p:spPr>
          <a:xfrm>
            <a:off x="7276322" y="4740319"/>
            <a:ext cx="1466462" cy="11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5584799" y="4893888"/>
            <a:ext cx="1982328" cy="11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bdĺžnik 17"/>
          <p:cNvSpPr/>
          <p:nvPr/>
        </p:nvSpPr>
        <p:spPr>
          <a:xfrm>
            <a:off x="7414618" y="5568802"/>
            <a:ext cx="1175657" cy="11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49475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Oprávnenia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7772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zakázať prácu tehotných žien, matiek do konca deviateho mesiaca po pôrode, dojčiacich žien, FO mladších ako 18 rokov veku a iné práce a činnosti, ak sa vykonávajú v rozpore s osobitnými predpismi</a:t>
            </a: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Zákaz - E-SH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5" y="4143925"/>
            <a:ext cx="1986287" cy="198628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310+ Cartoon Of A Pregnant Belly Funny Illustrations, Royalty-Free Vector  Graphics &amp; Clip Art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836" y="3406807"/>
            <a:ext cx="2819469" cy="3075786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7630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Povinnosti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7772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oznámiť pred začatím inšpekcie práce svoju prítomnosť kontrolovanému zamestnávateľovi alebo kontrolovanej fyzickej osobe, ktorá je podnikateľom a nie je zamestnávateľom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ak tým negatívne neovplyvní výkon inšpekcie práce,</a:t>
            </a: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636" y="3338000"/>
            <a:ext cx="4604168" cy="3453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68703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Povinnosti inšpektora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777240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zaoberať sa pripomienkami a návrhmi zástupcov zamestnancov pre BOZP,</a:t>
            </a:r>
            <a:r>
              <a:rPr lang="sk-SK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ktoré mu predložili počas výkonu inšpekcie práce u kontrolovaného zamestnávateľa,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informovať o výsledku inšpekcie práce </a:t>
            </a:r>
            <a:r>
              <a:rPr lang="sk-SK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vykonanej u kontrolovaného zamestnávateľa v prípade zistenia nedostatkov príslušného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zástupcu zamestnancov</a:t>
            </a:r>
            <a:r>
              <a:rPr lang="sk-SK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 bezpečnosť a ochranu zdravia pri práci, príslušný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odborový orgán </a:t>
            </a:r>
            <a:r>
              <a:rPr lang="sk-SK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zamestnaneckú radu alebo zamestnaneckého dôverníka.</a:t>
            </a: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659" y="4445355"/>
            <a:ext cx="5493505" cy="212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282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353" y="2899585"/>
            <a:ext cx="3169687" cy="2621087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Výsledok inšpekcie práce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849086" y="2000675"/>
            <a:ext cx="7772400" cy="43704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prípade zistenia nedostatkov –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PROTOKOL</a:t>
            </a:r>
          </a:p>
          <a:p>
            <a:pPr algn="just"/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prípade, že inšpektor nezistil porušenia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ZÁZNAM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k-SK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Zákon určuje podstatné náležitosti protokolu aj záznamu</a:t>
            </a:r>
            <a:endParaRPr lang="sk-SK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70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436" y="2034675"/>
            <a:ext cx="3985624" cy="4823325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Poľnohospodárstvo </a:t>
            </a:r>
          </a:p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				-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907300" y="2283419"/>
            <a:ext cx="550283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sk-SK" sz="2000" b="1" dirty="0">
                <a:solidFill>
                  <a:schemeClr val="tx2"/>
                </a:solidFill>
              </a:rPr>
              <a:t>n</a:t>
            </a:r>
            <a:r>
              <a:rPr lang="sk-SK" sz="2000" b="1" dirty="0" smtClean="0">
                <a:solidFill>
                  <a:schemeClr val="tx2"/>
                </a:solidFill>
              </a:rPr>
              <a:t>ajhoršie výsledky </a:t>
            </a:r>
            <a:r>
              <a:rPr lang="sk-SK" sz="2000" dirty="0" smtClean="0">
                <a:solidFill>
                  <a:schemeClr val="tx2"/>
                </a:solidFill>
              </a:rPr>
              <a:t>úrovne starostlivosti o BOZP 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907301" y="2938038"/>
            <a:ext cx="406591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sk-SK" sz="2000" b="1" dirty="0">
                <a:solidFill>
                  <a:schemeClr val="tx2"/>
                </a:solidFill>
              </a:rPr>
              <a:t>v</a:t>
            </a:r>
            <a:r>
              <a:rPr lang="sk-SK" sz="2000" b="1" dirty="0" smtClean="0">
                <a:solidFill>
                  <a:schemeClr val="tx2"/>
                </a:solidFill>
              </a:rPr>
              <a:t>ysoký počet </a:t>
            </a:r>
            <a:r>
              <a:rPr lang="sk-SK" sz="2000" dirty="0" smtClean="0">
                <a:solidFill>
                  <a:schemeClr val="tx2"/>
                </a:solidFill>
              </a:rPr>
              <a:t>pracovných úrazov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907300" y="3544406"/>
            <a:ext cx="35060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sk-SK" sz="2000" b="1" dirty="0">
                <a:solidFill>
                  <a:schemeClr val="tx2"/>
                </a:solidFill>
              </a:rPr>
              <a:t>m</a:t>
            </a:r>
            <a:r>
              <a:rPr lang="sk-SK" sz="2000" b="1" dirty="0" smtClean="0">
                <a:solidFill>
                  <a:schemeClr val="tx2"/>
                </a:solidFill>
              </a:rPr>
              <a:t>nožstvo </a:t>
            </a:r>
            <a:r>
              <a:rPr lang="sk-SK" sz="2000" dirty="0" smtClean="0">
                <a:solidFill>
                  <a:schemeClr val="tx2"/>
                </a:solidFill>
              </a:rPr>
              <a:t>poranení pri práci</a:t>
            </a:r>
          </a:p>
        </p:txBody>
      </p:sp>
    </p:spTree>
    <p:extLst>
      <p:ext uri="{BB962C8B-B14F-4D97-AF65-F5344CB8AC3E}">
        <p14:creationId xmlns:p14="http://schemas.microsoft.com/office/powerpoint/2010/main" val="31003825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Poľnohospodárstvo </a:t>
            </a:r>
          </a:p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				- BOZP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6" name="Ovál 35">
            <a:extLst>
              <a:ext uri="{FF2B5EF4-FFF2-40B4-BE49-F238E27FC236}">
                <a16:creationId xmlns:a16="http://schemas.microsoft.com/office/drawing/2014/main" xmlns="" id="{27383621-4332-4F5E-8BD3-A494B959EA42}"/>
              </a:ext>
            </a:extLst>
          </p:cNvPr>
          <p:cNvSpPr/>
          <p:nvPr/>
        </p:nvSpPr>
        <p:spPr>
          <a:xfrm>
            <a:off x="2985824" y="3253621"/>
            <a:ext cx="3330575" cy="14446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sz="2200" b="1" dirty="0" smtClean="0">
                <a:solidFill>
                  <a:srgbClr val="FFFFFF"/>
                </a:solidFill>
                <a:latin typeface="+mj-lt"/>
                <a:cs typeface="Times New Roman" panose="02020603050405020304" pitchFamily="18" charset="0"/>
              </a:rPr>
              <a:t>POVINNOSTI PRI BOZP</a:t>
            </a:r>
            <a:endParaRPr lang="sk-SK" sz="2200" dirty="0">
              <a:solidFill>
                <a:srgbClr val="FFFFFF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7" name="Ovál 36">
            <a:extLst>
              <a:ext uri="{FF2B5EF4-FFF2-40B4-BE49-F238E27FC236}">
                <a16:creationId xmlns:a16="http://schemas.microsoft.com/office/drawing/2014/main" xmlns="" id="{9D976AB7-31B6-47D9-9926-0329E773BFFA}"/>
              </a:ext>
            </a:extLst>
          </p:cNvPr>
          <p:cNvSpPr/>
          <p:nvPr/>
        </p:nvSpPr>
        <p:spPr>
          <a:xfrm>
            <a:off x="5103873" y="1651429"/>
            <a:ext cx="2670175" cy="1176338"/>
          </a:xfrm>
          <a:prstGeom prst="ellipse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b="1" dirty="0" smtClean="0">
                <a:solidFill>
                  <a:srgbClr val="FFFFFF"/>
                </a:solidFill>
                <a:latin typeface="+mj-lt"/>
                <a:cs typeface="Times New Roman" panose="02020603050405020304" pitchFamily="18" charset="0"/>
              </a:rPr>
              <a:t>1. Zlepšovať pracovné podmienky</a:t>
            </a:r>
            <a:endParaRPr lang="sk-SK" b="1" dirty="0">
              <a:solidFill>
                <a:srgbClr val="FFFFFF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xmlns="" id="{1BB32A34-CF2F-485D-A87C-FBC0FECF7F53}"/>
              </a:ext>
            </a:extLst>
          </p:cNvPr>
          <p:cNvSpPr/>
          <p:nvPr/>
        </p:nvSpPr>
        <p:spPr>
          <a:xfrm>
            <a:off x="6631162" y="3340266"/>
            <a:ext cx="2451851" cy="1222375"/>
          </a:xfrm>
          <a:prstGeom prst="ellipse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b="1" dirty="0" smtClean="0">
                <a:solidFill>
                  <a:srgbClr val="FFFFFF"/>
                </a:solidFill>
                <a:latin typeface="+mj-lt"/>
                <a:cs typeface="Times New Roman" panose="02020603050405020304" pitchFamily="18" charset="0"/>
              </a:rPr>
              <a:t>2. Zisťovať nebezpečenstvá a ohrozenia</a:t>
            </a:r>
            <a:endParaRPr lang="sk-SK" b="1" dirty="0">
              <a:solidFill>
                <a:srgbClr val="FFFFFF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xmlns="" id="{08B403E8-2368-46AA-91EC-24200B9555D5}"/>
              </a:ext>
            </a:extLst>
          </p:cNvPr>
          <p:cNvSpPr/>
          <p:nvPr/>
        </p:nvSpPr>
        <p:spPr>
          <a:xfrm>
            <a:off x="70805" y="3487561"/>
            <a:ext cx="2496267" cy="1233488"/>
          </a:xfrm>
          <a:prstGeom prst="ellipse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b="1" dirty="0" smtClean="0">
                <a:solidFill>
                  <a:srgbClr val="FFFFFF"/>
                </a:solidFill>
                <a:latin typeface="+mj-lt"/>
                <a:cs typeface="Times New Roman" panose="02020603050405020304" pitchFamily="18" charset="0"/>
              </a:rPr>
              <a:t>5. Oboznámiť zamestnancov zo zásadami bezpečnej práce </a:t>
            </a:r>
            <a:endParaRPr lang="sk-SK" b="1" dirty="0">
              <a:solidFill>
                <a:srgbClr val="FFFFFF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xmlns="" id="{DE863525-D24D-4819-BED9-0AED99760440}"/>
              </a:ext>
            </a:extLst>
          </p:cNvPr>
          <p:cNvSpPr/>
          <p:nvPr/>
        </p:nvSpPr>
        <p:spPr>
          <a:xfrm>
            <a:off x="1318939" y="1681927"/>
            <a:ext cx="2635250" cy="1233488"/>
          </a:xfrm>
          <a:prstGeom prst="ellipse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b="1" dirty="0" smtClean="0">
                <a:solidFill>
                  <a:srgbClr val="FFFFFF"/>
                </a:solidFill>
                <a:latin typeface="+mj-lt"/>
                <a:cs typeface="Times New Roman" panose="02020603050405020304" pitchFamily="18" charset="0"/>
              </a:rPr>
              <a:t>6. Umožniť vyjadrovať sa k problematike BOZP</a:t>
            </a:r>
            <a:endParaRPr lang="sk-SK" b="1" dirty="0">
              <a:solidFill>
                <a:srgbClr val="FFFFFF"/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44" name="Rovná spojovacia šípka 43">
            <a:extLst>
              <a:ext uri="{FF2B5EF4-FFF2-40B4-BE49-F238E27FC236}">
                <a16:creationId xmlns:a16="http://schemas.microsoft.com/office/drawing/2014/main" xmlns="" id="{062E83D9-B9E2-4135-AA79-3C5ED144BB74}"/>
              </a:ext>
            </a:extLst>
          </p:cNvPr>
          <p:cNvCxnSpPr>
            <a:stCxn id="37" idx="4"/>
            <a:endCxn id="36" idx="7"/>
          </p:cNvCxnSpPr>
          <p:nvPr/>
        </p:nvCxnSpPr>
        <p:spPr>
          <a:xfrm flipH="1">
            <a:off x="5828648" y="2827767"/>
            <a:ext cx="610313" cy="63741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ovná spojovacia šípka 44">
            <a:extLst>
              <a:ext uri="{FF2B5EF4-FFF2-40B4-BE49-F238E27FC236}">
                <a16:creationId xmlns:a16="http://schemas.microsoft.com/office/drawing/2014/main" xmlns="" id="{09E79442-11E4-424A-A74B-ABD589B3D6E3}"/>
              </a:ext>
            </a:extLst>
          </p:cNvPr>
          <p:cNvCxnSpPr>
            <a:stCxn id="39" idx="2"/>
            <a:endCxn id="36" idx="6"/>
          </p:cNvCxnSpPr>
          <p:nvPr/>
        </p:nvCxnSpPr>
        <p:spPr>
          <a:xfrm flipH="1">
            <a:off x="6316399" y="3951454"/>
            <a:ext cx="314763" cy="2448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ovná spojovacia šípka 45">
            <a:extLst>
              <a:ext uri="{FF2B5EF4-FFF2-40B4-BE49-F238E27FC236}">
                <a16:creationId xmlns:a16="http://schemas.microsoft.com/office/drawing/2014/main" xmlns="" id="{D74385B4-2F8C-45A0-94ED-0EB310DB748D}"/>
              </a:ext>
            </a:extLst>
          </p:cNvPr>
          <p:cNvCxnSpPr>
            <a:stCxn id="51" idx="0"/>
            <a:endCxn id="36" idx="5"/>
          </p:cNvCxnSpPr>
          <p:nvPr/>
        </p:nvCxnSpPr>
        <p:spPr>
          <a:xfrm flipH="1" flipV="1">
            <a:off x="5828648" y="4486686"/>
            <a:ext cx="385034" cy="46178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ovná spojovacia šípka 46">
            <a:extLst>
              <a:ext uri="{FF2B5EF4-FFF2-40B4-BE49-F238E27FC236}">
                <a16:creationId xmlns:a16="http://schemas.microsoft.com/office/drawing/2014/main" xmlns="" id="{FDBF9A18-2E08-4EC9-A312-6866889E7714}"/>
              </a:ext>
            </a:extLst>
          </p:cNvPr>
          <p:cNvCxnSpPr>
            <a:stCxn id="40" idx="6"/>
          </p:cNvCxnSpPr>
          <p:nvPr/>
        </p:nvCxnSpPr>
        <p:spPr>
          <a:xfrm>
            <a:off x="2567072" y="4104305"/>
            <a:ext cx="513804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ovná spojovacia šípka 48">
            <a:extLst>
              <a:ext uri="{FF2B5EF4-FFF2-40B4-BE49-F238E27FC236}">
                <a16:creationId xmlns:a16="http://schemas.microsoft.com/office/drawing/2014/main" xmlns="" id="{12A681FF-E709-4D75-9DB4-406807988D14}"/>
              </a:ext>
            </a:extLst>
          </p:cNvPr>
          <p:cNvCxnSpPr>
            <a:endCxn id="36" idx="1"/>
          </p:cNvCxnSpPr>
          <p:nvPr/>
        </p:nvCxnSpPr>
        <p:spPr>
          <a:xfrm>
            <a:off x="3349690" y="2791722"/>
            <a:ext cx="123885" cy="67345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ál 49">
            <a:extLst>
              <a:ext uri="{FF2B5EF4-FFF2-40B4-BE49-F238E27FC236}">
                <a16:creationId xmlns:a16="http://schemas.microsoft.com/office/drawing/2014/main" xmlns="" id="{08B403E8-2368-46AA-91EC-24200B9555D5}"/>
              </a:ext>
            </a:extLst>
          </p:cNvPr>
          <p:cNvSpPr/>
          <p:nvPr/>
        </p:nvSpPr>
        <p:spPr>
          <a:xfrm>
            <a:off x="1569297" y="4986783"/>
            <a:ext cx="2896874" cy="1454611"/>
          </a:xfrm>
          <a:prstGeom prst="ellipse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b="1" dirty="0" smtClean="0">
                <a:solidFill>
                  <a:srgbClr val="FFFFFF"/>
                </a:solidFill>
                <a:latin typeface="+mj-lt"/>
                <a:cs typeface="Times New Roman" panose="02020603050405020304" pitchFamily="18" charset="0"/>
              </a:rPr>
              <a:t>4. Prijať preventívne opatrenia na zníženie rizika</a:t>
            </a:r>
            <a:endParaRPr lang="sk-SK" b="1" dirty="0">
              <a:solidFill>
                <a:srgbClr val="FFFFFF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1" name="Ovál 50">
            <a:extLst>
              <a:ext uri="{FF2B5EF4-FFF2-40B4-BE49-F238E27FC236}">
                <a16:creationId xmlns:a16="http://schemas.microsoft.com/office/drawing/2014/main" xmlns="" id="{08B403E8-2368-46AA-91EC-24200B9555D5}"/>
              </a:ext>
            </a:extLst>
          </p:cNvPr>
          <p:cNvSpPr/>
          <p:nvPr/>
        </p:nvSpPr>
        <p:spPr>
          <a:xfrm>
            <a:off x="4821834" y="4948475"/>
            <a:ext cx="2783696" cy="1366428"/>
          </a:xfrm>
          <a:prstGeom prst="ellipse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b="1" dirty="0" smtClean="0">
                <a:cs typeface="Times New Roman" panose="02020603050405020304" pitchFamily="18" charset="0"/>
              </a:rPr>
              <a:t>3. Komplexne posudzovať riziko pri práci </a:t>
            </a:r>
            <a:endParaRPr lang="sk-SK" b="1" dirty="0">
              <a:solidFill>
                <a:srgbClr val="FFFFFF"/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70" name="Rovná spojovacia šípka 69">
            <a:extLst>
              <a:ext uri="{FF2B5EF4-FFF2-40B4-BE49-F238E27FC236}">
                <a16:creationId xmlns:a16="http://schemas.microsoft.com/office/drawing/2014/main" xmlns="" id="{062E83D9-B9E2-4135-AA79-3C5ED144BB74}"/>
              </a:ext>
            </a:extLst>
          </p:cNvPr>
          <p:cNvCxnSpPr>
            <a:stCxn id="36" idx="3"/>
            <a:endCxn id="50" idx="0"/>
          </p:cNvCxnSpPr>
          <p:nvPr/>
        </p:nvCxnSpPr>
        <p:spPr>
          <a:xfrm flipH="1">
            <a:off x="3017734" y="4486686"/>
            <a:ext cx="455841" cy="50009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445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Poľnohospodárstvo </a:t>
            </a:r>
          </a:p>
          <a:p>
            <a:r>
              <a:rPr lang="sk-SK" sz="3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				- BOZP</a:t>
            </a:r>
            <a:endParaRPr lang="sk-SK" sz="3600" b="1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pic>
        <p:nvPicPr>
          <p:cNvPr id="20" name="Obrázok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07" y="2043404"/>
            <a:ext cx="7955193" cy="4814596"/>
          </a:xfrm>
          <a:prstGeom prst="rect">
            <a:avLst/>
          </a:prstGeom>
        </p:spPr>
      </p:pic>
      <p:sp>
        <p:nvSpPr>
          <p:cNvPr id="21" name="Obdĺžnik 20"/>
          <p:cNvSpPr/>
          <p:nvPr/>
        </p:nvSpPr>
        <p:spPr>
          <a:xfrm>
            <a:off x="481135" y="1974032"/>
            <a:ext cx="7113984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24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Každý má právo na bezpečné a zdravé pracovisko a poskytnutie informácií, týkajúcich sa všetkých aspektov BOZP s ohľadom na nimi vykonávanú </a:t>
            </a:r>
            <a:r>
              <a:rPr lang="sk-SK" sz="2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prácu</a:t>
            </a:r>
            <a:r>
              <a:rPr lang="sk-SK" sz="24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!!!</a:t>
            </a:r>
            <a:endParaRPr lang="sk-SK" sz="2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243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ok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808" y="2396023"/>
            <a:ext cx="1641195" cy="2178686"/>
          </a:xfrm>
          <a:prstGeom prst="rect">
            <a:avLst/>
          </a:prstGeom>
        </p:spPr>
      </p:pic>
      <p:pic>
        <p:nvPicPr>
          <p:cNvPr id="25" name="Obrázok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541" y="2755994"/>
            <a:ext cx="1679805" cy="1679805"/>
          </a:xfrm>
          <a:prstGeom prst="rect">
            <a:avLst/>
          </a:prstGeom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419" y="5414168"/>
            <a:ext cx="4098256" cy="131692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0" y="1213768"/>
            <a:ext cx="2913319" cy="1660848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191463" y="32135"/>
            <a:ext cx="916265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44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4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PRAVIDIEL BEZPEČNOSTI </a:t>
            </a:r>
          </a:p>
          <a:p>
            <a:endParaRPr lang="sk-SK" sz="4400" b="1" dirty="0" smtClean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522515" y="1013713"/>
            <a:ext cx="249837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 smtClean="0">
                <a:solidFill>
                  <a:schemeClr val="tx2"/>
                </a:solidFill>
              </a:rPr>
              <a:t>1. Dbaj o bezpečnosť</a:t>
            </a:r>
            <a:endParaRPr lang="sk-SK" sz="2000" dirty="0" smtClean="0">
              <a:solidFill>
                <a:schemeClr val="tx2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632046" y="2751505"/>
            <a:ext cx="249837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1200" b="1" dirty="0" smtClean="0">
                <a:solidFill>
                  <a:schemeClr val="tx2"/>
                </a:solidFill>
              </a:rPr>
              <a:t>Staraj sa o svoje zdravie a tiež o bezpečnosť osôb, ktorých sa dotýka vaše jednanie.</a:t>
            </a:r>
            <a:endParaRPr lang="sk-SK" sz="1200" dirty="0" smtClean="0">
              <a:solidFill>
                <a:schemeClr val="tx2"/>
              </a:solidFill>
            </a:endParaRPr>
          </a:p>
        </p:txBody>
      </p:sp>
      <p:sp>
        <p:nvSpPr>
          <p:cNvPr id="16" name="BlokTextu 15"/>
          <p:cNvSpPr txBox="1"/>
          <p:nvPr/>
        </p:nvSpPr>
        <p:spPr>
          <a:xfrm>
            <a:off x="515415" y="3505772"/>
            <a:ext cx="37859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tx2"/>
                </a:solidFill>
              </a:rPr>
              <a:t>2</a:t>
            </a:r>
            <a:r>
              <a:rPr lang="sk-SK" sz="2000" b="1" dirty="0" smtClean="0">
                <a:solidFill>
                  <a:schemeClr val="tx2"/>
                </a:solidFill>
              </a:rPr>
              <a:t>. Pracuj s bezpečným zariadením</a:t>
            </a:r>
            <a:endParaRPr lang="sk-SK" sz="2000" dirty="0" smtClean="0">
              <a:solidFill>
                <a:schemeClr val="tx2"/>
              </a:solidFill>
            </a:endParaRPr>
          </a:p>
        </p:txBody>
      </p:sp>
      <p:sp>
        <p:nvSpPr>
          <p:cNvPr id="17" name="BlokTextu 16"/>
          <p:cNvSpPr txBox="1"/>
          <p:nvPr/>
        </p:nvSpPr>
        <p:spPr>
          <a:xfrm>
            <a:off x="515415" y="3825694"/>
            <a:ext cx="368336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1200" b="1" dirty="0" smtClean="0">
                <a:solidFill>
                  <a:schemeClr val="tx2"/>
                </a:solidFill>
              </a:rPr>
              <a:t>Vykonávajte len tie činnosti, na ktoré máte kvalifikačné predpoklady a zdravotnú spôsobilosť. </a:t>
            </a:r>
            <a:endParaRPr lang="sk-SK" sz="1200" dirty="0" smtClean="0">
              <a:solidFill>
                <a:schemeClr val="tx2"/>
              </a:solidFill>
            </a:endParaRPr>
          </a:p>
        </p:txBody>
      </p:sp>
      <p:sp>
        <p:nvSpPr>
          <p:cNvPr id="19" name="BlokTextu 18"/>
          <p:cNvSpPr txBox="1"/>
          <p:nvPr/>
        </p:nvSpPr>
        <p:spPr>
          <a:xfrm>
            <a:off x="5949940" y="1342305"/>
            <a:ext cx="37859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tx2"/>
                </a:solidFill>
              </a:rPr>
              <a:t>4</a:t>
            </a:r>
            <a:r>
              <a:rPr lang="sk-SK" sz="2000" b="1" dirty="0" smtClean="0">
                <a:solidFill>
                  <a:schemeClr val="tx2"/>
                </a:solidFill>
              </a:rPr>
              <a:t>. Pracovné postupy </a:t>
            </a:r>
            <a:endParaRPr lang="sk-SK" sz="2000" dirty="0" smtClean="0">
              <a:solidFill>
                <a:schemeClr val="tx2"/>
              </a:solidFill>
            </a:endParaRPr>
          </a:p>
        </p:txBody>
      </p:sp>
      <p:sp>
        <p:nvSpPr>
          <p:cNvPr id="20" name="BlokTextu 19"/>
          <p:cNvSpPr txBox="1"/>
          <p:nvPr/>
        </p:nvSpPr>
        <p:spPr>
          <a:xfrm>
            <a:off x="6219389" y="1760387"/>
            <a:ext cx="2150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1200" b="1" dirty="0" smtClean="0">
                <a:solidFill>
                  <a:schemeClr val="tx2"/>
                </a:solidFill>
              </a:rPr>
              <a:t>Dodržuj stanovené pracovné a technologické postupy, návody na obsluhu, prevádzkové poriadky a pokyny.</a:t>
            </a:r>
            <a:endParaRPr lang="sk-SK" sz="1200" dirty="0" smtClean="0">
              <a:solidFill>
                <a:schemeClr val="tx2"/>
              </a:solidFill>
            </a:endParaRPr>
          </a:p>
        </p:txBody>
      </p:sp>
      <p:sp>
        <p:nvSpPr>
          <p:cNvPr id="22" name="BlokTextu 21"/>
          <p:cNvSpPr txBox="1"/>
          <p:nvPr/>
        </p:nvSpPr>
        <p:spPr>
          <a:xfrm>
            <a:off x="3439051" y="1112608"/>
            <a:ext cx="216641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tx2"/>
                </a:solidFill>
              </a:rPr>
              <a:t>3</a:t>
            </a:r>
            <a:r>
              <a:rPr lang="sk-SK" sz="2000" b="1" dirty="0" smtClean="0">
                <a:solidFill>
                  <a:schemeClr val="tx2"/>
                </a:solidFill>
              </a:rPr>
              <a:t>. Používaj OOPP</a:t>
            </a:r>
            <a:endParaRPr lang="sk-SK" sz="2000" dirty="0" smtClean="0">
              <a:solidFill>
                <a:schemeClr val="tx2"/>
              </a:solidFill>
            </a:endParaRPr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209" y="2155793"/>
            <a:ext cx="2567354" cy="1368766"/>
          </a:xfrm>
          <a:prstGeom prst="rect">
            <a:avLst/>
          </a:prstGeom>
        </p:spPr>
      </p:pic>
      <p:sp>
        <p:nvSpPr>
          <p:cNvPr id="24" name="BlokTextu 23"/>
          <p:cNvSpPr txBox="1"/>
          <p:nvPr/>
        </p:nvSpPr>
        <p:spPr>
          <a:xfrm>
            <a:off x="3449915" y="1546892"/>
            <a:ext cx="258699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1200" b="1" dirty="0" smtClean="0">
                <a:solidFill>
                  <a:schemeClr val="tx2"/>
                </a:solidFill>
              </a:rPr>
              <a:t>Pri práci používaj vždy vhodné OOPP, ktoré ťa chránia proti účinkom zistených ohrození a nebezpečenstiev. </a:t>
            </a:r>
            <a:endParaRPr lang="sk-SK" sz="1200" dirty="0" smtClean="0">
              <a:solidFill>
                <a:schemeClr val="tx2"/>
              </a:solidFill>
            </a:endParaRPr>
          </a:p>
        </p:txBody>
      </p:sp>
      <p:sp>
        <p:nvSpPr>
          <p:cNvPr id="26" name="BlokTextu 25"/>
          <p:cNvSpPr txBox="1"/>
          <p:nvPr/>
        </p:nvSpPr>
        <p:spPr>
          <a:xfrm>
            <a:off x="3874154" y="4060119"/>
            <a:ext cx="37859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tx2"/>
                </a:solidFill>
              </a:rPr>
              <a:t>5</a:t>
            </a:r>
            <a:r>
              <a:rPr lang="sk-SK" sz="2000" b="1" dirty="0" smtClean="0">
                <a:solidFill>
                  <a:schemeClr val="tx2"/>
                </a:solidFill>
              </a:rPr>
              <a:t>. Nevyraďuj ochranné zariadenia</a:t>
            </a:r>
            <a:endParaRPr lang="sk-SK" sz="2000" dirty="0" smtClean="0">
              <a:solidFill>
                <a:schemeClr val="tx2"/>
              </a:solidFill>
            </a:endParaRPr>
          </a:p>
        </p:txBody>
      </p:sp>
      <p:sp>
        <p:nvSpPr>
          <p:cNvPr id="27" name="BlokTextu 26"/>
          <p:cNvSpPr txBox="1"/>
          <p:nvPr/>
        </p:nvSpPr>
        <p:spPr>
          <a:xfrm>
            <a:off x="3711187" y="4511627"/>
            <a:ext cx="36833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1200" b="1" dirty="0" smtClean="0">
                <a:solidFill>
                  <a:schemeClr val="tx2"/>
                </a:solidFill>
              </a:rPr>
              <a:t>Neotváraj ochranné kryty pohybujúcich sa častí, nevyraďuj ich z prevádzky. Zásahy do strojov a zariadení rob len po vypnutí stroja, resp. odpojení od elektrického zdroja.</a:t>
            </a:r>
            <a:endParaRPr lang="sk-SK" sz="1200" dirty="0" smtClean="0">
              <a:solidFill>
                <a:schemeClr val="tx2"/>
              </a:solidFill>
            </a:endParaRPr>
          </a:p>
        </p:txBody>
      </p:sp>
      <p:sp>
        <p:nvSpPr>
          <p:cNvPr id="29" name="BlokTextu 28"/>
          <p:cNvSpPr txBox="1"/>
          <p:nvPr/>
        </p:nvSpPr>
        <p:spPr>
          <a:xfrm>
            <a:off x="6445228" y="5342624"/>
            <a:ext cx="24935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 smtClean="0">
                <a:solidFill>
                  <a:schemeClr val="tx2"/>
                </a:solidFill>
              </a:rPr>
              <a:t>6. Prevencia je základ</a:t>
            </a:r>
            <a:endParaRPr lang="sk-SK" sz="2000" dirty="0" smtClean="0">
              <a:solidFill>
                <a:schemeClr val="tx2"/>
              </a:solidFill>
            </a:endParaRPr>
          </a:p>
        </p:txBody>
      </p:sp>
      <p:sp>
        <p:nvSpPr>
          <p:cNvPr id="30" name="BlokTextu 29"/>
          <p:cNvSpPr txBox="1"/>
          <p:nvPr/>
        </p:nvSpPr>
        <p:spPr>
          <a:xfrm>
            <a:off x="6638185" y="5686240"/>
            <a:ext cx="215003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1200" b="1" dirty="0" smtClean="0">
                <a:solidFill>
                  <a:schemeClr val="tx2"/>
                </a:solidFill>
              </a:rPr>
              <a:t>Zúčastňuj sa školení o BOZP, buď aktívny, rozširuj si svoje vedomosti a vždy upozorni  svojho nadriadeného na nedostatky na pracovisku. </a:t>
            </a:r>
            <a:endParaRPr lang="sk-SK" sz="1200" dirty="0" smtClean="0">
              <a:solidFill>
                <a:schemeClr val="tx2"/>
              </a:solidFill>
            </a:endParaRPr>
          </a:p>
        </p:txBody>
      </p:sp>
      <p:pic>
        <p:nvPicPr>
          <p:cNvPr id="28" name="Obrázok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63" y="4379335"/>
            <a:ext cx="3247587" cy="21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982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Poľnohospodárstvo </a:t>
            </a:r>
          </a:p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				-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45" y="5076684"/>
            <a:ext cx="2288270" cy="171444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8440"/>
            <a:ext cx="3415004" cy="1792877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2640564" y="3840549"/>
            <a:ext cx="603603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Objem prostriedkov, ktoré vynaložíš na prevenciu bude omnoho menší ako prostriedky, ktoré vynaložíte na lekárske ošetrenia, náhradných pracovníkov, odškodné alebo pokuty, ak u teba príde k úrazu. </a:t>
            </a:r>
            <a:endParaRPr lang="sk-SK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354564" y="1738747"/>
            <a:ext cx="550506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Čas a peniaze vynaložené na bezpečnosť a ochranu zdravia by si mal považovať za investíciu a nie za zbytočne vyhodené peniaze !!! </a:t>
            </a:r>
          </a:p>
        </p:txBody>
      </p:sp>
      <p:sp>
        <p:nvSpPr>
          <p:cNvPr id="14" name="Šípka nadol 13"/>
          <p:cNvSpPr/>
          <p:nvPr/>
        </p:nvSpPr>
        <p:spPr>
          <a:xfrm>
            <a:off x="4030824" y="2814119"/>
            <a:ext cx="307911" cy="96672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Šípka nadol 14"/>
          <p:cNvSpPr/>
          <p:nvPr/>
        </p:nvSpPr>
        <p:spPr>
          <a:xfrm rot="10800000">
            <a:off x="4491135" y="2814119"/>
            <a:ext cx="307911" cy="96672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83596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Riziká v poľnohospodárstve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6" name="BlokTextu 15"/>
          <p:cNvSpPr txBox="1"/>
          <p:nvPr/>
        </p:nvSpPr>
        <p:spPr>
          <a:xfrm>
            <a:off x="839756" y="2021419"/>
            <a:ext cx="362960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u="sng" dirty="0" smtClean="0">
                <a:solidFill>
                  <a:schemeClr val="tx2"/>
                </a:solidFill>
              </a:rPr>
              <a:t>Pošmyknutia, zakopnutia a pády </a:t>
            </a:r>
            <a:endParaRPr lang="sk-SK" sz="2000" u="sng" dirty="0" smtClean="0">
              <a:solidFill>
                <a:schemeClr val="tx2"/>
              </a:solidFill>
            </a:endParaRPr>
          </a:p>
        </p:txBody>
      </p:sp>
      <p:sp>
        <p:nvSpPr>
          <p:cNvPr id="17" name="BlokTextu 16"/>
          <p:cNvSpPr txBox="1"/>
          <p:nvPr/>
        </p:nvSpPr>
        <p:spPr>
          <a:xfrm>
            <a:off x="839755" y="2428219"/>
            <a:ext cx="6655188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s</a:t>
            </a:r>
            <a:r>
              <a:rPr lang="sk-SK" sz="1600" b="1" dirty="0" smtClean="0">
                <a:solidFill>
                  <a:schemeClr val="tx2"/>
                </a:solidFill>
              </a:rPr>
              <a:t>právna údržba pracoviska a priestorov kadiaľ sa chodí, udržiavať tieto priestory voľné a bez prekážok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používaj vhodnú obuv a vhodné osvetlenie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p</a:t>
            </a:r>
            <a:r>
              <a:rPr lang="sk-SK" sz="1600" b="1" dirty="0" smtClean="0">
                <a:solidFill>
                  <a:schemeClr val="tx2"/>
                </a:solidFill>
              </a:rPr>
              <a:t>ri práci na poli počítaj s vplyvom poveternostných podmienok na kvalitu terénu, svetelných podmienok a pod.  </a:t>
            </a:r>
          </a:p>
          <a:p>
            <a:pPr algn="just"/>
            <a:endParaRPr lang="sk-SK" sz="1400" b="1" dirty="0"/>
          </a:p>
          <a:p>
            <a:pPr algn="just"/>
            <a:endParaRPr lang="sk-SK" sz="1400" dirty="0" smtClean="0"/>
          </a:p>
        </p:txBody>
      </p:sp>
      <p:pic>
        <p:nvPicPr>
          <p:cNvPr id="18" name="Obrázok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44" y="4555335"/>
            <a:ext cx="7803556" cy="208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686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Riziká v poľnohospodárstve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79" y="2122218"/>
            <a:ext cx="4070772" cy="4070772"/>
          </a:xfrm>
          <a:prstGeom prst="rect">
            <a:avLst/>
          </a:prstGeom>
        </p:spPr>
      </p:pic>
      <p:sp>
        <p:nvSpPr>
          <p:cNvPr id="11" name="BlokTextu 10"/>
          <p:cNvSpPr txBox="1"/>
          <p:nvPr/>
        </p:nvSpPr>
        <p:spPr>
          <a:xfrm>
            <a:off x="839756" y="2021419"/>
            <a:ext cx="362960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u="sng" dirty="0" smtClean="0">
                <a:solidFill>
                  <a:schemeClr val="tx2"/>
                </a:solidFill>
              </a:rPr>
              <a:t>Používanie ostrých nástrojov </a:t>
            </a:r>
            <a:endParaRPr lang="sk-SK" sz="2000" u="sng" dirty="0" smtClean="0">
              <a:solidFill>
                <a:schemeClr val="tx2"/>
              </a:solidFill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839755" y="2428219"/>
            <a:ext cx="3946849" cy="29854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v</a:t>
            </a:r>
            <a:r>
              <a:rPr lang="sk-SK" sz="1600" b="1" dirty="0" smtClean="0">
                <a:solidFill>
                  <a:schemeClr val="tx2"/>
                </a:solidFill>
              </a:rPr>
              <a:t>enujte pozornosť vykonávanej práce pri výmene, ostrení a údržbe rezných nástrojov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škoľte zamestnancov ako bezpečne používať pridelené stroje a zariadenia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zaistite, aby všetky používané stroje mali ochranné zariadenia a aby ich zamestnanci aj používali    </a:t>
            </a:r>
          </a:p>
          <a:p>
            <a:pPr algn="just"/>
            <a:endParaRPr lang="sk-SK" sz="1400" b="1" dirty="0"/>
          </a:p>
          <a:p>
            <a:pPr algn="just"/>
            <a:endParaRPr lang="sk-SK" sz="1400" dirty="0" smtClean="0"/>
          </a:p>
        </p:txBody>
      </p:sp>
    </p:spTree>
    <p:extLst>
      <p:ext uri="{BB962C8B-B14F-4D97-AF65-F5344CB8AC3E}">
        <p14:creationId xmlns:p14="http://schemas.microsoft.com/office/powerpoint/2010/main" val="3672553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Riziká v poľnohospodárstve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839756" y="2021419"/>
            <a:ext cx="362960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u="sng" dirty="0" smtClean="0">
                <a:solidFill>
                  <a:schemeClr val="tx2"/>
                </a:solidFill>
              </a:rPr>
              <a:t>Ručná manipulácia </a:t>
            </a:r>
            <a:endParaRPr lang="sk-SK" sz="2000" u="sng" dirty="0" smtClean="0">
              <a:solidFill>
                <a:schemeClr val="tx2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839755" y="2428219"/>
            <a:ext cx="7688425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ak sa dá, urč technológiu aby sa dalo predísť ručnému zdvíhaniu, prekladaniu, prenášaniu ....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používaj stroje, zariadenia, ktoré nahrádzajú ťažkú telesnú prácu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pri zdvíhaní a prenášaní drž bremeno čo najbližšie k telu a ukladaj ho bezpečne</a:t>
            </a:r>
          </a:p>
          <a:p>
            <a:pPr algn="just"/>
            <a:endParaRPr lang="sk-SK" sz="1400" b="1" dirty="0"/>
          </a:p>
          <a:p>
            <a:pPr algn="just"/>
            <a:endParaRPr lang="sk-SK" sz="1400" dirty="0" smtClean="0"/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226" y="4329215"/>
            <a:ext cx="5944803" cy="167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89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Riziká v poľnohospodárstve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839756" y="2021419"/>
            <a:ext cx="362960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u="sng" dirty="0" smtClean="0">
                <a:solidFill>
                  <a:schemeClr val="tx2"/>
                </a:solidFill>
              </a:rPr>
              <a:t>Riziko poranenia zvieratami </a:t>
            </a:r>
            <a:endParaRPr lang="sk-SK" sz="2000" u="sng" dirty="0" smtClean="0">
              <a:solidFill>
                <a:schemeClr val="tx2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839755" y="2428219"/>
            <a:ext cx="7836841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zviera je živý tvor, nie vec – reaguje na nálady človeka, na podnety, treba byť vždy maximálne opatrní a koncentrovaný na vykonávanú prácu so zvieraťom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v</a:t>
            </a:r>
            <a:r>
              <a:rPr lang="sk-SK" sz="1600" b="1" dirty="0" smtClean="0">
                <a:solidFill>
                  <a:schemeClr val="tx2"/>
                </a:solidFill>
              </a:rPr>
              <a:t>ykonávanie práce so zvieratami zamestnancami, ktorý majú nie len fyzické predpoklady a odbornú spôsobilosť ale hlavne majú vzťah ku zvieratám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p</a:t>
            </a:r>
            <a:r>
              <a:rPr lang="sk-SK" sz="1600" b="1" dirty="0" smtClean="0">
                <a:solidFill>
                  <a:schemeClr val="tx2"/>
                </a:solidFill>
              </a:rPr>
              <a:t>revenciou je dodržiavanie správnych postupov, používaní OOPP a dôslednom dodržiavaní hygienických zásad  </a:t>
            </a:r>
          </a:p>
          <a:p>
            <a:pPr algn="just"/>
            <a:endParaRPr lang="sk-SK" sz="1400" b="1" dirty="0"/>
          </a:p>
          <a:p>
            <a:pPr algn="just"/>
            <a:endParaRPr lang="sk-SK" sz="1400" dirty="0" smtClean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23" y="4209251"/>
            <a:ext cx="3438973" cy="258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30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Riziká v poľnohospodárstve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839756" y="2021419"/>
            <a:ext cx="404015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u="sng" dirty="0" smtClean="0">
                <a:solidFill>
                  <a:schemeClr val="tx2"/>
                </a:solidFill>
              </a:rPr>
              <a:t>Hluk, vibrácie, prach, škodlivé látky </a:t>
            </a:r>
            <a:endParaRPr lang="sk-SK" sz="2000" u="sng" dirty="0" smtClean="0">
              <a:solidFill>
                <a:schemeClr val="tx2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839755" y="2428219"/>
            <a:ext cx="7836841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h</a:t>
            </a:r>
            <a:r>
              <a:rPr lang="sk-SK" sz="1600" b="1" dirty="0" smtClean="0">
                <a:solidFill>
                  <a:schemeClr val="tx2"/>
                </a:solidFill>
              </a:rPr>
              <a:t>lučné prašné prostredie, škodlivé látky a vibrácie môžu pri dlhotrvajúcom pôsobení poškodiť zdravie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v</a:t>
            </a:r>
            <a:r>
              <a:rPr lang="sk-SK" sz="1600" b="1" dirty="0" smtClean="0">
                <a:solidFill>
                  <a:schemeClr val="tx2"/>
                </a:solidFill>
              </a:rPr>
              <a:t>ýkon prác zabezpeč zdravotne spôsobilými zamestnancami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používaj vhodné OOPP na ochranu sluchu, dýchacích ciest a rúk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 smtClean="0"/>
          </a:p>
          <a:p>
            <a:pPr algn="just"/>
            <a:endParaRPr lang="sk-SK" sz="1400" b="1" dirty="0"/>
          </a:p>
          <a:p>
            <a:pPr algn="just"/>
            <a:endParaRPr lang="sk-SK" sz="1400" dirty="0" smtClean="0"/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093844"/>
            <a:ext cx="414337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05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Riziká v poľnohospodárstve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839756" y="2021419"/>
            <a:ext cx="78368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u="sng" dirty="0" smtClean="0">
                <a:solidFill>
                  <a:schemeClr val="tx2"/>
                </a:solidFill>
              </a:rPr>
              <a:t>Nadmerná tepelná záťaž, nadmerná záťaž chladom a fyzickým zaťažením</a:t>
            </a:r>
            <a:endParaRPr lang="sk-SK" sz="2000" u="sng" dirty="0" smtClean="0">
              <a:solidFill>
                <a:schemeClr val="tx2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839755" y="2428219"/>
            <a:ext cx="7836841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s</a:t>
            </a:r>
            <a:r>
              <a:rPr lang="sk-SK" sz="1600" b="1" dirty="0" smtClean="0">
                <a:solidFill>
                  <a:schemeClr val="tx2"/>
                </a:solidFill>
              </a:rPr>
              <a:t>právne vetranie, úprava vzduchu, ochladzovanie a klimatizácia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stanov pracovné postupy aby zamestnanci striedali rôzne druhy prác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p</a:t>
            </a:r>
            <a:r>
              <a:rPr lang="sk-SK" sz="1600" b="1" dirty="0" smtClean="0">
                <a:solidFill>
                  <a:schemeClr val="tx2"/>
                </a:solidFill>
              </a:rPr>
              <a:t>ravidelný prísun tekutín, oddych, regenerácia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p</a:t>
            </a:r>
            <a:r>
              <a:rPr lang="sk-SK" sz="1600" b="1" dirty="0" smtClean="0">
                <a:solidFill>
                  <a:schemeClr val="tx2"/>
                </a:solidFill>
              </a:rPr>
              <a:t>oužívať správne OOPP </a:t>
            </a: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 smtClean="0"/>
          </a:p>
          <a:p>
            <a:pPr algn="just"/>
            <a:endParaRPr lang="sk-SK" sz="1400" b="1" dirty="0"/>
          </a:p>
          <a:p>
            <a:pPr algn="just"/>
            <a:endParaRPr lang="sk-SK" sz="1400" dirty="0" smtClean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655" y="4320461"/>
            <a:ext cx="6037971" cy="23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931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Riziká v poľnohospodárstve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pic>
        <p:nvPicPr>
          <p:cNvPr id="13" name="Obrázo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41" y="4114800"/>
            <a:ext cx="4934994" cy="2743200"/>
          </a:xfrm>
          <a:prstGeom prst="rect">
            <a:avLst/>
          </a:prstGeom>
        </p:spPr>
      </p:pic>
      <p:sp>
        <p:nvSpPr>
          <p:cNvPr id="14" name="BlokTextu 13"/>
          <p:cNvSpPr txBox="1"/>
          <p:nvPr/>
        </p:nvSpPr>
        <p:spPr>
          <a:xfrm>
            <a:off x="839756" y="2021419"/>
            <a:ext cx="78368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u="sng" dirty="0" smtClean="0">
                <a:solidFill>
                  <a:schemeClr val="tx2"/>
                </a:solidFill>
              </a:rPr>
              <a:t>Nebezpečenstvo požiaru</a:t>
            </a:r>
            <a:endParaRPr lang="sk-SK" sz="2000" u="sng" dirty="0" smtClean="0">
              <a:solidFill>
                <a:schemeClr val="tx2"/>
              </a:solidFill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839755" y="2428219"/>
            <a:ext cx="6876661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e</a:t>
            </a:r>
            <a:r>
              <a:rPr lang="sk-SK" sz="1600" b="1" dirty="0" smtClean="0">
                <a:solidFill>
                  <a:schemeClr val="tx2"/>
                </a:solidFill>
              </a:rPr>
              <a:t>lektrické a plynové zariadenia udržiavaj v bezchybnom stave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tx2"/>
                </a:solidFill>
              </a:rPr>
              <a:t>v</a:t>
            </a:r>
            <a:r>
              <a:rPr lang="sk-SK" sz="1600" b="1" dirty="0" smtClean="0">
                <a:solidFill>
                  <a:schemeClr val="tx2"/>
                </a:solidFill>
              </a:rPr>
              <a:t>ykonávaj pravidelnú údržbu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v suchom období roka rešpektuj pokyny pre používanie otvoreného ohňa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6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1600" b="1" dirty="0" smtClean="0">
                <a:solidFill>
                  <a:schemeClr val="tx2"/>
                </a:solidFill>
              </a:rPr>
              <a:t>zabezpeč vhodné požiarne prístroje, vyškoľ zamestnancov z predpisov PO   </a:t>
            </a:r>
          </a:p>
          <a:p>
            <a:pPr algn="just"/>
            <a:endParaRPr lang="sk-SK" sz="1400" b="1" dirty="0"/>
          </a:p>
          <a:p>
            <a:pPr algn="just"/>
            <a:endParaRPr lang="sk-SK" sz="1400" dirty="0" smtClean="0"/>
          </a:p>
        </p:txBody>
      </p:sp>
    </p:spTree>
    <p:extLst>
      <p:ext uri="{BB962C8B-B14F-4D97-AF65-F5344CB8AC3E}">
        <p14:creationId xmlns:p14="http://schemas.microsoft.com/office/powerpoint/2010/main" val="12531905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481135" y="1720881"/>
            <a:ext cx="7113984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Vždy používaj zdravý rozum .....</a:t>
            </a:r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921159" y="5529242"/>
            <a:ext cx="7113984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ide o tvoje zdravie a tvoj majetok ....</a:t>
            </a:r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06" y="2350349"/>
            <a:ext cx="3765291" cy="317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08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Sociálna kondicionalita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1619329" y="1761119"/>
            <a:ext cx="591047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Definuje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minimálne požiadavky a opatrenia na zlepšenie bezpečnosti a zdravia pri práci. 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36" y="2601324"/>
            <a:ext cx="5523393" cy="4091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349764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782" y="4463389"/>
            <a:ext cx="2065503" cy="2065503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Sociálna kondicionalita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723730" y="2215396"/>
            <a:ext cx="7841771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28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„Inšpektoráty práce nemenia nič na svojej </a:t>
            </a:r>
            <a:r>
              <a:rPr lang="sk-SK" sz="28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činnosti, inšpekcie </a:t>
            </a:r>
            <a:r>
              <a:rPr lang="sk-SK" sz="28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práce budú vykonávané tak, ako doteraz,“</a:t>
            </a:r>
            <a:r>
              <a:rPr lang="sk-SK" sz="28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8" algn="ctr"/>
            <a:r>
              <a:rPr lang="sk-SK" sz="2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Ladislav Kerekeš, NIP</a:t>
            </a:r>
            <a:endParaRPr lang="sk-SK" sz="2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506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099" y="1243266"/>
            <a:ext cx="3945878" cy="5547860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Sociálna kondicionalita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1619328" y="2268950"/>
            <a:ext cx="6106419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Inšpekcie práce (aj tie u poľnohospodárov) prebiehajú počas celého roka, nie je osobitné plánovanie v roku 2025 iba pre oblasť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poľnohospodárstva. 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5965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341" y="2822264"/>
            <a:ext cx="3468944" cy="3801697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Sociálna kondicionalita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849086" y="2000675"/>
            <a:ext cx="7772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Kontroly v rámci plnenia sociálnej kondicionality by sa mali týkať celkovo troch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oblastí: </a:t>
            </a:r>
          </a:p>
        </p:txBody>
      </p:sp>
      <p:sp>
        <p:nvSpPr>
          <p:cNvPr id="12" name="Obdĺžnik 11"/>
          <p:cNvSpPr/>
          <p:nvPr/>
        </p:nvSpPr>
        <p:spPr>
          <a:xfrm>
            <a:off x="844887" y="2822264"/>
            <a:ext cx="451088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oblasť zamestnanosti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blasť zdravia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bezpečnosti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k-SK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oblasť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predpisov, ktoré sa týkajú ochrany zdravia pri používaní pracovných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prostriedkov</a:t>
            </a:r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k-SK" sz="20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k-SK" sz="2000" b="1" dirty="0" smtClean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761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Sociálna kondicionalita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849086" y="2000675"/>
            <a:ext cx="7772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Budeme 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poskytovať informácie PPA prvý raz už zo zistení inšpekcie práce v tomto roku po tom, ako budú </a:t>
            </a:r>
            <a:r>
              <a:rPr lang="sk-SK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právoplatné rozhodnutia o uložení pokuty za nedostatky</a:t>
            </a:r>
            <a:r>
              <a:rPr lang="sk-SK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ktoré sa budú týkať porušení vyplývajúcich zo </a:t>
            </a:r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smerníc. </a:t>
            </a:r>
          </a:p>
          <a:p>
            <a:pPr algn="just"/>
            <a:endParaRPr lang="sk-SK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Prvé hlásenie bude k 01.10.2025 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18" y="3337308"/>
            <a:ext cx="3582285" cy="24628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68291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PPV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1208922" y="6163331"/>
            <a:ext cx="711398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k-SK" dirty="0" smtClean="0">
                <a:solidFill>
                  <a:schemeClr val="tx2"/>
                </a:solidFill>
              </a:rPr>
              <a:t>Nelegálne </a:t>
            </a:r>
            <a:r>
              <a:rPr lang="sk-SK" dirty="0">
                <a:solidFill>
                  <a:schemeClr val="tx2"/>
                </a:solidFill>
              </a:rPr>
              <a:t>zamestnávanie (neuzatvorenie pracovnoprávneho vzťahu, resp. neprihlásenie do registra sociálneho zabezpečenia)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267" y="1861981"/>
            <a:ext cx="6026867" cy="400945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1784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PPV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2108719" y="5764899"/>
            <a:ext cx="5776506" cy="75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solidFill>
                  <a:schemeClr val="tx2"/>
                </a:solidFill>
              </a:rPr>
              <a:t>Porušenia </a:t>
            </a:r>
            <a:r>
              <a:rPr lang="pl-PL" dirty="0">
                <a:solidFill>
                  <a:schemeClr val="tx2"/>
                </a:solidFill>
              </a:rPr>
              <a:t>v oblasti  dohôd o prácach vykonávaných mimo pracovného pomeru (nevymedzenie dohôd o vykonaní práce, nevyplatenie odmien a príplatkov, nedodržanie limitov pracovného času) 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13" y="1628800"/>
            <a:ext cx="6092890" cy="385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22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PPV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2589853" y="6159127"/>
            <a:ext cx="5425143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solidFill>
                  <a:schemeClr val="tx2"/>
                </a:solidFill>
              </a:rPr>
              <a:t>Písomné </a:t>
            </a:r>
            <a:r>
              <a:rPr lang="pl-PL" dirty="0">
                <a:solidFill>
                  <a:schemeClr val="tx2"/>
                </a:solidFill>
              </a:rPr>
              <a:t>informácie o pracovných podmienkach</a:t>
            </a:r>
            <a:endParaRPr lang="sk-SK" dirty="0">
              <a:solidFill>
                <a:schemeClr val="tx2"/>
              </a:solidFill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54" y="1903311"/>
            <a:ext cx="5388902" cy="425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128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PPV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1871396" y="5350720"/>
            <a:ext cx="6124938" cy="75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sz="1600" dirty="0" smtClean="0">
                <a:solidFill>
                  <a:schemeClr val="tx2"/>
                </a:solidFill>
              </a:rPr>
              <a:t>Neposkytovanie </a:t>
            </a:r>
            <a:r>
              <a:rPr lang="pl-PL" sz="1600" dirty="0">
                <a:solidFill>
                  <a:schemeClr val="tx2"/>
                </a:solidFill>
              </a:rPr>
              <a:t>mzdy vo výške minimálneho mzdového </a:t>
            </a:r>
            <a:r>
              <a:rPr lang="pl-PL" sz="1600" dirty="0" smtClean="0">
                <a:solidFill>
                  <a:schemeClr val="tx2"/>
                </a:solidFill>
              </a:rPr>
              <a:t>nároku</a:t>
            </a:r>
          </a:p>
          <a:p>
            <a:pPr algn="just"/>
            <a:endParaRPr lang="pl-PL" sz="1600" dirty="0">
              <a:solidFill>
                <a:schemeClr val="tx2"/>
              </a:solidFill>
            </a:endParaRPr>
          </a:p>
          <a:p>
            <a:pPr algn="just"/>
            <a:r>
              <a:rPr lang="pl-PL" sz="1600" dirty="0" smtClean="0">
                <a:solidFill>
                  <a:schemeClr val="tx2"/>
                </a:solidFill>
              </a:rPr>
              <a:t>Nedodržanie </a:t>
            </a:r>
            <a:r>
              <a:rPr lang="pl-PL" sz="1600" dirty="0">
                <a:solidFill>
                  <a:schemeClr val="tx2"/>
                </a:solidFill>
              </a:rPr>
              <a:t>výplatných termínov , najčastejšie nedodržanie výplatných termínov pri skončení pracovného </a:t>
            </a:r>
            <a:r>
              <a:rPr lang="pl-PL" sz="1600" dirty="0" smtClean="0">
                <a:solidFill>
                  <a:schemeClr val="tx2"/>
                </a:solidFill>
              </a:rPr>
              <a:t>pomeru</a:t>
            </a:r>
          </a:p>
          <a:p>
            <a:pPr algn="just"/>
            <a:endParaRPr lang="pl-PL" sz="1600" dirty="0">
              <a:solidFill>
                <a:schemeClr val="tx2"/>
              </a:solidFill>
            </a:endParaRPr>
          </a:p>
          <a:p>
            <a:pPr algn="just"/>
            <a:r>
              <a:rPr lang="pl-PL" sz="1600" dirty="0" smtClean="0">
                <a:solidFill>
                  <a:schemeClr val="tx2"/>
                </a:solidFill>
              </a:rPr>
              <a:t>Neposkytovanie </a:t>
            </a:r>
            <a:r>
              <a:rPr lang="pl-PL" sz="1600" dirty="0">
                <a:solidFill>
                  <a:schemeClr val="tx2"/>
                </a:solidFill>
              </a:rPr>
              <a:t>výplatných pások, resp. výplatná páska neobsahuje jednotlivé zložky mzdy 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559" y="1750805"/>
            <a:ext cx="6550090" cy="3064302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1511559" y="1847461"/>
            <a:ext cx="914400" cy="83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/>
          <p:cNvSpPr/>
          <p:nvPr/>
        </p:nvSpPr>
        <p:spPr>
          <a:xfrm>
            <a:off x="3688702" y="1847461"/>
            <a:ext cx="914400" cy="83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1599368" y="2028093"/>
            <a:ext cx="1414420" cy="83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9247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PPV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3211071" y="5863904"/>
            <a:ext cx="2747257" cy="75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solidFill>
                  <a:schemeClr val="tx2"/>
                </a:solidFill>
              </a:rPr>
              <a:t>Evidencia </a:t>
            </a:r>
            <a:r>
              <a:rPr lang="pl-PL" dirty="0">
                <a:solidFill>
                  <a:schemeClr val="tx2"/>
                </a:solidFill>
              </a:rPr>
              <a:t>pracovného času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03" y="2381545"/>
            <a:ext cx="8228192" cy="214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78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PPV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3211071" y="5863904"/>
            <a:ext cx="3562953" cy="75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solidFill>
                  <a:schemeClr val="tx2"/>
                </a:solidFill>
              </a:rPr>
              <a:t>Neurčenie </a:t>
            </a:r>
            <a:r>
              <a:rPr lang="pl-PL" dirty="0">
                <a:solidFill>
                  <a:schemeClr val="tx2"/>
                </a:solidFill>
              </a:rPr>
              <a:t>čerpania dovolenky 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895" y="1723225"/>
            <a:ext cx="4701947" cy="40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20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PPV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5581904" y="3282956"/>
            <a:ext cx="3562953" cy="75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solidFill>
                  <a:schemeClr val="tx2"/>
                </a:solidFill>
              </a:rPr>
              <a:t>Stravovanie </a:t>
            </a:r>
            <a:endParaRPr lang="pl-PL" dirty="0">
              <a:solidFill>
                <a:schemeClr val="tx2"/>
              </a:solidFill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19" y="1777300"/>
            <a:ext cx="4400450" cy="497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85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1532" y="2338174"/>
            <a:ext cx="4163951" cy="3115784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82" y="1814089"/>
            <a:ext cx="3135211" cy="4163952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20" name="Obdĺžnik 19"/>
          <p:cNvSpPr/>
          <p:nvPr/>
        </p:nvSpPr>
        <p:spPr>
          <a:xfrm>
            <a:off x="1208922" y="6163331"/>
            <a:ext cx="69668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k-SK" dirty="0" smtClean="0">
                <a:solidFill>
                  <a:schemeClr val="tx2"/>
                </a:solidFill>
              </a:rPr>
              <a:t>Zanedbaná údržba na elektrických zariadeniach, poškodené ochranné zariadenia na el. rozvádzačoch, poškodená dvojitá izolácia na vodičoch</a:t>
            </a:r>
            <a:endParaRPr lang="sk-SK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48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1208922" y="6163331"/>
            <a:ext cx="753386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k-SK" dirty="0">
                <a:solidFill>
                  <a:schemeClr val="tx2"/>
                </a:solidFill>
              </a:rPr>
              <a:t>Tlaková nádoba – vzdušník kompresora, chýbajúce úradne skúšky, odborné prehliadky a odborné skúšky, obsluha nedisponovala odbornou </a:t>
            </a:r>
            <a:r>
              <a:rPr lang="sk-SK" dirty="0" smtClean="0">
                <a:solidFill>
                  <a:schemeClr val="tx2"/>
                </a:solidFill>
              </a:rPr>
              <a:t>spôsobilosťou</a:t>
            </a:r>
            <a:endParaRPr lang="sk-SK" dirty="0">
              <a:solidFill>
                <a:schemeClr val="tx2"/>
              </a:solidFill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91563"/>
            <a:ext cx="3110555" cy="4156963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086426"/>
            <a:ext cx="4499992" cy="336723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024802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1208922" y="6162662"/>
            <a:ext cx="7533862" cy="504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k-SK" dirty="0">
                <a:solidFill>
                  <a:schemeClr val="tx2"/>
                </a:solidFill>
              </a:rPr>
              <a:t>Stolové dvojkotúčové brúsky neboli opatrené krytmi pre točiace sa </a:t>
            </a:r>
            <a:r>
              <a:rPr lang="sk-SK" dirty="0" smtClean="0">
                <a:solidFill>
                  <a:schemeClr val="tx2"/>
                </a:solidFill>
              </a:rPr>
              <a:t>nástroje</a:t>
            </a:r>
            <a:endParaRPr lang="sk-SK" dirty="0">
              <a:solidFill>
                <a:schemeClr val="tx2"/>
              </a:solidFill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898" y="2292388"/>
            <a:ext cx="4041740" cy="302433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028799"/>
            <a:ext cx="4535437" cy="3393757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428370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1050301" y="6173815"/>
            <a:ext cx="7533862" cy="504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2"/>
                </a:solidFill>
              </a:rPr>
              <a:t>Chýbajúce zábradlie na hrane pádu.</a:t>
            </a:r>
          </a:p>
          <a:p>
            <a:pPr algn="ctr"/>
            <a:r>
              <a:rPr lang="sk-SK" dirty="0">
                <a:solidFill>
                  <a:schemeClr val="tx2"/>
                </a:solidFill>
              </a:rPr>
              <a:t>Rebrík nepresahuje výstupnú plošinu o viac, ako 1,1 m.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7127" y="2240964"/>
            <a:ext cx="4365104" cy="3266302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2443" y="2096313"/>
            <a:ext cx="4383450" cy="357395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968135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919673" y="6173815"/>
            <a:ext cx="7533862" cy="504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2"/>
                </a:solidFill>
              </a:rPr>
              <a:t>Chýbajúce ochranné kryty pre točiace sa </a:t>
            </a:r>
            <a:r>
              <a:rPr lang="sk-SK" dirty="0" smtClean="0">
                <a:solidFill>
                  <a:schemeClr val="tx2"/>
                </a:solidFill>
              </a:rPr>
              <a:t>nástroje</a:t>
            </a:r>
            <a:endParaRPr lang="sk-SK" dirty="0">
              <a:solidFill>
                <a:schemeClr val="tx2"/>
              </a:solidFill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2494" y="2255642"/>
            <a:ext cx="4227091" cy="316303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136" y="1723610"/>
            <a:ext cx="3149857" cy="422709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212752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919673" y="6173815"/>
            <a:ext cx="7533862" cy="504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2"/>
                </a:solidFill>
              </a:rPr>
              <a:t>Chýbajúce ochranné kryty pre točiace sa </a:t>
            </a:r>
            <a:r>
              <a:rPr lang="sk-SK" dirty="0" smtClean="0">
                <a:solidFill>
                  <a:schemeClr val="tx2"/>
                </a:solidFill>
              </a:rPr>
              <a:t>nástroje</a:t>
            </a:r>
            <a:endParaRPr lang="sk-SK" dirty="0">
              <a:solidFill>
                <a:schemeClr val="tx2"/>
              </a:solidFill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2494" y="2255642"/>
            <a:ext cx="4227091" cy="316303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136" y="1723610"/>
            <a:ext cx="3149857" cy="422709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253927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771800" y="491234"/>
            <a:ext cx="6373057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6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Najčastejšie nedostatky v oblasti BOZP</a:t>
            </a:r>
            <a:endParaRPr lang="sk-SK" sz="36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20" name="Obdĺžnik 19"/>
          <p:cNvSpPr/>
          <p:nvPr/>
        </p:nvSpPr>
        <p:spPr>
          <a:xfrm>
            <a:off x="919673" y="6173815"/>
            <a:ext cx="7533862" cy="504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chemeClr val="tx2"/>
                </a:solidFill>
              </a:rPr>
              <a:t>Nezabezpečenie účinných OOPP</a:t>
            </a:r>
            <a:endParaRPr lang="sk-SK" dirty="0">
              <a:solidFill>
                <a:schemeClr val="tx2"/>
              </a:solidFill>
            </a:endParaRPr>
          </a:p>
        </p:txBody>
      </p:sp>
      <p:pic>
        <p:nvPicPr>
          <p:cNvPr id="9" name="Zástupný symbol obsahu 5" descr="0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696" y="1852663"/>
            <a:ext cx="4548207" cy="3977726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6030012.jpeg"/>
          <p:cNvPicPr/>
          <p:nvPr/>
        </p:nvPicPr>
        <p:blipFill>
          <a:blip r:embed="rId4">
            <a:extLst/>
          </a:blip>
          <a:srcRect l="354" t="30491" b="13146"/>
          <a:stretch>
            <a:fillRect/>
          </a:stretch>
        </p:blipFill>
        <p:spPr>
          <a:xfrm>
            <a:off x="4876586" y="2063030"/>
            <a:ext cx="3912134" cy="3556992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9504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dĺžnik 33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sp>
        <p:nvSpPr>
          <p:cNvPr id="35" name="Obdĺžnik 34"/>
          <p:cNvSpPr/>
          <p:nvPr/>
        </p:nvSpPr>
        <p:spPr>
          <a:xfrm>
            <a:off x="844887" y="1591393"/>
            <a:ext cx="8063398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979" y="2468970"/>
            <a:ext cx="7339871" cy="4319231"/>
          </a:xfrm>
          <a:prstGeom prst="rect">
            <a:avLst/>
          </a:prstGeom>
        </p:spPr>
      </p:pic>
      <p:sp>
        <p:nvSpPr>
          <p:cNvPr id="12" name="Obdĺžnik 11"/>
          <p:cNvSpPr/>
          <p:nvPr/>
        </p:nvSpPr>
        <p:spPr>
          <a:xfrm>
            <a:off x="975658" y="1958309"/>
            <a:ext cx="7113984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Nestačí myslieť si, že sa to nestane ......</a:t>
            </a:r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6021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45" y="1279526"/>
            <a:ext cx="2804020" cy="37473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660" y="229831"/>
            <a:ext cx="1822580" cy="1366935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1979712" y="581042"/>
            <a:ext cx="7113984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lebo potom sa môže stať aj toto ....</a:t>
            </a:r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6115" y="2089187"/>
            <a:ext cx="3683095" cy="27623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4662" y="2297531"/>
            <a:ext cx="3917471" cy="293810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965" y="4243032"/>
            <a:ext cx="5170859" cy="24126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7003904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 rot="20293479">
            <a:off x="1835259" y="931978"/>
            <a:ext cx="5231768" cy="10772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2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PRACOVNÉ ÚRAZY VYŠETROVANÉ IP NITRA 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87" y="2872381"/>
            <a:ext cx="3730310" cy="2791301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797" y="1979106"/>
            <a:ext cx="3476972" cy="464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94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3" y="2338535"/>
            <a:ext cx="5087820" cy="380709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33113" y="2304187"/>
            <a:ext cx="5154222" cy="3856780"/>
          </a:xfrm>
          <a:prstGeom prst="rect">
            <a:avLst/>
          </a:prstGeom>
        </p:spPr>
      </p:pic>
      <p:cxnSp>
        <p:nvCxnSpPr>
          <p:cNvPr id="12" name="Rovná spojovacia šípka 11"/>
          <p:cNvCxnSpPr/>
          <p:nvPr/>
        </p:nvCxnSpPr>
        <p:spPr>
          <a:xfrm flipH="1">
            <a:off x="3508310" y="895050"/>
            <a:ext cx="1584840" cy="2435979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ál 12"/>
          <p:cNvSpPr/>
          <p:nvPr/>
        </p:nvSpPr>
        <p:spPr>
          <a:xfrm>
            <a:off x="1706789" y="3253906"/>
            <a:ext cx="2139971" cy="21913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5859790" y="3253906"/>
            <a:ext cx="1700867" cy="14036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Blok textu 2"/>
          <p:cNvSpPr txBox="1">
            <a:spLocks noChangeArrowheads="1"/>
          </p:cNvSpPr>
          <p:nvPr/>
        </p:nvSpPr>
        <p:spPr bwMode="auto">
          <a:xfrm>
            <a:off x="4108250" y="432701"/>
            <a:ext cx="2871048" cy="423545"/>
          </a:xfrm>
          <a:prstGeom prst="rect">
            <a:avLst/>
          </a:prstGeom>
          <a:solidFill>
            <a:srgbClr val="FF0000">
              <a:alpha val="2900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k-SK" sz="2000" b="1" dirty="0" smtClean="0">
                <a:latin typeface="Calibri"/>
                <a:ea typeface="Calibri"/>
                <a:cs typeface="Times New Roman"/>
              </a:rPr>
              <a:t>miesto, vtiahnutia osoby</a:t>
            </a:r>
            <a:endParaRPr lang="sk-SK" sz="11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3928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889" y="1555609"/>
            <a:ext cx="3772159" cy="5041134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02" y="1555610"/>
            <a:ext cx="3772158" cy="5041133"/>
          </a:xfrm>
          <a:prstGeom prst="rect">
            <a:avLst/>
          </a:prstGeom>
        </p:spPr>
      </p:pic>
      <p:sp>
        <p:nvSpPr>
          <p:cNvPr id="15" name="Ovál 14"/>
          <p:cNvSpPr/>
          <p:nvPr/>
        </p:nvSpPr>
        <p:spPr>
          <a:xfrm>
            <a:off x="3704252" y="3620276"/>
            <a:ext cx="1931438" cy="1912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Blok textu 2"/>
          <p:cNvSpPr txBox="1">
            <a:spLocks noChangeArrowheads="1"/>
          </p:cNvSpPr>
          <p:nvPr/>
        </p:nvSpPr>
        <p:spPr bwMode="auto">
          <a:xfrm>
            <a:off x="4621837" y="964114"/>
            <a:ext cx="1390263" cy="423545"/>
          </a:xfrm>
          <a:prstGeom prst="rect">
            <a:avLst/>
          </a:prstGeom>
          <a:solidFill>
            <a:srgbClr val="FF0000">
              <a:alpha val="2900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k-SK" sz="2000" b="1" dirty="0" smtClean="0">
                <a:latin typeface="Calibri"/>
                <a:ea typeface="Calibri"/>
                <a:cs typeface="Times New Roman"/>
              </a:rPr>
              <a:t>poškodený</a:t>
            </a:r>
            <a:endParaRPr lang="sk-SK" sz="1100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17" name="Rovná spojovacia šípka 16"/>
          <p:cNvCxnSpPr/>
          <p:nvPr/>
        </p:nvCxnSpPr>
        <p:spPr>
          <a:xfrm flipH="1">
            <a:off x="4749282" y="1434312"/>
            <a:ext cx="625151" cy="2157974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5631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 rot="20293479">
            <a:off x="1835259" y="931978"/>
            <a:ext cx="5231768" cy="10772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2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PRACOVNÉ ÚRAZY VYŠETROVANÉ IP NITRA </a:t>
            </a: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67506" y="2423930"/>
            <a:ext cx="4835694" cy="3626771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42605" y="3246456"/>
            <a:ext cx="3233556" cy="242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726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95594" y="2163534"/>
            <a:ext cx="5365102" cy="4023827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0910" y="2163535"/>
            <a:ext cx="5365102" cy="4023827"/>
          </a:xfrm>
          <a:prstGeom prst="rect">
            <a:avLst/>
          </a:prstGeom>
        </p:spPr>
      </p:pic>
      <p:sp>
        <p:nvSpPr>
          <p:cNvPr id="11" name="Ovál 10"/>
          <p:cNvSpPr/>
          <p:nvPr/>
        </p:nvSpPr>
        <p:spPr>
          <a:xfrm>
            <a:off x="1218638" y="3194544"/>
            <a:ext cx="2681685" cy="23295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2" name="Rovná spojovacia šípka 11"/>
          <p:cNvCxnSpPr/>
          <p:nvPr/>
        </p:nvCxnSpPr>
        <p:spPr>
          <a:xfrm flipH="1">
            <a:off x="2969379" y="1086971"/>
            <a:ext cx="2177334" cy="2043564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 textu 2"/>
          <p:cNvSpPr txBox="1">
            <a:spLocks noChangeArrowheads="1"/>
          </p:cNvSpPr>
          <p:nvPr/>
        </p:nvSpPr>
        <p:spPr bwMode="auto">
          <a:xfrm>
            <a:off x="4090288" y="654417"/>
            <a:ext cx="2730389" cy="415225"/>
          </a:xfrm>
          <a:prstGeom prst="rect">
            <a:avLst/>
          </a:prstGeom>
          <a:solidFill>
            <a:srgbClr val="FF0000">
              <a:alpha val="2900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k-SK" sz="2000" b="1" dirty="0" smtClean="0">
                <a:latin typeface="Calibri"/>
                <a:ea typeface="Calibri"/>
                <a:cs typeface="Times New Roman"/>
              </a:rPr>
              <a:t>miesto siahnutia rukou</a:t>
            </a:r>
            <a:endParaRPr lang="sk-SK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5737749" y="3900478"/>
            <a:ext cx="2200181" cy="16236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0531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57" y="3107094"/>
            <a:ext cx="4545806" cy="2470991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 rot="20293479">
            <a:off x="1835259" y="931978"/>
            <a:ext cx="5231768" cy="10772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2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PRACOVNÉ ÚRAZY VYŠETROVANÉ IP NITRA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3704" y="2570875"/>
            <a:ext cx="4869902" cy="36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7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7115" y="2219442"/>
            <a:ext cx="5301209" cy="397590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60388" y="2133275"/>
            <a:ext cx="5373216" cy="4029912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>
            <a:off x="4716016" y="3355644"/>
            <a:ext cx="1512168" cy="792587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/>
          <p:cNvSpPr/>
          <p:nvPr/>
        </p:nvSpPr>
        <p:spPr>
          <a:xfrm>
            <a:off x="6228184" y="3675898"/>
            <a:ext cx="1800200" cy="1369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Blok textu 2"/>
          <p:cNvSpPr txBox="1">
            <a:spLocks noChangeArrowheads="1"/>
          </p:cNvSpPr>
          <p:nvPr/>
        </p:nvSpPr>
        <p:spPr bwMode="auto">
          <a:xfrm>
            <a:off x="3371131" y="2773233"/>
            <a:ext cx="3121818" cy="423545"/>
          </a:xfrm>
          <a:prstGeom prst="rect">
            <a:avLst/>
          </a:prstGeom>
          <a:solidFill>
            <a:srgbClr val="FF0000">
              <a:alpha val="2900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k-SK" sz="2000" b="1" dirty="0" smtClean="0">
                <a:latin typeface="Calibri"/>
                <a:ea typeface="Calibri"/>
                <a:cs typeface="Times New Roman"/>
              </a:rPr>
              <a:t>miesto, pritlačenia kravou</a:t>
            </a:r>
            <a:endParaRPr lang="sk-SK" sz="1100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14" name="Rovná spojovacia šípka 13"/>
          <p:cNvCxnSpPr/>
          <p:nvPr/>
        </p:nvCxnSpPr>
        <p:spPr>
          <a:xfrm flipH="1">
            <a:off x="2056466" y="3355644"/>
            <a:ext cx="2531001" cy="127545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047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s://encrypted-tbn0.gstatic.com/images?q=tbn:ANd9GcTvALMH18wgpoe_zRg6xFF1K_5NT4lL__QsM3JxFmoo4hfeKT-zIrRXGRu737nY27eQs0E&amp;usqp=C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9" y="5800129"/>
            <a:ext cx="990997" cy="99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Ú Nové Sady PD orez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640832"/>
            <a:ext cx="9144000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7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 rot="20293479">
            <a:off x="1835259" y="931978"/>
            <a:ext cx="5231768" cy="10772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sk-SK" sz="3200" b="1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PRACOVNÉ ÚRAZY VYŠETROVANÉ IP NITRA </a:t>
            </a: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73" y="3200400"/>
            <a:ext cx="5170859" cy="2412602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7" y="2021496"/>
            <a:ext cx="3206027" cy="4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047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raz Vrab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8072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097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74" y="3740050"/>
            <a:ext cx="3414693" cy="2688163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1497657" y="1939488"/>
            <a:ext cx="6395766" cy="39087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„Zdravie v živote človeka je to najcennejšie.</a:t>
            </a:r>
          </a:p>
          <a:p>
            <a:pPr algn="ctr"/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32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Tak s ním nehazardujme.“</a:t>
            </a:r>
          </a:p>
          <a:p>
            <a:pPr algn="ctr"/>
            <a:endParaRPr lang="sk-SK" sz="32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k-SK" sz="4400" b="1" dirty="0" smtClean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4400" b="1" dirty="0" smtClean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k-SK" sz="4400" b="1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8984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_MPSVR">
  <a:themeElements>
    <a:clrScheme name="MPSVR">
      <a:dk1>
        <a:srgbClr val="000000"/>
      </a:dk1>
      <a:lt1>
        <a:sysClr val="window" lastClr="FFFFFF"/>
      </a:lt1>
      <a:dk2>
        <a:srgbClr val="1E4E9D"/>
      </a:dk2>
      <a:lt2>
        <a:srgbClr val="FFFFFF"/>
      </a:lt2>
      <a:accent1>
        <a:srgbClr val="5283BE"/>
      </a:accent1>
      <a:accent2>
        <a:srgbClr val="366092"/>
      </a:accent2>
      <a:accent3>
        <a:srgbClr val="95B3D7"/>
      </a:accent3>
      <a:accent4>
        <a:srgbClr val="1E4E9D"/>
      </a:accent4>
      <a:accent5>
        <a:srgbClr val="244061"/>
      </a:accent5>
      <a:accent6>
        <a:srgbClr val="0F243E"/>
      </a:accent6>
      <a:hlink>
        <a:srgbClr val="0000FF"/>
      </a:hlink>
      <a:folHlink>
        <a:srgbClr val="800080"/>
      </a:folHlink>
    </a:clrScheme>
    <a:fontScheme name="MPSVR - Nadpi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SABLONA_MPSVR</Template>
  <TotalTime>9030</TotalTime>
  <Words>1778</Words>
  <Application>Microsoft Office PowerPoint</Application>
  <PresentationFormat>Prezentácia na obrazovke (4:3)</PresentationFormat>
  <Paragraphs>390</Paragraphs>
  <Slides>68</Slides>
  <Notes>31</Notes>
  <HiddenSlides>0</HiddenSlides>
  <MMClips>2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68</vt:i4>
      </vt:variant>
    </vt:vector>
  </HeadingPairs>
  <TitlesOfParts>
    <vt:vector size="76" baseType="lpstr">
      <vt:lpstr>Arial</vt:lpstr>
      <vt:lpstr>Calibri</vt:lpstr>
      <vt:lpstr>Geneva</vt:lpstr>
      <vt:lpstr>Times New Roman</vt:lpstr>
      <vt:lpstr>Verdana</vt:lpstr>
      <vt:lpstr>Wingdings</vt:lpstr>
      <vt:lpstr>Motív_MPSVR</vt:lpstr>
      <vt:lpstr>Motiv systému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HLAVNÝ NÁZOV PREZENTÁCIE</dc:title>
  <dc:creator>Skickova Miroslava</dc:creator>
  <cp:lastModifiedBy>Win</cp:lastModifiedBy>
  <cp:revision>165</cp:revision>
  <dcterms:created xsi:type="dcterms:W3CDTF">2017-06-06T08:25:42Z</dcterms:created>
  <dcterms:modified xsi:type="dcterms:W3CDTF">2025-02-14T06:50:29Z</dcterms:modified>
</cp:coreProperties>
</file>