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8" r:id="rId3"/>
    <p:sldId id="270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67" r:id="rId13"/>
  </p:sldIdLst>
  <p:sldSz cx="12192000" cy="6858000"/>
  <p:notesSz cx="6808788" cy="994092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sťovecká Adriana" initials="HA" lastIdx="2" clrIdx="0">
    <p:extLst>
      <p:ext uri="{19B8F6BF-5375-455C-9EA6-DF929625EA0E}">
        <p15:presenceInfo xmlns:p15="http://schemas.microsoft.com/office/powerpoint/2012/main" userId="S-1-5-21-3495560190-2307090886-770446312-186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951" cy="498555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quarter" idx="1"/>
          </p:nvPr>
        </p:nvSpPr>
        <p:spPr>
          <a:xfrm>
            <a:off x="3856249" y="0"/>
            <a:ext cx="2950951" cy="498555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561EFB1C-BDE9-47A4-B9FB-B19263556331}" type="datetimeFigureOut">
              <a:rPr lang="sk-SK" smtClean="0"/>
              <a:t>10. 1. 2023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2"/>
          </p:nvPr>
        </p:nvSpPr>
        <p:spPr>
          <a:xfrm>
            <a:off x="1" y="9442371"/>
            <a:ext cx="2950951" cy="498555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3"/>
          </p:nvPr>
        </p:nvSpPr>
        <p:spPr>
          <a:xfrm>
            <a:off x="3856249" y="9442371"/>
            <a:ext cx="2950951" cy="498555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DA18F0CA-16A4-42D9-8A71-9091D4F8F8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67952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951" cy="498555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56249" y="0"/>
            <a:ext cx="2950951" cy="498555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AD84B853-CE05-4A7C-95A7-047E6C67D44A}" type="datetimeFigureOut">
              <a:rPr lang="sk-SK" smtClean="0"/>
              <a:t>10. 1. 2023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42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8" tIns="45729" rIns="91458" bIns="45729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1356" y="4783902"/>
            <a:ext cx="5446077" cy="3913812"/>
          </a:xfrm>
          <a:prstGeom prst="rect">
            <a:avLst/>
          </a:prstGeom>
        </p:spPr>
        <p:txBody>
          <a:bodyPr vert="horz" lIns="91458" tIns="45729" rIns="91458" bIns="45729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1" y="9442371"/>
            <a:ext cx="2950951" cy="498555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56249" y="9442371"/>
            <a:ext cx="2950951" cy="498555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363C3972-1459-43DA-9647-25CDED69D5F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981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A35EA23-4D41-46F1-BB35-EDC60FF7E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7862017A-F1A7-4A55-8ED1-8F209A04B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xmlns="" id="{E606B9D6-74D6-46A6-8D35-61EEA4056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10. 1. 2023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xmlns="" id="{6D370BCB-9C5D-46B9-9DB1-68AA90A3C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xmlns="" id="{1B8121BF-9579-43CD-A53F-A45A84163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20858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FB1BAEB-A59B-467D-BC8D-5930BE86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906D5389-875F-40D3-8061-2A4345272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xmlns="" id="{ABB7E0F4-C311-49B7-8F61-9CB1DB877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10. 1. 2023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xmlns="" id="{0BD44F99-906A-4420-8B7D-C92DE99F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xmlns="" id="{35F1D86A-0378-473C-934F-4AB48D35C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8854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3A5AF16-6B0F-4E6B-BD9A-23564B673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478BD2F0-8619-4644-A2FF-735849111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xmlns="" id="{8D2825E8-BA1D-4A8C-9E59-599157E3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10. 1. 2023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xmlns="" id="{E3A857D3-8FA4-47AE-9FD8-CA63B10FF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xmlns="" id="{925FF47C-1347-4F29-A8D9-72FA83F28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6672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675F209-7EE8-4B49-B9FC-733B849C9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96CCB7F9-4633-425F-B8C0-8FC2F57B5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xmlns="" id="{0F31923E-8B73-40EE-9223-BDB882BBE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xmlns="" id="{4D28DF5A-6B4A-4126-B988-7D882D4A7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10. 1. 2023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xmlns="" id="{9419B038-B1BB-4CB5-89E7-F4B66D47A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xmlns="" id="{A373B128-F9DE-48A2-A13C-72DB5353D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2651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7219BDD-F3F4-41DD-93A3-91C9EC54C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EFDBD0E2-2947-4F7A-ACED-3DEE15599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xmlns="" id="{94D462F4-50AC-4186-89C5-B54F82FCC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xmlns="" id="{84369CCD-A1B3-4DFD-8797-9F77C834BF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xmlns="" id="{98CCD696-6577-4FDC-81D4-F7A1C6CB78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xmlns="" id="{D6A03358-9870-4F76-A997-467ABF063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10. 1. 2023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xmlns="" id="{C0065FDD-5DD7-4D90-9377-12598BFFD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xmlns="" id="{131913E7-D1F0-4C3B-9750-E2B7540D3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90402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E3C58EB-992C-4966-9604-8465C21E7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xmlns="" id="{E229B0C1-31CB-4316-88A8-E8E09EF80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10. 1. 2023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xmlns="" id="{EA52361D-B651-47E3-BB32-A93A84D84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xmlns="" id="{1375252C-4B61-44E2-BE18-195B1035A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34515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xmlns="" id="{ED7234DB-12DB-4FA6-BDE5-E4B4AAB4A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10. 1. 2023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xmlns="" id="{DACF3E33-F15D-4F8E-BCC5-0F9F54E30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xmlns="" id="{E4B8B5BA-F74F-48A4-948C-195B8008B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05150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278482F-F86E-41D7-9DB1-77A362580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1FD873EF-AF68-4835-B571-CFD746485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A1268854-6FBD-4D00-B100-BC060FC6A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xmlns="" id="{EF6C0F20-04E4-41D9-B9D8-6A2072500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10. 1. 2023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xmlns="" id="{25038BC5-499F-4319-AF9D-09816E976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xmlns="" id="{52293819-90A9-4BC4-A5EB-81310083C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8824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710141A-A523-4616-8CA2-F3DDBCBC0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xmlns="" id="{36ED662A-CDD5-46A8-AAC2-7999D288B2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1D8312C9-BFC5-49EC-9AD4-1294F3009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xmlns="" id="{D99F9FFC-7EBF-4489-A5BB-FAB03766A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10. 1. 2023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xmlns="" id="{17C0F08F-E53D-4893-A16A-EEA7BCEAD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xmlns="" id="{DAD2D793-B4BD-458F-9A86-8A818B5F8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40214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0CE7514-0724-43D6-8464-DC51A283F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xmlns="" id="{FF3BEDC9-ECC6-4DFC-A134-1A5B33218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xmlns="" id="{EE626E94-5F77-4663-8662-D67543006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10. 1. 2023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xmlns="" id="{4422DBAB-D2C2-4321-A936-00B938E17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xmlns="" id="{E242CA2A-AB41-480B-AA23-D69C6DAD9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2004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xmlns="" id="{F33B6542-4569-4B88-A8BF-06D54766D7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xmlns="" id="{A3669531-0C9B-4553-9038-F8014BB88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xmlns="" id="{7621B8AF-3743-4F69-8AA5-0583D8DD8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10. 1. 2023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xmlns="" id="{31989A2A-A14F-4CC7-801D-839BCFEAD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xmlns="" id="{51DA99F5-20D4-42DE-81FF-D32FFB606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94401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501651" y="317501"/>
            <a:ext cx="8685892" cy="3098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01651" y="721270"/>
            <a:ext cx="8685892" cy="3585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76B86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01651" y="1665290"/>
            <a:ext cx="10941796" cy="4221704"/>
          </a:xfrm>
          <a:prstGeom prst="rect">
            <a:avLst/>
          </a:prstGeom>
        </p:spPr>
        <p:txBody>
          <a:bodyPr/>
          <a:lstStyle>
            <a:lvl1pPr marL="342900" indent="-342900"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Char char="•"/>
              <a:tabLst>
                <a:tab pos="5029200" algn="r"/>
              </a:tabLst>
              <a:defRPr sz="2000" baseline="0">
                <a:latin typeface="+mn-lt"/>
                <a:cs typeface="Arial" panose="020B0604020202020204" pitchFamily="34" charset="0"/>
              </a:defRPr>
            </a:lvl1pPr>
            <a:lvl2pPr marL="466344" indent="-320040">
              <a:spcAft>
                <a:spcPts val="600"/>
              </a:spcAft>
              <a:buClr>
                <a:srgbClr val="76B861"/>
              </a:buClr>
              <a:buFont typeface="Arial" panose="020B0604020202020204" pitchFamily="34" charset="0"/>
              <a:buChar char="•"/>
              <a:tabLst>
                <a:tab pos="5029200" algn="r"/>
              </a:tabLst>
              <a:defRPr sz="1800" b="0">
                <a:latin typeface="+mn-lt"/>
                <a:cs typeface="Arial" panose="020B0604020202020204" pitchFamily="34" charset="0"/>
              </a:defRPr>
            </a:lvl2pPr>
            <a:lvl3pPr marL="576072" indent="-320040">
              <a:spcAft>
                <a:spcPts val="600"/>
              </a:spcAft>
              <a:buClr>
                <a:srgbClr val="76B861"/>
              </a:buClr>
              <a:buFont typeface="Courier New" panose="02070309020205020404" pitchFamily="49" charset="0"/>
              <a:buChar char="o"/>
              <a:tabLst>
                <a:tab pos="5029200" algn="r"/>
              </a:tabLst>
              <a:defRPr sz="1600">
                <a:latin typeface="+mn-lt"/>
                <a:cs typeface="Arial" panose="020B0604020202020204" pitchFamily="34" charset="0"/>
              </a:defRPr>
            </a:lvl3pPr>
            <a:lvl4pPr marL="731520" indent="-324000"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tabLst>
                <a:tab pos="5029200" algn="r"/>
              </a:tabLst>
              <a:defRPr sz="1600" baseline="0">
                <a:latin typeface="+mn-lt"/>
                <a:cs typeface="Arial" panose="020B0604020202020204" pitchFamily="34" charset="0"/>
              </a:defRPr>
            </a:lvl4pPr>
            <a:lvl5pPr marL="576000" indent="-324000">
              <a:spcAft>
                <a:spcPts val="600"/>
              </a:spcAft>
              <a:buClr>
                <a:srgbClr val="76B861"/>
              </a:buClr>
              <a:buFont typeface="Courier New" panose="02070309020205020404" pitchFamily="49" charset="0"/>
              <a:buChar char="o"/>
              <a:tabLst>
                <a:tab pos="5029200" algn="r"/>
              </a:tabLst>
              <a:defRPr sz="1600" baseline="0">
                <a:latin typeface="+mn-lt"/>
                <a:cs typeface="Arial" panose="020B0604020202020204" pitchFamily="34" charset="0"/>
              </a:defRPr>
            </a:lvl5pPr>
            <a:lvl6pPr marL="356400" indent="0">
              <a:buClr>
                <a:srgbClr val="76B861"/>
              </a:buClr>
              <a:buFont typeface="Wingdings" panose="05000000000000000000" pitchFamily="2" charset="2"/>
              <a:buNone/>
              <a:defRPr/>
            </a:lvl6pPr>
            <a:lvl9pPr marL="720000" indent="-324000"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defRPr sz="1600"/>
            </a:lvl9pPr>
          </a:lstStyle>
          <a:p>
            <a:pPr lvl="0"/>
            <a:r>
              <a:rPr lang="en-US" dirty="0"/>
              <a:t>First level (20p)</a:t>
            </a:r>
          </a:p>
          <a:p>
            <a:pPr lvl="1"/>
            <a:r>
              <a:rPr lang="en-US" dirty="0"/>
              <a:t>Second level (18p)</a:t>
            </a:r>
          </a:p>
          <a:p>
            <a:pPr lvl="2"/>
            <a:r>
              <a:rPr lang="en-US" dirty="0"/>
              <a:t>Third level (16p)</a:t>
            </a:r>
          </a:p>
          <a:p>
            <a:pPr lvl="3"/>
            <a:r>
              <a:rPr lang="en-US" dirty="0"/>
              <a:t>Fourth level (16p)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194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xmlns="" id="{8819DF5C-B8B9-4294-929C-0329CC319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2684DFDB-3DE3-4E3D-AB2B-DDD0B6D81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xmlns="" id="{4F311128-1492-4D2F-92C9-F31A37FF8A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14F7E-4CE2-40C3-A1EC-0B84F900C60D}" type="datetimeFigureOut">
              <a:rPr lang="sk-SK" smtClean="0"/>
              <a:t>10. 1. 2023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xmlns="" id="{382757A7-481B-4C8C-BC98-017D78F54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xmlns="" id="{45096888-39CE-4AC3-A5E4-23F526FDE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8618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artin.majerech@land.gov.s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xmlns="" id="{06B5D048-9944-49FF-825C-145F83A29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7464"/>
            <a:ext cx="12192000" cy="8583168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xmlns="" id="{67527692-7335-4416-9584-1D7CA729A84C}"/>
              </a:ext>
            </a:extLst>
          </p:cNvPr>
          <p:cNvSpPr txBox="1"/>
          <p:nvPr/>
        </p:nvSpPr>
        <p:spPr>
          <a:xfrm>
            <a:off x="0" y="3958247"/>
            <a:ext cx="12192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7000" b="1" dirty="0" smtClean="0">
                <a:solidFill>
                  <a:schemeClr val="accent6"/>
                </a:solidFill>
              </a:rPr>
              <a:t>Strategický plán SPP 2023-2027</a:t>
            </a:r>
            <a:endParaRPr lang="sk-SK" sz="7000" b="1" dirty="0">
              <a:solidFill>
                <a:schemeClr val="accent6"/>
              </a:solidFill>
            </a:endParaRP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xmlns="" id="{4AE65290-F7EC-A28D-7697-D14E3CE32F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7" y="360032"/>
            <a:ext cx="1735494" cy="62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9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xmlns="" id="{50D59F2F-3D4B-A94C-0397-E2D33D3382DF}"/>
              </a:ext>
            </a:extLst>
          </p:cNvPr>
          <p:cNvSpPr txBox="1"/>
          <p:nvPr/>
        </p:nvSpPr>
        <p:spPr>
          <a:xfrm>
            <a:off x="559293" y="152995"/>
            <a:ext cx="91706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5400" b="1" dirty="0" smtClean="0">
                <a:solidFill>
                  <a:schemeClr val="bg1"/>
                </a:solidFill>
              </a:rPr>
              <a:t>Strategický plán SPP</a:t>
            </a:r>
            <a:endParaRPr lang="sk-SK" sz="5400" b="1" dirty="0">
              <a:solidFill>
                <a:schemeClr val="bg1"/>
              </a:solidFill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xmlns="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4" name="Obdĺžnik 3"/>
          <p:cNvSpPr/>
          <p:nvPr/>
        </p:nvSpPr>
        <p:spPr>
          <a:xfrm>
            <a:off x="691243" y="1731133"/>
            <a:ext cx="9818914" cy="2773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sk-SK" b="1" u="sng" dirty="0" smtClean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24. Novembra 2022 – schválený EK</a:t>
            </a:r>
            <a:r>
              <a:rPr lang="sk-SK" b="1" u="sng" dirty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, rozhodnutie č. C (2022) 8337</a:t>
            </a:r>
          </a:p>
          <a:p>
            <a:pPr marL="285750" indent="-285750" algn="just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sk-SK" dirty="0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10. Februára 2022 </a:t>
            </a:r>
            <a:r>
              <a:rPr lang="sk-SK" dirty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– </a:t>
            </a:r>
            <a:r>
              <a:rPr lang="sk-SK" dirty="0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schválený vládou SR (uznesenie č. 94/2022)</a:t>
            </a:r>
          </a:p>
          <a:p>
            <a:pPr marL="285750" indent="-285750" algn="just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sk-SK" dirty="0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16. </a:t>
            </a:r>
            <a:r>
              <a:rPr lang="sk-SK" dirty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Februára</a:t>
            </a:r>
            <a:r>
              <a:rPr lang="sk-SK" dirty="0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sk-SK" dirty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2022 – </a:t>
            </a:r>
            <a:r>
              <a:rPr lang="sk-SK" dirty="0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odoslanie cez SFC na EK</a:t>
            </a:r>
          </a:p>
          <a:p>
            <a:pPr marL="285750" indent="-285750" algn="just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sk-SK" dirty="0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11. Mája 2022 </a:t>
            </a:r>
            <a:r>
              <a:rPr lang="sk-SK" dirty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– </a:t>
            </a:r>
            <a:r>
              <a:rPr lang="sk-SK" dirty="0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list EK s pripomienkami („</a:t>
            </a:r>
            <a:r>
              <a:rPr lang="sk-SK" dirty="0" err="1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Observation</a:t>
            </a:r>
            <a:r>
              <a:rPr lang="sk-SK" dirty="0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sk-SK" dirty="0" err="1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letter</a:t>
            </a:r>
            <a:r>
              <a:rPr lang="sk-SK" dirty="0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“) –  315 pripomienok </a:t>
            </a:r>
          </a:p>
          <a:p>
            <a:pPr marL="285750" indent="-285750" algn="just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sk-SK" dirty="0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20. Októbra 2022 – odoslanie upravenej verzie SP cez SFC na formálny schvaľovací proces EK</a:t>
            </a:r>
            <a:endParaRPr lang="sk-SK" dirty="0">
              <a:latin typeface="Arial Narrow" panose="020B0606020202030204" pitchFamily="34" charset="0"/>
              <a:ea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sk-SK" b="1" u="sng" dirty="0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Rozpočet EU+SR:</a:t>
            </a:r>
            <a:endParaRPr lang="sk-SK" b="1" u="sng" dirty="0">
              <a:latin typeface="Arial Narrow" panose="020B0606020202030204" pitchFamily="34" charset="0"/>
              <a:ea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uľka 10">
            <a:extLst>
              <a:ext uri="{FF2B5EF4-FFF2-40B4-BE49-F238E27FC236}">
                <a16:creationId xmlns:a16="http://schemas.microsoft.com/office/drawing/2014/main" xmlns="" id="{6F67468D-69E4-40FC-B954-9E0215141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283028"/>
              </p:ext>
            </p:extLst>
          </p:nvPr>
        </p:nvGraphicFramePr>
        <p:xfrm>
          <a:off x="559293" y="3913964"/>
          <a:ext cx="9591636" cy="271807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185803">
                  <a:extLst>
                    <a:ext uri="{9D8B030D-6E8A-4147-A177-3AD203B41FA5}">
                      <a16:colId xmlns:a16="http://schemas.microsoft.com/office/drawing/2014/main" xmlns="" val="100510250"/>
                    </a:ext>
                  </a:extLst>
                </a:gridCol>
                <a:gridCol w="1398998">
                  <a:extLst>
                    <a:ext uri="{9D8B030D-6E8A-4147-A177-3AD203B41FA5}">
                      <a16:colId xmlns:a16="http://schemas.microsoft.com/office/drawing/2014/main" xmlns="" val="1582676208"/>
                    </a:ext>
                  </a:extLst>
                </a:gridCol>
                <a:gridCol w="1775721">
                  <a:extLst>
                    <a:ext uri="{9D8B030D-6E8A-4147-A177-3AD203B41FA5}">
                      <a16:colId xmlns:a16="http://schemas.microsoft.com/office/drawing/2014/main" xmlns="" val="1319364978"/>
                    </a:ext>
                  </a:extLst>
                </a:gridCol>
                <a:gridCol w="2174939">
                  <a:extLst>
                    <a:ext uri="{9D8B030D-6E8A-4147-A177-3AD203B41FA5}">
                      <a16:colId xmlns:a16="http://schemas.microsoft.com/office/drawing/2014/main" xmlns="" val="3551199112"/>
                    </a:ext>
                  </a:extLst>
                </a:gridCol>
                <a:gridCol w="1056175">
                  <a:extLst>
                    <a:ext uri="{9D8B030D-6E8A-4147-A177-3AD203B41FA5}">
                      <a16:colId xmlns:a16="http://schemas.microsoft.com/office/drawing/2014/main" xmlns="" val="1090894944"/>
                    </a:ext>
                  </a:extLst>
                </a:gridCol>
              </a:tblGrid>
              <a:tr h="1322459"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v mil. EUR</a:t>
                      </a:r>
                      <a:endParaRPr lang="sk-SK" sz="24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2023-2027</a:t>
                      </a:r>
                      <a:endParaRPr lang="sk-SK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2023-2027 </a:t>
                      </a:r>
                    </a:p>
                    <a:p>
                      <a:pPr algn="ctr" fontAlgn="ctr"/>
                      <a:r>
                        <a:rPr lang="sk-SK" sz="2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ročne</a:t>
                      </a:r>
                    </a:p>
                    <a:p>
                      <a:pPr algn="ctr" fontAlgn="ctr"/>
                      <a:endParaRPr lang="sk-SK" sz="2400" b="1" u="none" strike="noStrike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 marL="18870" marR="18870" marT="188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4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2014-2020 </a:t>
                      </a:r>
                    </a:p>
                    <a:p>
                      <a:pPr algn="ctr" fontAlgn="ctr"/>
                      <a:r>
                        <a:rPr lang="sk-SK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ročne </a:t>
                      </a:r>
                    </a:p>
                    <a:p>
                      <a:pPr algn="ctr" fontAlgn="ctr"/>
                      <a:r>
                        <a:rPr lang="sk-SK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(po presune medzi piliermi)</a:t>
                      </a:r>
                      <a:endParaRPr lang="sk-SK" sz="24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Rozdiel ročne</a:t>
                      </a:r>
                      <a:endParaRPr lang="sk-SK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ctr"/>
                </a:tc>
                <a:extLst>
                  <a:ext uri="{0D108BD9-81ED-4DB2-BD59-A6C34878D82A}">
                    <a16:rowId xmlns:a16="http://schemas.microsoft.com/office/drawing/2014/main" xmlns="" val="593076361"/>
                  </a:ext>
                </a:extLst>
              </a:tr>
              <a:tr h="425768"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u="none" strike="noStrike" dirty="0">
                          <a:effectLst/>
                        </a:rPr>
                        <a:t>I. pilier: Priame platby</a:t>
                      </a:r>
                      <a:endParaRPr lang="sk-S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400" b="1" u="none" strike="noStrike" dirty="0">
                          <a:effectLst/>
                        </a:rPr>
                        <a:t>2 048</a:t>
                      </a:r>
                      <a:endParaRPr lang="sk-SK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410</a:t>
                      </a:r>
                      <a:endParaRPr lang="sk-SK" sz="24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400" u="none" strike="noStrike">
                          <a:solidFill>
                            <a:schemeClr val="tx2"/>
                          </a:solidFill>
                          <a:effectLst/>
                        </a:rPr>
                        <a:t>430</a:t>
                      </a:r>
                      <a:endParaRPr lang="sk-SK" sz="2400" b="0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-20</a:t>
                      </a:r>
                      <a:endParaRPr lang="sk-SK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b"/>
                </a:tc>
                <a:extLst>
                  <a:ext uri="{0D108BD9-81ED-4DB2-BD59-A6C34878D82A}">
                    <a16:rowId xmlns:a16="http://schemas.microsoft.com/office/drawing/2014/main" xmlns="" val="1692022023"/>
                  </a:ext>
                </a:extLst>
              </a:tr>
              <a:tr h="425768"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u="none" strike="noStrike" dirty="0">
                          <a:effectLst/>
                        </a:rPr>
                        <a:t>II. pilier: Rozvoj vidieka</a:t>
                      </a:r>
                      <a:endParaRPr lang="sk-S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400" b="1" u="none" strike="noStrike" dirty="0">
                          <a:effectLst/>
                        </a:rPr>
                        <a:t>2 053</a:t>
                      </a:r>
                      <a:endParaRPr lang="sk-SK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411</a:t>
                      </a:r>
                      <a:endParaRPr lang="sk-SK" sz="24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309</a:t>
                      </a:r>
                      <a:endParaRPr lang="sk-SK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102</a:t>
                      </a:r>
                      <a:endParaRPr lang="sk-SK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b"/>
                </a:tc>
                <a:extLst>
                  <a:ext uri="{0D108BD9-81ED-4DB2-BD59-A6C34878D82A}">
                    <a16:rowId xmlns:a16="http://schemas.microsoft.com/office/drawing/2014/main" xmlns="" val="376545735"/>
                  </a:ext>
                </a:extLst>
              </a:tr>
              <a:tr h="343244"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u="none" strike="noStrike">
                          <a:effectLst/>
                        </a:rPr>
                        <a:t>Spolu</a:t>
                      </a:r>
                      <a:endParaRPr lang="sk-SK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400" b="1" u="none" strike="noStrike" dirty="0">
                          <a:effectLst/>
                        </a:rPr>
                        <a:t>4 101</a:t>
                      </a:r>
                      <a:endParaRPr lang="sk-SK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821</a:t>
                      </a:r>
                      <a:endParaRPr lang="sk-SK" sz="24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739</a:t>
                      </a:r>
                      <a:endParaRPr lang="sk-SK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70" marR="18870" marT="188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18870" marR="18870" marT="18870" marB="0" anchor="b"/>
                </a:tc>
                <a:extLst>
                  <a:ext uri="{0D108BD9-81ED-4DB2-BD59-A6C34878D82A}">
                    <a16:rowId xmlns:a16="http://schemas.microsoft.com/office/drawing/2014/main" xmlns="" val="1502836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526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xmlns="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grpSp>
        <p:nvGrpSpPr>
          <p:cNvPr id="6" name="Group 83"/>
          <p:cNvGrpSpPr/>
          <p:nvPr/>
        </p:nvGrpSpPr>
        <p:grpSpPr>
          <a:xfrm>
            <a:off x="141735" y="1419367"/>
            <a:ext cx="11568045" cy="4630923"/>
            <a:chOff x="914963" y="1833974"/>
            <a:chExt cx="7628519" cy="3507396"/>
          </a:xfrm>
        </p:grpSpPr>
        <p:grpSp>
          <p:nvGrpSpPr>
            <p:cNvPr id="7" name="Group 43"/>
            <p:cNvGrpSpPr/>
            <p:nvPr/>
          </p:nvGrpSpPr>
          <p:grpSpPr>
            <a:xfrm>
              <a:off x="914963" y="1841930"/>
              <a:ext cx="2366423" cy="3499375"/>
              <a:chOff x="376120" y="1841930"/>
              <a:chExt cx="2366423" cy="3499375"/>
            </a:xfrm>
          </p:grpSpPr>
          <p:grpSp>
            <p:nvGrpSpPr>
              <p:cNvPr id="29" name="object 10"/>
              <p:cNvGrpSpPr/>
              <p:nvPr userDrawn="1"/>
            </p:nvGrpSpPr>
            <p:grpSpPr>
              <a:xfrm>
                <a:off x="540948" y="1844801"/>
                <a:ext cx="2032378" cy="1256665"/>
                <a:chOff x="747548" y="3351945"/>
                <a:chExt cx="1562735" cy="1256665"/>
              </a:xfrm>
            </p:grpSpPr>
            <p:sp>
              <p:nvSpPr>
                <p:cNvPr id="35" name="object 11"/>
                <p:cNvSpPr/>
                <p:nvPr/>
              </p:nvSpPr>
              <p:spPr>
                <a:xfrm>
                  <a:off x="747548" y="3436843"/>
                  <a:ext cx="1562735" cy="1171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2735" h="1171575">
                      <a:moveTo>
                        <a:pt x="1490713" y="0"/>
                      </a:moveTo>
                      <a:lnTo>
                        <a:pt x="71996" y="0"/>
                      </a:lnTo>
                      <a:lnTo>
                        <a:pt x="30373" y="1124"/>
                      </a:lnTo>
                      <a:lnTo>
                        <a:pt x="8999" y="8999"/>
                      </a:lnTo>
                      <a:lnTo>
                        <a:pt x="1124" y="30373"/>
                      </a:lnTo>
                      <a:lnTo>
                        <a:pt x="0" y="71996"/>
                      </a:lnTo>
                      <a:lnTo>
                        <a:pt x="0" y="1171575"/>
                      </a:lnTo>
                      <a:lnTo>
                        <a:pt x="1562709" y="1171575"/>
                      </a:lnTo>
                      <a:lnTo>
                        <a:pt x="1562709" y="71996"/>
                      </a:lnTo>
                      <a:lnTo>
                        <a:pt x="1561584" y="30373"/>
                      </a:lnTo>
                      <a:lnTo>
                        <a:pt x="1553710" y="8999"/>
                      </a:lnTo>
                      <a:lnTo>
                        <a:pt x="1532336" y="1124"/>
                      </a:lnTo>
                      <a:lnTo>
                        <a:pt x="1490713" y="0"/>
                      </a:lnTo>
                      <a:close/>
                    </a:path>
                  </a:pathLst>
                </a:custGeom>
                <a:solidFill>
                  <a:srgbClr val="76B861"/>
                </a:solidFill>
              </p:spPr>
              <p:txBody>
                <a:bodyPr wrap="square" lIns="0" tIns="0" rIns="0" bIns="0" rtlCol="0"/>
                <a:lstStyle/>
                <a:p>
                  <a:endParaRPr spc="0" dirty="0"/>
                </a:p>
              </p:txBody>
            </p:sp>
            <p:sp>
              <p:nvSpPr>
                <p:cNvPr id="36" name="object 12"/>
                <p:cNvSpPr/>
                <p:nvPr/>
              </p:nvSpPr>
              <p:spPr>
                <a:xfrm>
                  <a:off x="1278702" y="3351945"/>
                  <a:ext cx="501015" cy="86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1014" h="86995">
                      <a:moveTo>
                        <a:pt x="440994" y="0"/>
                      </a:moveTo>
                      <a:lnTo>
                        <a:pt x="59397" y="0"/>
                      </a:lnTo>
                      <a:lnTo>
                        <a:pt x="0" y="86398"/>
                      </a:lnTo>
                      <a:lnTo>
                        <a:pt x="500392" y="86398"/>
                      </a:lnTo>
                      <a:lnTo>
                        <a:pt x="440994" y="0"/>
                      </a:lnTo>
                      <a:close/>
                    </a:path>
                  </a:pathLst>
                </a:custGeom>
                <a:solidFill>
                  <a:srgbClr val="A67A04"/>
                </a:solidFill>
              </p:spPr>
              <p:txBody>
                <a:bodyPr wrap="square" lIns="0" tIns="0" rIns="0" bIns="0" rtlCol="0"/>
                <a:lstStyle/>
                <a:p>
                  <a:endParaRPr spc="0" dirty="0"/>
                </a:p>
              </p:txBody>
            </p:sp>
            <p:sp>
              <p:nvSpPr>
                <p:cNvPr id="37" name="object 13"/>
                <p:cNvSpPr/>
                <p:nvPr/>
              </p:nvSpPr>
              <p:spPr>
                <a:xfrm>
                  <a:off x="1338099" y="3351945"/>
                  <a:ext cx="381635" cy="270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635" h="270510">
                      <a:moveTo>
                        <a:pt x="381596" y="0"/>
                      </a:moveTo>
                      <a:lnTo>
                        <a:pt x="0" y="0"/>
                      </a:lnTo>
                      <a:lnTo>
                        <a:pt x="0" y="179997"/>
                      </a:lnTo>
                      <a:lnTo>
                        <a:pt x="190804" y="270002"/>
                      </a:lnTo>
                      <a:lnTo>
                        <a:pt x="381596" y="179997"/>
                      </a:lnTo>
                      <a:lnTo>
                        <a:pt x="381596" y="0"/>
                      </a:lnTo>
                      <a:close/>
                    </a:path>
                  </a:pathLst>
                </a:custGeom>
                <a:solidFill>
                  <a:srgbClr val="FFD530"/>
                </a:solidFill>
              </p:spPr>
              <p:txBody>
                <a:bodyPr wrap="square" lIns="0" tIns="0" rIns="0" bIns="0" rtlCol="0"/>
                <a:lstStyle/>
                <a:p>
                  <a:endParaRPr spc="0" dirty="0"/>
                </a:p>
              </p:txBody>
            </p:sp>
          </p:grpSp>
          <p:sp>
            <p:nvSpPr>
              <p:cNvPr id="30" name="object 35"/>
              <p:cNvSpPr/>
              <p:nvPr userDrawn="1"/>
            </p:nvSpPr>
            <p:spPr>
              <a:xfrm>
                <a:off x="376120" y="2589374"/>
                <a:ext cx="2366423" cy="2641207"/>
              </a:xfrm>
              <a:custGeom>
                <a:avLst/>
                <a:gdLst/>
                <a:ahLst/>
                <a:cxnLst/>
                <a:rect l="l" t="t" r="r" b="b"/>
                <a:pathLst>
                  <a:path w="1556385" h="1637029">
                    <a:moveTo>
                      <a:pt x="1487525" y="1636676"/>
                    </a:moveTo>
                    <a:lnTo>
                      <a:pt x="1499464" y="1635472"/>
                    </a:lnTo>
                    <a:lnTo>
                      <a:pt x="1522995" y="1627731"/>
                    </a:lnTo>
                    <a:lnTo>
                      <a:pt x="1545998" y="1607257"/>
                    </a:lnTo>
                    <a:lnTo>
                      <a:pt x="1556359" y="1567855"/>
                    </a:lnTo>
                    <a:lnTo>
                      <a:pt x="1556359" y="447461"/>
                    </a:lnTo>
                    <a:lnTo>
                      <a:pt x="1548239" y="408043"/>
                    </a:lnTo>
                    <a:lnTo>
                      <a:pt x="1529665" y="374673"/>
                    </a:lnTo>
                    <a:lnTo>
                      <a:pt x="1493913" y="345632"/>
                    </a:lnTo>
                    <a:lnTo>
                      <a:pt x="840930" y="13337"/>
                    </a:lnTo>
                    <a:lnTo>
                      <a:pt x="801182" y="1402"/>
                    </a:lnTo>
                    <a:lnTo>
                      <a:pt x="761106" y="0"/>
                    </a:lnTo>
                    <a:lnTo>
                      <a:pt x="715467" y="13337"/>
                    </a:lnTo>
                    <a:lnTo>
                      <a:pt x="62433" y="345632"/>
                    </a:lnTo>
                    <a:lnTo>
                      <a:pt x="30983" y="370739"/>
                    </a:lnTo>
                    <a:lnTo>
                      <a:pt x="9667" y="402427"/>
                    </a:lnTo>
                    <a:lnTo>
                      <a:pt x="0" y="447461"/>
                    </a:lnTo>
                    <a:lnTo>
                      <a:pt x="0" y="1567855"/>
                    </a:lnTo>
                    <a:lnTo>
                      <a:pt x="1202" y="1579792"/>
                    </a:lnTo>
                    <a:lnTo>
                      <a:pt x="8940" y="1603318"/>
                    </a:lnTo>
                    <a:lnTo>
                      <a:pt x="29414" y="1626318"/>
                    </a:lnTo>
                    <a:lnTo>
                      <a:pt x="68821" y="1636676"/>
                    </a:lnTo>
                    <a:lnTo>
                      <a:pt x="1487525" y="1636676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txBody>
              <a:bodyPr wrap="square" lIns="0" tIns="0" rIns="0" bIns="0" rtlCol="0"/>
              <a:lstStyle/>
              <a:p>
                <a:endParaRPr spc="0" dirty="0"/>
              </a:p>
            </p:txBody>
          </p:sp>
          <p:sp>
            <p:nvSpPr>
              <p:cNvPr id="31" name="object 14"/>
              <p:cNvSpPr txBox="1"/>
              <p:nvPr userDrawn="1"/>
            </p:nvSpPr>
            <p:spPr>
              <a:xfrm>
                <a:off x="561329" y="2010923"/>
                <a:ext cx="2011340" cy="668773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 algn="ctr">
                  <a:lnSpc>
                    <a:spcPct val="111100"/>
                  </a:lnSpc>
                  <a:spcBef>
                    <a:spcPts val="830"/>
                  </a:spcBef>
                </a:pPr>
                <a:r>
                  <a:rPr lang="pl-PL" sz="2000" b="1" spc="0" dirty="0">
                    <a:latin typeface="+mj-lt"/>
                    <a:cs typeface="Myriad Pro Light"/>
                  </a:rPr>
                  <a:t>Sprísnenie kondicionality (GEAC)</a:t>
                </a:r>
                <a:endParaRPr sz="2000" spc="0" dirty="0">
                  <a:latin typeface="+mj-lt"/>
                  <a:cs typeface="Myriad Pro Light"/>
                </a:endParaRPr>
              </a:p>
            </p:txBody>
          </p:sp>
          <p:sp>
            <p:nvSpPr>
              <p:cNvPr id="32" name="object 14"/>
              <p:cNvSpPr txBox="1"/>
              <p:nvPr userDrawn="1"/>
            </p:nvSpPr>
            <p:spPr>
              <a:xfrm>
                <a:off x="690705" y="1841930"/>
                <a:ext cx="1697972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400" b="1" spc="0" dirty="0">
                    <a:solidFill>
                      <a:srgbClr val="FFFFFF"/>
                    </a:solidFill>
                    <a:latin typeface="+mj-lt"/>
                    <a:cs typeface="Myriad Pro Light"/>
                  </a:rPr>
                  <a:t>1</a:t>
                </a:r>
                <a:endParaRPr sz="1400" spc="0" dirty="0">
                  <a:latin typeface="+mj-lt"/>
                  <a:cs typeface="Myriad Pro Light"/>
                </a:endParaRPr>
              </a:p>
            </p:txBody>
          </p:sp>
          <p:sp>
            <p:nvSpPr>
              <p:cNvPr id="33" name="object 35"/>
              <p:cNvSpPr/>
              <p:nvPr/>
            </p:nvSpPr>
            <p:spPr>
              <a:xfrm>
                <a:off x="540948" y="2700098"/>
                <a:ext cx="2031721" cy="2641207"/>
              </a:xfrm>
              <a:custGeom>
                <a:avLst/>
                <a:gdLst/>
                <a:ahLst/>
                <a:cxnLst/>
                <a:rect l="l" t="t" r="r" b="b"/>
                <a:pathLst>
                  <a:path w="1556385" h="1637029">
                    <a:moveTo>
                      <a:pt x="1487525" y="1636676"/>
                    </a:moveTo>
                    <a:lnTo>
                      <a:pt x="1499464" y="1635472"/>
                    </a:lnTo>
                    <a:lnTo>
                      <a:pt x="1522995" y="1627731"/>
                    </a:lnTo>
                    <a:lnTo>
                      <a:pt x="1545998" y="1607257"/>
                    </a:lnTo>
                    <a:lnTo>
                      <a:pt x="1556359" y="1567855"/>
                    </a:lnTo>
                    <a:lnTo>
                      <a:pt x="1556359" y="447461"/>
                    </a:lnTo>
                    <a:lnTo>
                      <a:pt x="1548239" y="408043"/>
                    </a:lnTo>
                    <a:lnTo>
                      <a:pt x="1529665" y="374673"/>
                    </a:lnTo>
                    <a:lnTo>
                      <a:pt x="1493913" y="345632"/>
                    </a:lnTo>
                    <a:lnTo>
                      <a:pt x="840930" y="13337"/>
                    </a:lnTo>
                    <a:lnTo>
                      <a:pt x="801182" y="1402"/>
                    </a:lnTo>
                    <a:lnTo>
                      <a:pt x="761106" y="0"/>
                    </a:lnTo>
                    <a:lnTo>
                      <a:pt x="715467" y="13337"/>
                    </a:lnTo>
                    <a:lnTo>
                      <a:pt x="62433" y="345632"/>
                    </a:lnTo>
                    <a:lnTo>
                      <a:pt x="30983" y="370739"/>
                    </a:lnTo>
                    <a:lnTo>
                      <a:pt x="9667" y="402427"/>
                    </a:lnTo>
                    <a:lnTo>
                      <a:pt x="0" y="447461"/>
                    </a:lnTo>
                    <a:lnTo>
                      <a:pt x="0" y="1567855"/>
                    </a:lnTo>
                    <a:lnTo>
                      <a:pt x="1202" y="1579792"/>
                    </a:lnTo>
                    <a:lnTo>
                      <a:pt x="8940" y="1603318"/>
                    </a:lnTo>
                    <a:lnTo>
                      <a:pt x="29414" y="1626318"/>
                    </a:lnTo>
                    <a:lnTo>
                      <a:pt x="68821" y="1636676"/>
                    </a:lnTo>
                    <a:lnTo>
                      <a:pt x="1487525" y="1636676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D1D3D4"/>
                </a:solidFill>
              </a:ln>
            </p:spPr>
            <p:txBody>
              <a:bodyPr wrap="square" lIns="0" tIns="0" rIns="0" bIns="0" rtlCol="0"/>
              <a:lstStyle/>
              <a:p>
                <a:endParaRPr spc="0" dirty="0"/>
              </a:p>
            </p:txBody>
          </p:sp>
          <p:sp>
            <p:nvSpPr>
              <p:cNvPr id="34" name="object 32"/>
              <p:cNvSpPr txBox="1"/>
              <p:nvPr userDrawn="1"/>
            </p:nvSpPr>
            <p:spPr>
              <a:xfrm>
                <a:off x="540292" y="2884697"/>
                <a:ext cx="2031721" cy="2401581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 algn="ctr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sk-SK" sz="1600" b="1" spc="0" dirty="0">
                    <a:latin typeface="+mn-lt"/>
                    <a:cs typeface="Myriad Pro"/>
                  </a:rPr>
                  <a:t>Zavedenie:</a:t>
                </a:r>
              </a:p>
              <a:p>
                <a:pPr marL="12700" marR="5080" algn="ctr">
                  <a:lnSpc>
                    <a:spcPct val="111100"/>
                  </a:lnSpc>
                  <a:spcBef>
                    <a:spcPts val="100"/>
                  </a:spcBef>
                </a:pPr>
                <a:endParaRPr lang="sk-SK" sz="1600" b="1" spc="0" dirty="0">
                  <a:latin typeface="+mn-lt"/>
                  <a:cs typeface="Myriad Pro"/>
                </a:endParaRP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en-US" sz="1500" spc="0" dirty="0">
                    <a:latin typeface="+mn-lt"/>
                    <a:cs typeface="Myriad Pro"/>
                  </a:rPr>
                  <a:t>-</a:t>
                </a:r>
                <a:r>
                  <a:rPr lang="sk-SK" sz="1500" spc="0" dirty="0">
                    <a:latin typeface="+mn-lt"/>
                    <a:cs typeface="Myriad Pro"/>
                  </a:rPr>
                  <a:t>ochrana </a:t>
                </a:r>
                <a:r>
                  <a:rPr lang="en-US" sz="1500" spc="0" dirty="0" err="1">
                    <a:latin typeface="+mn-lt"/>
                    <a:cs typeface="Myriad Pro"/>
                  </a:rPr>
                  <a:t>mokradí</a:t>
                </a:r>
                <a:r>
                  <a:rPr lang="en-US" sz="1500" spc="0" dirty="0">
                    <a:latin typeface="+mn-lt"/>
                    <a:cs typeface="Myriad Pro"/>
                  </a:rPr>
                  <a:t> a </a:t>
                </a:r>
                <a:r>
                  <a:rPr lang="en-US" sz="1500" spc="0" dirty="0" err="1">
                    <a:latin typeface="+mn-lt"/>
                    <a:cs typeface="Myriad Pro"/>
                  </a:rPr>
                  <a:t>rašelinísk</a:t>
                </a:r>
                <a:r>
                  <a:rPr lang="en-US" sz="1500" spc="0" dirty="0">
                    <a:latin typeface="+mn-lt"/>
                    <a:cs typeface="Myriad Pro"/>
                  </a:rPr>
                  <a:t> (GAEC</a:t>
                </a:r>
                <a:r>
                  <a:rPr lang="sk-SK" sz="1500" spc="0" dirty="0">
                    <a:latin typeface="+mn-lt"/>
                    <a:cs typeface="Myriad Pro"/>
                  </a:rPr>
                  <a:t> </a:t>
                </a:r>
                <a:r>
                  <a:rPr lang="en-US" sz="1500" spc="0" dirty="0">
                    <a:latin typeface="+mn-lt"/>
                    <a:cs typeface="Myriad Pro"/>
                  </a:rPr>
                  <a:t>2),</a:t>
                </a: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en-US" sz="1500" spc="0" dirty="0">
                    <a:latin typeface="+mn-lt"/>
                    <a:cs typeface="Myriad Pro"/>
                  </a:rPr>
                  <a:t>-</a:t>
                </a:r>
                <a:r>
                  <a:rPr lang="sk-SK" sz="1500" spc="0" dirty="0">
                    <a:latin typeface="+mn-lt"/>
                    <a:cs typeface="Myriad Pro"/>
                  </a:rPr>
                  <a:t>všeobecná a špecifická ochrana TTP</a:t>
                </a:r>
                <a:r>
                  <a:rPr lang="en-US" sz="1500" spc="0" dirty="0">
                    <a:latin typeface="+mn-lt"/>
                    <a:cs typeface="Myriad Pro"/>
                  </a:rPr>
                  <a:t> (GAEC 1 a GAEC 9),</a:t>
                </a: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en-US" sz="1500" spc="0" dirty="0">
                    <a:latin typeface="+mn-lt"/>
                    <a:cs typeface="Myriad Pro"/>
                  </a:rPr>
                  <a:t>-</a:t>
                </a:r>
                <a:r>
                  <a:rPr lang="sk-SK" sz="1500" spc="0" dirty="0">
                    <a:latin typeface="+mn-lt"/>
                    <a:cs typeface="Myriad Pro"/>
                  </a:rPr>
                  <a:t>vyššia </a:t>
                </a:r>
                <a:r>
                  <a:rPr lang="en-US" sz="1500" spc="0" dirty="0" err="1">
                    <a:latin typeface="+mn-lt"/>
                    <a:cs typeface="Myriad Pro"/>
                  </a:rPr>
                  <a:t>úroveň</a:t>
                </a:r>
                <a:r>
                  <a:rPr lang="en-US" sz="1500" spc="0" dirty="0">
                    <a:latin typeface="+mn-lt"/>
                    <a:cs typeface="Myriad Pro"/>
                  </a:rPr>
                  <a:t> </a:t>
                </a:r>
                <a:r>
                  <a:rPr lang="en-US" sz="1500" spc="0" dirty="0" err="1">
                    <a:latin typeface="+mn-lt"/>
                    <a:cs typeface="Myriad Pro"/>
                  </a:rPr>
                  <a:t>vegetačného</a:t>
                </a:r>
                <a:r>
                  <a:rPr lang="en-US" sz="1500" spc="0" dirty="0">
                    <a:latin typeface="+mn-lt"/>
                    <a:cs typeface="Myriad Pro"/>
                  </a:rPr>
                  <a:t> </a:t>
                </a:r>
                <a:r>
                  <a:rPr lang="en-US" sz="1500" spc="0" dirty="0" err="1">
                    <a:latin typeface="+mn-lt"/>
                    <a:cs typeface="Myriad Pro"/>
                  </a:rPr>
                  <a:t>pokrytia</a:t>
                </a:r>
                <a:r>
                  <a:rPr lang="en-US" sz="1500" spc="0" dirty="0">
                    <a:latin typeface="+mn-lt"/>
                    <a:cs typeface="Myriad Pro"/>
                  </a:rPr>
                  <a:t> </a:t>
                </a:r>
                <a:r>
                  <a:rPr lang="en-US" sz="1500" spc="0" dirty="0" err="1">
                    <a:latin typeface="+mn-lt"/>
                    <a:cs typeface="Myriad Pro"/>
                  </a:rPr>
                  <a:t>poľnohospodárskej</a:t>
                </a:r>
                <a:r>
                  <a:rPr lang="en-US" sz="1500" spc="0" dirty="0">
                    <a:latin typeface="+mn-lt"/>
                    <a:cs typeface="Myriad Pro"/>
                  </a:rPr>
                  <a:t> </a:t>
                </a:r>
                <a:r>
                  <a:rPr lang="en-US" sz="1500" spc="0" dirty="0" err="1">
                    <a:latin typeface="+mn-lt"/>
                    <a:cs typeface="Myriad Pro"/>
                  </a:rPr>
                  <a:t>plochy</a:t>
                </a:r>
                <a:r>
                  <a:rPr lang="en-US" sz="1500" spc="0" dirty="0">
                    <a:latin typeface="+mn-lt"/>
                    <a:cs typeface="Myriad Pro"/>
                  </a:rPr>
                  <a:t> (GAEC 6),</a:t>
                </a: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en-US" sz="1500" spc="0" dirty="0">
                    <a:latin typeface="+mn-lt"/>
                    <a:cs typeface="Myriad Pro"/>
                  </a:rPr>
                  <a:t>-</a:t>
                </a:r>
                <a:r>
                  <a:rPr lang="en-US" sz="1500" spc="0" dirty="0" err="1">
                    <a:latin typeface="+mn-lt"/>
                    <a:cs typeface="Myriad Pro"/>
                  </a:rPr>
                  <a:t>striedanie</a:t>
                </a:r>
                <a:r>
                  <a:rPr lang="en-US" sz="1500" spc="0" dirty="0">
                    <a:latin typeface="+mn-lt"/>
                    <a:cs typeface="Myriad Pro"/>
                  </a:rPr>
                  <a:t> </a:t>
                </a:r>
                <a:r>
                  <a:rPr lang="en-US" sz="1500" spc="0" dirty="0" err="1">
                    <a:latin typeface="+mn-lt"/>
                    <a:cs typeface="Myriad Pro"/>
                  </a:rPr>
                  <a:t>plodín</a:t>
                </a:r>
                <a:r>
                  <a:rPr lang="en-US" sz="1500" spc="0" dirty="0">
                    <a:latin typeface="+mn-lt"/>
                    <a:cs typeface="Myriad Pro"/>
                  </a:rPr>
                  <a:t> (GAEC 7),</a:t>
                </a: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en-US" sz="1500" spc="0" dirty="0">
                    <a:latin typeface="+mn-lt"/>
                    <a:cs typeface="Myriad Pro"/>
                  </a:rPr>
                  <a:t>-</a:t>
                </a:r>
                <a:r>
                  <a:rPr lang="en-US" sz="1500" spc="0" dirty="0" err="1">
                    <a:latin typeface="+mn-lt"/>
                    <a:cs typeface="Myriad Pro"/>
                  </a:rPr>
                  <a:t>vyšši</a:t>
                </a:r>
                <a:r>
                  <a:rPr lang="sk-SK" sz="1500" spc="0" dirty="0">
                    <a:latin typeface="+mn-lt"/>
                    <a:cs typeface="Myriad Pro"/>
                  </a:rPr>
                  <a:t>a</a:t>
                </a:r>
                <a:r>
                  <a:rPr lang="en-US" sz="1500" spc="0" dirty="0">
                    <a:latin typeface="+mn-lt"/>
                    <a:cs typeface="Myriad Pro"/>
                  </a:rPr>
                  <a:t> </a:t>
                </a:r>
                <a:r>
                  <a:rPr lang="en-US" sz="1500" spc="0" dirty="0" err="1">
                    <a:latin typeface="+mn-lt"/>
                    <a:cs typeface="Myriad Pro"/>
                  </a:rPr>
                  <a:t>prítomnosť</a:t>
                </a:r>
                <a:r>
                  <a:rPr lang="en-US" sz="1500" spc="0" dirty="0">
                    <a:latin typeface="+mn-lt"/>
                    <a:cs typeface="Myriad Pro"/>
                  </a:rPr>
                  <a:t> </a:t>
                </a:r>
                <a:r>
                  <a:rPr lang="en-US" sz="1500" spc="0" dirty="0" err="1">
                    <a:latin typeface="+mn-lt"/>
                    <a:cs typeface="Myriad Pro"/>
                  </a:rPr>
                  <a:t>neproduktívnych</a:t>
                </a:r>
                <a:r>
                  <a:rPr lang="en-US" sz="1500" spc="0" dirty="0">
                    <a:latin typeface="+mn-lt"/>
                    <a:cs typeface="Myriad Pro"/>
                  </a:rPr>
                  <a:t> </a:t>
                </a:r>
                <a:r>
                  <a:rPr lang="en-US" sz="1500" spc="0" dirty="0" err="1">
                    <a:latin typeface="+mn-lt"/>
                    <a:cs typeface="Myriad Pro"/>
                  </a:rPr>
                  <a:t>prvkov</a:t>
                </a:r>
                <a:r>
                  <a:rPr lang="en-US" sz="1500" spc="0" dirty="0">
                    <a:latin typeface="+mn-lt"/>
                    <a:cs typeface="Myriad Pro"/>
                  </a:rPr>
                  <a:t> a </a:t>
                </a:r>
                <a:r>
                  <a:rPr lang="en-US" sz="1500" spc="0" dirty="0" err="1">
                    <a:latin typeface="+mn-lt"/>
                    <a:cs typeface="Myriad Pro"/>
                  </a:rPr>
                  <a:t>plôch</a:t>
                </a:r>
                <a:r>
                  <a:rPr lang="en-US" sz="1500" spc="0" dirty="0">
                    <a:latin typeface="+mn-lt"/>
                    <a:cs typeface="Myriad Pro"/>
                  </a:rPr>
                  <a:t> (GAEC 8)</a:t>
                </a:r>
              </a:p>
            </p:txBody>
          </p:sp>
        </p:grpSp>
        <p:grpSp>
          <p:nvGrpSpPr>
            <p:cNvPr id="8" name="Group 53"/>
            <p:cNvGrpSpPr/>
            <p:nvPr/>
          </p:nvGrpSpPr>
          <p:grpSpPr>
            <a:xfrm>
              <a:off x="3546011" y="1841995"/>
              <a:ext cx="2366423" cy="3499310"/>
              <a:chOff x="376120" y="1841930"/>
              <a:chExt cx="2366423" cy="3499310"/>
            </a:xfrm>
          </p:grpSpPr>
          <p:grpSp>
            <p:nvGrpSpPr>
              <p:cNvPr id="20" name="object 10"/>
              <p:cNvGrpSpPr/>
              <p:nvPr userDrawn="1"/>
            </p:nvGrpSpPr>
            <p:grpSpPr>
              <a:xfrm>
                <a:off x="540948" y="1844801"/>
                <a:ext cx="2032377" cy="1256473"/>
                <a:chOff x="747548" y="3351945"/>
                <a:chExt cx="1562734" cy="1256473"/>
              </a:xfrm>
            </p:grpSpPr>
            <p:sp>
              <p:nvSpPr>
                <p:cNvPr id="26" name="object 11"/>
                <p:cNvSpPr/>
                <p:nvPr/>
              </p:nvSpPr>
              <p:spPr>
                <a:xfrm>
                  <a:off x="747548" y="3436843"/>
                  <a:ext cx="1562734" cy="1171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2735" h="1171575">
                      <a:moveTo>
                        <a:pt x="1490713" y="0"/>
                      </a:moveTo>
                      <a:lnTo>
                        <a:pt x="71996" y="0"/>
                      </a:lnTo>
                      <a:lnTo>
                        <a:pt x="30373" y="1124"/>
                      </a:lnTo>
                      <a:lnTo>
                        <a:pt x="8999" y="8999"/>
                      </a:lnTo>
                      <a:lnTo>
                        <a:pt x="1124" y="30373"/>
                      </a:lnTo>
                      <a:lnTo>
                        <a:pt x="0" y="71996"/>
                      </a:lnTo>
                      <a:lnTo>
                        <a:pt x="0" y="1171575"/>
                      </a:lnTo>
                      <a:lnTo>
                        <a:pt x="1562709" y="1171575"/>
                      </a:lnTo>
                      <a:lnTo>
                        <a:pt x="1562709" y="71996"/>
                      </a:lnTo>
                      <a:lnTo>
                        <a:pt x="1561584" y="30373"/>
                      </a:lnTo>
                      <a:lnTo>
                        <a:pt x="1553710" y="8999"/>
                      </a:lnTo>
                      <a:lnTo>
                        <a:pt x="1532336" y="1124"/>
                      </a:lnTo>
                      <a:lnTo>
                        <a:pt x="1490713" y="0"/>
                      </a:lnTo>
                      <a:close/>
                    </a:path>
                  </a:pathLst>
                </a:custGeom>
                <a:solidFill>
                  <a:srgbClr val="76B861"/>
                </a:solidFill>
              </p:spPr>
              <p:txBody>
                <a:bodyPr wrap="square" lIns="0" tIns="0" rIns="0" bIns="0" rtlCol="0"/>
                <a:lstStyle/>
                <a:p>
                  <a:endParaRPr spc="0" dirty="0"/>
                </a:p>
              </p:txBody>
            </p:sp>
            <p:sp>
              <p:nvSpPr>
                <p:cNvPr id="27" name="object 12"/>
                <p:cNvSpPr/>
                <p:nvPr/>
              </p:nvSpPr>
              <p:spPr>
                <a:xfrm>
                  <a:off x="1278702" y="3351945"/>
                  <a:ext cx="501015" cy="86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1014" h="86995">
                      <a:moveTo>
                        <a:pt x="440994" y="0"/>
                      </a:moveTo>
                      <a:lnTo>
                        <a:pt x="59397" y="0"/>
                      </a:lnTo>
                      <a:lnTo>
                        <a:pt x="0" y="86398"/>
                      </a:lnTo>
                      <a:lnTo>
                        <a:pt x="500392" y="86398"/>
                      </a:lnTo>
                      <a:lnTo>
                        <a:pt x="440994" y="0"/>
                      </a:lnTo>
                      <a:close/>
                    </a:path>
                  </a:pathLst>
                </a:custGeom>
                <a:solidFill>
                  <a:srgbClr val="A67A04"/>
                </a:solidFill>
              </p:spPr>
              <p:txBody>
                <a:bodyPr wrap="square" lIns="0" tIns="0" rIns="0" bIns="0" rtlCol="0"/>
                <a:lstStyle/>
                <a:p>
                  <a:endParaRPr spc="0" dirty="0"/>
                </a:p>
              </p:txBody>
            </p:sp>
            <p:sp>
              <p:nvSpPr>
                <p:cNvPr id="28" name="object 13"/>
                <p:cNvSpPr/>
                <p:nvPr/>
              </p:nvSpPr>
              <p:spPr>
                <a:xfrm>
                  <a:off x="1338099" y="3351945"/>
                  <a:ext cx="381635" cy="270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635" h="270510">
                      <a:moveTo>
                        <a:pt x="381596" y="0"/>
                      </a:moveTo>
                      <a:lnTo>
                        <a:pt x="0" y="0"/>
                      </a:lnTo>
                      <a:lnTo>
                        <a:pt x="0" y="179997"/>
                      </a:lnTo>
                      <a:lnTo>
                        <a:pt x="190804" y="270002"/>
                      </a:lnTo>
                      <a:lnTo>
                        <a:pt x="381596" y="179997"/>
                      </a:lnTo>
                      <a:lnTo>
                        <a:pt x="381596" y="0"/>
                      </a:lnTo>
                      <a:close/>
                    </a:path>
                  </a:pathLst>
                </a:custGeom>
                <a:solidFill>
                  <a:srgbClr val="FFD530"/>
                </a:solidFill>
              </p:spPr>
              <p:txBody>
                <a:bodyPr wrap="square" lIns="0" tIns="0" rIns="0" bIns="0" rtlCol="0"/>
                <a:lstStyle/>
                <a:p>
                  <a:endParaRPr spc="0" dirty="0"/>
                </a:p>
              </p:txBody>
            </p:sp>
          </p:grpSp>
          <p:sp>
            <p:nvSpPr>
              <p:cNvPr id="21" name="object 35"/>
              <p:cNvSpPr/>
              <p:nvPr userDrawn="1"/>
            </p:nvSpPr>
            <p:spPr>
              <a:xfrm>
                <a:off x="376120" y="2589374"/>
                <a:ext cx="2366423" cy="2641207"/>
              </a:xfrm>
              <a:custGeom>
                <a:avLst/>
                <a:gdLst/>
                <a:ahLst/>
                <a:cxnLst/>
                <a:rect l="l" t="t" r="r" b="b"/>
                <a:pathLst>
                  <a:path w="1556385" h="1637029">
                    <a:moveTo>
                      <a:pt x="1487525" y="1636676"/>
                    </a:moveTo>
                    <a:lnTo>
                      <a:pt x="1499464" y="1635472"/>
                    </a:lnTo>
                    <a:lnTo>
                      <a:pt x="1522995" y="1627731"/>
                    </a:lnTo>
                    <a:lnTo>
                      <a:pt x="1545998" y="1607257"/>
                    </a:lnTo>
                    <a:lnTo>
                      <a:pt x="1556359" y="1567855"/>
                    </a:lnTo>
                    <a:lnTo>
                      <a:pt x="1556359" y="447461"/>
                    </a:lnTo>
                    <a:lnTo>
                      <a:pt x="1548239" y="408043"/>
                    </a:lnTo>
                    <a:lnTo>
                      <a:pt x="1529665" y="374673"/>
                    </a:lnTo>
                    <a:lnTo>
                      <a:pt x="1493913" y="345632"/>
                    </a:lnTo>
                    <a:lnTo>
                      <a:pt x="840930" y="13337"/>
                    </a:lnTo>
                    <a:lnTo>
                      <a:pt x="801182" y="1402"/>
                    </a:lnTo>
                    <a:lnTo>
                      <a:pt x="761106" y="0"/>
                    </a:lnTo>
                    <a:lnTo>
                      <a:pt x="715467" y="13337"/>
                    </a:lnTo>
                    <a:lnTo>
                      <a:pt x="62433" y="345632"/>
                    </a:lnTo>
                    <a:lnTo>
                      <a:pt x="30983" y="370739"/>
                    </a:lnTo>
                    <a:lnTo>
                      <a:pt x="9667" y="402427"/>
                    </a:lnTo>
                    <a:lnTo>
                      <a:pt x="0" y="447461"/>
                    </a:lnTo>
                    <a:lnTo>
                      <a:pt x="0" y="1567855"/>
                    </a:lnTo>
                    <a:lnTo>
                      <a:pt x="1202" y="1579792"/>
                    </a:lnTo>
                    <a:lnTo>
                      <a:pt x="8940" y="1603318"/>
                    </a:lnTo>
                    <a:lnTo>
                      <a:pt x="29414" y="1626318"/>
                    </a:lnTo>
                    <a:lnTo>
                      <a:pt x="68821" y="1636676"/>
                    </a:lnTo>
                    <a:lnTo>
                      <a:pt x="1487525" y="1636676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txBody>
              <a:bodyPr wrap="square" lIns="0" tIns="0" rIns="0" bIns="0" rtlCol="0"/>
              <a:lstStyle/>
              <a:p>
                <a:endParaRPr spc="0" dirty="0"/>
              </a:p>
            </p:txBody>
          </p:sp>
          <p:sp>
            <p:nvSpPr>
              <p:cNvPr id="22" name="object 14"/>
              <p:cNvSpPr txBox="1"/>
              <p:nvPr userDrawn="1"/>
            </p:nvSpPr>
            <p:spPr>
              <a:xfrm>
                <a:off x="524906" y="2050251"/>
                <a:ext cx="2036842" cy="516491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 algn="ctr">
                  <a:spcBef>
                    <a:spcPts val="830"/>
                  </a:spcBef>
                </a:pPr>
                <a:r>
                  <a:rPr lang="sk-SK" sz="2000" b="1" spc="0" dirty="0">
                    <a:latin typeface="+mj-lt"/>
                    <a:cs typeface="Myriad Pro Light"/>
                  </a:rPr>
                  <a:t>Intervencie </a:t>
                </a:r>
                <a:r>
                  <a:rPr lang="en-US" sz="2000" b="1" spc="0" dirty="0">
                    <a:latin typeface="+mj-lt"/>
                    <a:cs typeface="Myriad Pro Light"/>
                  </a:rPr>
                  <a:t>I. </a:t>
                </a:r>
                <a:r>
                  <a:rPr lang="en-US" sz="2000" b="1" spc="0" dirty="0" err="1">
                    <a:latin typeface="+mj-lt"/>
                    <a:cs typeface="Myriad Pro Light"/>
                  </a:rPr>
                  <a:t>piliera</a:t>
                </a:r>
                <a:r>
                  <a:rPr lang="en-US" sz="2000" b="1" spc="0" dirty="0">
                    <a:latin typeface="+mj-lt"/>
                    <a:cs typeface="Myriad Pro Light"/>
                  </a:rPr>
                  <a:t> </a:t>
                </a:r>
                <a:r>
                  <a:rPr lang="sk-SK" sz="2000" b="1" spc="0" dirty="0">
                    <a:latin typeface="+mj-lt"/>
                    <a:cs typeface="Myriad Pro Light"/>
                  </a:rPr>
                  <a:t>Z</a:t>
                </a:r>
                <a:r>
                  <a:rPr lang="en-US" sz="2000" b="1" spc="0" dirty="0" err="1">
                    <a:latin typeface="+mj-lt"/>
                    <a:cs typeface="Myriad Pro Light"/>
                  </a:rPr>
                  <a:t>avedenie</a:t>
                </a:r>
                <a:r>
                  <a:rPr lang="en-US" sz="2000" b="1" spc="0" dirty="0">
                    <a:latin typeface="+mj-lt"/>
                    <a:cs typeface="Myriad Pro Light"/>
                  </a:rPr>
                  <a:t> </a:t>
                </a:r>
                <a:r>
                  <a:rPr lang="en-US" sz="2000" b="1" spc="0" dirty="0" err="1">
                    <a:latin typeface="+mj-lt"/>
                    <a:cs typeface="Myriad Pro Light"/>
                  </a:rPr>
                  <a:t>eko-schém</a:t>
                </a:r>
                <a:r>
                  <a:rPr lang="en-US" sz="2000" b="1" spc="0" dirty="0">
                    <a:latin typeface="+mj-lt"/>
                    <a:cs typeface="Myriad Pro Light"/>
                  </a:rPr>
                  <a:t> </a:t>
                </a:r>
                <a:endParaRPr sz="2000" spc="0" dirty="0">
                  <a:latin typeface="+mj-lt"/>
                  <a:cs typeface="Myriad Pro Light"/>
                </a:endParaRPr>
              </a:p>
            </p:txBody>
          </p:sp>
          <p:sp>
            <p:nvSpPr>
              <p:cNvPr id="23" name="object 14"/>
              <p:cNvSpPr txBox="1"/>
              <p:nvPr userDrawn="1"/>
            </p:nvSpPr>
            <p:spPr>
              <a:xfrm>
                <a:off x="706747" y="1841930"/>
                <a:ext cx="1697972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US" sz="1400" b="1" spc="0" dirty="0">
                    <a:solidFill>
                      <a:srgbClr val="FFFFFF"/>
                    </a:solidFill>
                    <a:latin typeface="+mj-lt"/>
                    <a:cs typeface="Myriad Pro Light"/>
                  </a:rPr>
                  <a:t>2</a:t>
                </a:r>
                <a:endParaRPr sz="1400" spc="0" dirty="0">
                  <a:latin typeface="+mj-lt"/>
                  <a:cs typeface="Myriad Pro Light"/>
                </a:endParaRPr>
              </a:p>
            </p:txBody>
          </p:sp>
          <p:sp>
            <p:nvSpPr>
              <p:cNvPr id="24" name="object 35"/>
              <p:cNvSpPr/>
              <p:nvPr/>
            </p:nvSpPr>
            <p:spPr>
              <a:xfrm>
                <a:off x="540948" y="2700033"/>
                <a:ext cx="2031721" cy="2641207"/>
              </a:xfrm>
              <a:custGeom>
                <a:avLst/>
                <a:gdLst/>
                <a:ahLst/>
                <a:cxnLst/>
                <a:rect l="l" t="t" r="r" b="b"/>
                <a:pathLst>
                  <a:path w="1556385" h="1637029">
                    <a:moveTo>
                      <a:pt x="1487525" y="1636676"/>
                    </a:moveTo>
                    <a:lnTo>
                      <a:pt x="1499464" y="1635472"/>
                    </a:lnTo>
                    <a:lnTo>
                      <a:pt x="1522995" y="1627731"/>
                    </a:lnTo>
                    <a:lnTo>
                      <a:pt x="1545998" y="1607257"/>
                    </a:lnTo>
                    <a:lnTo>
                      <a:pt x="1556359" y="1567855"/>
                    </a:lnTo>
                    <a:lnTo>
                      <a:pt x="1556359" y="447461"/>
                    </a:lnTo>
                    <a:lnTo>
                      <a:pt x="1548239" y="408043"/>
                    </a:lnTo>
                    <a:lnTo>
                      <a:pt x="1529665" y="374673"/>
                    </a:lnTo>
                    <a:lnTo>
                      <a:pt x="1493913" y="345632"/>
                    </a:lnTo>
                    <a:lnTo>
                      <a:pt x="840930" y="13337"/>
                    </a:lnTo>
                    <a:lnTo>
                      <a:pt x="801182" y="1402"/>
                    </a:lnTo>
                    <a:lnTo>
                      <a:pt x="761106" y="0"/>
                    </a:lnTo>
                    <a:lnTo>
                      <a:pt x="715467" y="13337"/>
                    </a:lnTo>
                    <a:lnTo>
                      <a:pt x="62433" y="345632"/>
                    </a:lnTo>
                    <a:lnTo>
                      <a:pt x="30983" y="370739"/>
                    </a:lnTo>
                    <a:lnTo>
                      <a:pt x="9667" y="402427"/>
                    </a:lnTo>
                    <a:lnTo>
                      <a:pt x="0" y="447461"/>
                    </a:lnTo>
                    <a:lnTo>
                      <a:pt x="0" y="1567855"/>
                    </a:lnTo>
                    <a:lnTo>
                      <a:pt x="1202" y="1579792"/>
                    </a:lnTo>
                    <a:lnTo>
                      <a:pt x="8940" y="1603318"/>
                    </a:lnTo>
                    <a:lnTo>
                      <a:pt x="29414" y="1626318"/>
                    </a:lnTo>
                    <a:lnTo>
                      <a:pt x="68821" y="1636676"/>
                    </a:lnTo>
                    <a:lnTo>
                      <a:pt x="1487525" y="1636676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D1D3D4"/>
                </a:solidFill>
              </a:ln>
            </p:spPr>
            <p:txBody>
              <a:bodyPr wrap="square" lIns="0" tIns="0" rIns="0" bIns="0" rtlCol="0"/>
              <a:lstStyle/>
              <a:p>
                <a:endParaRPr spc="0" dirty="0"/>
              </a:p>
            </p:txBody>
          </p:sp>
          <p:sp>
            <p:nvSpPr>
              <p:cNvPr id="25" name="object 32"/>
              <p:cNvSpPr txBox="1"/>
              <p:nvPr userDrawn="1"/>
            </p:nvSpPr>
            <p:spPr>
              <a:xfrm>
                <a:off x="545338" y="3571630"/>
                <a:ext cx="2016410" cy="92272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sk-SK" sz="1600" b="1" kern="1200" spc="0" dirty="0">
                    <a:latin typeface="+mn-lt"/>
                    <a:ea typeface="+mn-ea"/>
                    <a:cs typeface="Myriad Pro"/>
                  </a:rPr>
                  <a:t>1. </a:t>
                </a:r>
                <a:r>
                  <a:rPr lang="sk-SK" sz="1600" b="1" kern="1200" spc="0" dirty="0" err="1">
                    <a:latin typeface="+mn-lt"/>
                    <a:ea typeface="+mn-ea"/>
                    <a:cs typeface="Myriad Pro"/>
                  </a:rPr>
                  <a:t>Celofarmová</a:t>
                </a:r>
                <a:r>
                  <a:rPr lang="sk-SK" sz="1600" b="1" kern="1200" spc="0" dirty="0">
                    <a:latin typeface="+mn-lt"/>
                    <a:ea typeface="+mn-ea"/>
                    <a:cs typeface="Myriad Pro"/>
                  </a:rPr>
                  <a:t> </a:t>
                </a:r>
                <a:r>
                  <a:rPr lang="sk-SK" sz="1600" b="1" kern="1200" spc="0" dirty="0" err="1">
                    <a:latin typeface="+mn-lt"/>
                    <a:ea typeface="+mn-ea"/>
                    <a:cs typeface="Myriad Pro"/>
                  </a:rPr>
                  <a:t>eko</a:t>
                </a:r>
                <a:r>
                  <a:rPr lang="sk-SK" sz="1600" b="1" kern="1200" spc="0" dirty="0">
                    <a:latin typeface="+mn-lt"/>
                    <a:ea typeface="+mn-ea"/>
                    <a:cs typeface="Myriad Pro"/>
                  </a:rPr>
                  <a:t>-schéma</a:t>
                </a: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sk-SK" sz="1600" b="1" dirty="0">
                    <a:cs typeface="Myriad Pro"/>
                  </a:rPr>
                  <a:t>2. Pastevný chov</a:t>
                </a: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endParaRPr lang="sk-SK" sz="1600" kern="1200" spc="0" dirty="0">
                  <a:latin typeface="+mn-lt"/>
                  <a:ea typeface="+mn-ea"/>
                  <a:cs typeface="Myriad Pro"/>
                </a:endParaRP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sk-SK" sz="1600" dirty="0">
                    <a:cs typeface="Myriad Pro"/>
                  </a:rPr>
                  <a:t>Rozpočet: viac ako </a:t>
                </a:r>
                <a:r>
                  <a:rPr lang="sk-SK" sz="1600" b="1" dirty="0">
                    <a:cs typeface="Myriad Pro"/>
                  </a:rPr>
                  <a:t>27% I. piliera</a:t>
                </a:r>
                <a:endParaRPr lang="en-US" sz="1600" b="1" kern="1200" spc="0" dirty="0">
                  <a:latin typeface="+mn-lt"/>
                  <a:ea typeface="+mn-ea"/>
                  <a:cs typeface="Myriad Pro"/>
                </a:endParaRPr>
              </a:p>
            </p:txBody>
          </p:sp>
        </p:grpSp>
        <p:grpSp>
          <p:nvGrpSpPr>
            <p:cNvPr id="9" name="Group 63"/>
            <p:cNvGrpSpPr/>
            <p:nvPr/>
          </p:nvGrpSpPr>
          <p:grpSpPr>
            <a:xfrm>
              <a:off x="6177059" y="1833974"/>
              <a:ext cx="2366423" cy="3507396"/>
              <a:chOff x="376120" y="1833909"/>
              <a:chExt cx="2366423" cy="3507396"/>
            </a:xfrm>
          </p:grpSpPr>
          <p:grpSp>
            <p:nvGrpSpPr>
              <p:cNvPr id="11" name="object 10"/>
              <p:cNvGrpSpPr/>
              <p:nvPr userDrawn="1"/>
            </p:nvGrpSpPr>
            <p:grpSpPr>
              <a:xfrm>
                <a:off x="540948" y="1844801"/>
                <a:ext cx="2032378" cy="1256665"/>
                <a:chOff x="747548" y="3351945"/>
                <a:chExt cx="1562735" cy="1256665"/>
              </a:xfrm>
            </p:grpSpPr>
            <p:sp>
              <p:nvSpPr>
                <p:cNvPr id="17" name="object 11"/>
                <p:cNvSpPr/>
                <p:nvPr/>
              </p:nvSpPr>
              <p:spPr>
                <a:xfrm>
                  <a:off x="747548" y="3436843"/>
                  <a:ext cx="1562735" cy="1171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2735" h="1171575">
                      <a:moveTo>
                        <a:pt x="1490713" y="0"/>
                      </a:moveTo>
                      <a:lnTo>
                        <a:pt x="71996" y="0"/>
                      </a:lnTo>
                      <a:lnTo>
                        <a:pt x="30373" y="1124"/>
                      </a:lnTo>
                      <a:lnTo>
                        <a:pt x="8999" y="8999"/>
                      </a:lnTo>
                      <a:lnTo>
                        <a:pt x="1124" y="30373"/>
                      </a:lnTo>
                      <a:lnTo>
                        <a:pt x="0" y="71996"/>
                      </a:lnTo>
                      <a:lnTo>
                        <a:pt x="0" y="1171575"/>
                      </a:lnTo>
                      <a:lnTo>
                        <a:pt x="1562709" y="1171575"/>
                      </a:lnTo>
                      <a:lnTo>
                        <a:pt x="1562709" y="71996"/>
                      </a:lnTo>
                      <a:lnTo>
                        <a:pt x="1561584" y="30373"/>
                      </a:lnTo>
                      <a:lnTo>
                        <a:pt x="1553710" y="8999"/>
                      </a:lnTo>
                      <a:lnTo>
                        <a:pt x="1532336" y="1124"/>
                      </a:lnTo>
                      <a:lnTo>
                        <a:pt x="1490713" y="0"/>
                      </a:lnTo>
                      <a:close/>
                    </a:path>
                  </a:pathLst>
                </a:custGeom>
                <a:solidFill>
                  <a:srgbClr val="76B861"/>
                </a:solidFill>
              </p:spPr>
              <p:txBody>
                <a:bodyPr wrap="square" lIns="0" tIns="0" rIns="0" bIns="0" rtlCol="0"/>
                <a:lstStyle/>
                <a:p>
                  <a:endParaRPr spc="0" dirty="0"/>
                </a:p>
              </p:txBody>
            </p:sp>
            <p:sp>
              <p:nvSpPr>
                <p:cNvPr id="18" name="object 12"/>
                <p:cNvSpPr/>
                <p:nvPr/>
              </p:nvSpPr>
              <p:spPr>
                <a:xfrm>
                  <a:off x="1278702" y="3351945"/>
                  <a:ext cx="501015" cy="86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1014" h="86995">
                      <a:moveTo>
                        <a:pt x="440994" y="0"/>
                      </a:moveTo>
                      <a:lnTo>
                        <a:pt x="59397" y="0"/>
                      </a:lnTo>
                      <a:lnTo>
                        <a:pt x="0" y="86398"/>
                      </a:lnTo>
                      <a:lnTo>
                        <a:pt x="500392" y="86398"/>
                      </a:lnTo>
                      <a:lnTo>
                        <a:pt x="440994" y="0"/>
                      </a:lnTo>
                      <a:close/>
                    </a:path>
                  </a:pathLst>
                </a:custGeom>
                <a:solidFill>
                  <a:srgbClr val="A67A04"/>
                </a:solidFill>
              </p:spPr>
              <p:txBody>
                <a:bodyPr wrap="square" lIns="0" tIns="0" rIns="0" bIns="0" rtlCol="0"/>
                <a:lstStyle/>
                <a:p>
                  <a:endParaRPr spc="0" dirty="0"/>
                </a:p>
              </p:txBody>
            </p:sp>
            <p:sp>
              <p:nvSpPr>
                <p:cNvPr id="19" name="object 13"/>
                <p:cNvSpPr/>
                <p:nvPr/>
              </p:nvSpPr>
              <p:spPr>
                <a:xfrm>
                  <a:off x="1338099" y="3351945"/>
                  <a:ext cx="381635" cy="270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635" h="270510">
                      <a:moveTo>
                        <a:pt x="381596" y="0"/>
                      </a:moveTo>
                      <a:lnTo>
                        <a:pt x="0" y="0"/>
                      </a:lnTo>
                      <a:lnTo>
                        <a:pt x="0" y="179997"/>
                      </a:lnTo>
                      <a:lnTo>
                        <a:pt x="190804" y="270002"/>
                      </a:lnTo>
                      <a:lnTo>
                        <a:pt x="381596" y="179997"/>
                      </a:lnTo>
                      <a:lnTo>
                        <a:pt x="381596" y="0"/>
                      </a:lnTo>
                      <a:close/>
                    </a:path>
                  </a:pathLst>
                </a:custGeom>
                <a:solidFill>
                  <a:srgbClr val="FFD530"/>
                </a:solidFill>
              </p:spPr>
              <p:txBody>
                <a:bodyPr wrap="square" lIns="0" tIns="0" rIns="0" bIns="0" rtlCol="0"/>
                <a:lstStyle/>
                <a:p>
                  <a:endParaRPr spc="0" dirty="0"/>
                </a:p>
              </p:txBody>
            </p:sp>
          </p:grpSp>
          <p:sp>
            <p:nvSpPr>
              <p:cNvPr id="12" name="object 35"/>
              <p:cNvSpPr/>
              <p:nvPr userDrawn="1"/>
            </p:nvSpPr>
            <p:spPr>
              <a:xfrm>
                <a:off x="376120" y="2589374"/>
                <a:ext cx="2366423" cy="2641207"/>
              </a:xfrm>
              <a:custGeom>
                <a:avLst/>
                <a:gdLst/>
                <a:ahLst/>
                <a:cxnLst/>
                <a:rect l="l" t="t" r="r" b="b"/>
                <a:pathLst>
                  <a:path w="1556385" h="1637029">
                    <a:moveTo>
                      <a:pt x="1487525" y="1636676"/>
                    </a:moveTo>
                    <a:lnTo>
                      <a:pt x="1499464" y="1635472"/>
                    </a:lnTo>
                    <a:lnTo>
                      <a:pt x="1522995" y="1627731"/>
                    </a:lnTo>
                    <a:lnTo>
                      <a:pt x="1545998" y="1607257"/>
                    </a:lnTo>
                    <a:lnTo>
                      <a:pt x="1556359" y="1567855"/>
                    </a:lnTo>
                    <a:lnTo>
                      <a:pt x="1556359" y="447461"/>
                    </a:lnTo>
                    <a:lnTo>
                      <a:pt x="1548239" y="408043"/>
                    </a:lnTo>
                    <a:lnTo>
                      <a:pt x="1529665" y="374673"/>
                    </a:lnTo>
                    <a:lnTo>
                      <a:pt x="1493913" y="345632"/>
                    </a:lnTo>
                    <a:lnTo>
                      <a:pt x="840930" y="13337"/>
                    </a:lnTo>
                    <a:lnTo>
                      <a:pt x="801182" y="1402"/>
                    </a:lnTo>
                    <a:lnTo>
                      <a:pt x="761106" y="0"/>
                    </a:lnTo>
                    <a:lnTo>
                      <a:pt x="715467" y="13337"/>
                    </a:lnTo>
                    <a:lnTo>
                      <a:pt x="62433" y="345632"/>
                    </a:lnTo>
                    <a:lnTo>
                      <a:pt x="30983" y="370739"/>
                    </a:lnTo>
                    <a:lnTo>
                      <a:pt x="9667" y="402427"/>
                    </a:lnTo>
                    <a:lnTo>
                      <a:pt x="0" y="447461"/>
                    </a:lnTo>
                    <a:lnTo>
                      <a:pt x="0" y="1567855"/>
                    </a:lnTo>
                    <a:lnTo>
                      <a:pt x="1202" y="1579792"/>
                    </a:lnTo>
                    <a:lnTo>
                      <a:pt x="8940" y="1603318"/>
                    </a:lnTo>
                    <a:lnTo>
                      <a:pt x="29414" y="1626318"/>
                    </a:lnTo>
                    <a:lnTo>
                      <a:pt x="68821" y="1636676"/>
                    </a:lnTo>
                    <a:lnTo>
                      <a:pt x="1487525" y="1636676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txBody>
              <a:bodyPr wrap="square" lIns="0" tIns="0" rIns="0" bIns="0" rtlCol="0"/>
              <a:lstStyle/>
              <a:p>
                <a:endParaRPr spc="0" dirty="0"/>
              </a:p>
            </p:txBody>
          </p:sp>
          <p:sp>
            <p:nvSpPr>
              <p:cNvPr id="13" name="object 14"/>
              <p:cNvSpPr txBox="1"/>
              <p:nvPr userDrawn="1"/>
            </p:nvSpPr>
            <p:spPr>
              <a:xfrm>
                <a:off x="694124" y="2051597"/>
                <a:ext cx="1733835" cy="549695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 algn="ctr">
                  <a:lnSpc>
                    <a:spcPct val="111100"/>
                  </a:lnSpc>
                  <a:spcBef>
                    <a:spcPts val="830"/>
                  </a:spcBef>
                </a:pPr>
                <a:r>
                  <a:rPr lang="sk-SK" sz="2000" b="1" spc="0" dirty="0">
                    <a:latin typeface="+mj-lt"/>
                    <a:cs typeface="Myriad Pro Light"/>
                  </a:rPr>
                  <a:t>Intervencie </a:t>
                </a:r>
                <a:r>
                  <a:rPr lang="en-US" sz="2000" b="1" spc="0" dirty="0">
                    <a:latin typeface="+mj-lt"/>
                    <a:cs typeface="Myriad Pro Light"/>
                  </a:rPr>
                  <a:t>II. </a:t>
                </a:r>
                <a:r>
                  <a:rPr lang="en-US" sz="2000" b="1" spc="0" dirty="0" err="1">
                    <a:latin typeface="+mj-lt"/>
                    <a:cs typeface="Myriad Pro Light"/>
                  </a:rPr>
                  <a:t>piliera</a:t>
                </a:r>
                <a:r>
                  <a:rPr lang="en-US" sz="2000" b="1" spc="0" dirty="0">
                    <a:latin typeface="+mj-lt"/>
                    <a:cs typeface="Myriad Pro Light"/>
                  </a:rPr>
                  <a:t> </a:t>
                </a:r>
                <a:r>
                  <a:rPr lang="en-US" sz="2000" b="1" spc="0" dirty="0" err="1">
                    <a:latin typeface="+mj-lt"/>
                    <a:cs typeface="Myriad Pro Light"/>
                  </a:rPr>
                  <a:t>envi</a:t>
                </a:r>
                <a:r>
                  <a:rPr lang="sk-SK" sz="2000" b="1" spc="0" dirty="0">
                    <a:latin typeface="+mj-lt"/>
                    <a:cs typeface="Myriad Pro Light"/>
                  </a:rPr>
                  <a:t> a </a:t>
                </a:r>
                <a:r>
                  <a:rPr lang="sk-SK" sz="2000" b="1" spc="0" dirty="0" err="1">
                    <a:latin typeface="+mj-lt"/>
                    <a:cs typeface="Myriad Pro Light"/>
                  </a:rPr>
                  <a:t>klima</a:t>
                </a:r>
                <a:r>
                  <a:rPr lang="sk-SK" sz="2000" b="1" spc="0" dirty="0">
                    <a:latin typeface="+mj-lt"/>
                    <a:cs typeface="Myriad Pro Light"/>
                  </a:rPr>
                  <a:t> </a:t>
                </a:r>
                <a:r>
                  <a:rPr lang="en-US" sz="2000" b="1" spc="0" dirty="0" err="1">
                    <a:latin typeface="+mj-lt"/>
                    <a:cs typeface="Myriad Pro Light"/>
                  </a:rPr>
                  <a:t>ciele</a:t>
                </a:r>
                <a:endParaRPr sz="2000" spc="0" dirty="0">
                  <a:latin typeface="+mj-lt"/>
                  <a:cs typeface="Myriad Pro Light"/>
                </a:endParaRPr>
              </a:p>
            </p:txBody>
          </p:sp>
          <p:sp>
            <p:nvSpPr>
              <p:cNvPr id="14" name="object 14"/>
              <p:cNvSpPr txBox="1"/>
              <p:nvPr userDrawn="1"/>
            </p:nvSpPr>
            <p:spPr>
              <a:xfrm>
                <a:off x="698726" y="1833909"/>
                <a:ext cx="1697972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US" sz="1400" b="1" spc="0" dirty="0">
                    <a:solidFill>
                      <a:srgbClr val="FFFFFF"/>
                    </a:solidFill>
                    <a:latin typeface="+mj-lt"/>
                    <a:cs typeface="Myriad Pro Light"/>
                  </a:rPr>
                  <a:t>3</a:t>
                </a:r>
                <a:endParaRPr sz="1400" spc="0" dirty="0">
                  <a:latin typeface="+mj-lt"/>
                  <a:cs typeface="Myriad Pro Light"/>
                </a:endParaRPr>
              </a:p>
            </p:txBody>
          </p:sp>
          <p:sp>
            <p:nvSpPr>
              <p:cNvPr id="15" name="object 35"/>
              <p:cNvSpPr/>
              <p:nvPr/>
            </p:nvSpPr>
            <p:spPr>
              <a:xfrm>
                <a:off x="540948" y="2700098"/>
                <a:ext cx="2031721" cy="2641207"/>
              </a:xfrm>
              <a:custGeom>
                <a:avLst/>
                <a:gdLst/>
                <a:ahLst/>
                <a:cxnLst/>
                <a:rect l="l" t="t" r="r" b="b"/>
                <a:pathLst>
                  <a:path w="1556385" h="1637029">
                    <a:moveTo>
                      <a:pt x="1487525" y="1636676"/>
                    </a:moveTo>
                    <a:lnTo>
                      <a:pt x="1499464" y="1635472"/>
                    </a:lnTo>
                    <a:lnTo>
                      <a:pt x="1522995" y="1627731"/>
                    </a:lnTo>
                    <a:lnTo>
                      <a:pt x="1545998" y="1607257"/>
                    </a:lnTo>
                    <a:lnTo>
                      <a:pt x="1556359" y="1567855"/>
                    </a:lnTo>
                    <a:lnTo>
                      <a:pt x="1556359" y="447461"/>
                    </a:lnTo>
                    <a:lnTo>
                      <a:pt x="1548239" y="408043"/>
                    </a:lnTo>
                    <a:lnTo>
                      <a:pt x="1529665" y="374673"/>
                    </a:lnTo>
                    <a:lnTo>
                      <a:pt x="1493913" y="345632"/>
                    </a:lnTo>
                    <a:lnTo>
                      <a:pt x="840930" y="13337"/>
                    </a:lnTo>
                    <a:lnTo>
                      <a:pt x="801182" y="1402"/>
                    </a:lnTo>
                    <a:lnTo>
                      <a:pt x="761106" y="0"/>
                    </a:lnTo>
                    <a:lnTo>
                      <a:pt x="715467" y="13337"/>
                    </a:lnTo>
                    <a:lnTo>
                      <a:pt x="62433" y="345632"/>
                    </a:lnTo>
                    <a:lnTo>
                      <a:pt x="30983" y="370739"/>
                    </a:lnTo>
                    <a:lnTo>
                      <a:pt x="9667" y="402427"/>
                    </a:lnTo>
                    <a:lnTo>
                      <a:pt x="0" y="447461"/>
                    </a:lnTo>
                    <a:lnTo>
                      <a:pt x="0" y="1567855"/>
                    </a:lnTo>
                    <a:lnTo>
                      <a:pt x="1202" y="1579792"/>
                    </a:lnTo>
                    <a:lnTo>
                      <a:pt x="8940" y="1603318"/>
                    </a:lnTo>
                    <a:lnTo>
                      <a:pt x="29414" y="1626318"/>
                    </a:lnTo>
                    <a:lnTo>
                      <a:pt x="68821" y="1636676"/>
                    </a:lnTo>
                    <a:lnTo>
                      <a:pt x="1487525" y="1636676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D1D3D4"/>
                </a:solidFill>
              </a:ln>
            </p:spPr>
            <p:txBody>
              <a:bodyPr wrap="square" lIns="0" tIns="0" rIns="0" bIns="0" rtlCol="0"/>
              <a:lstStyle/>
              <a:p>
                <a:endParaRPr spc="0" dirty="0"/>
              </a:p>
            </p:txBody>
          </p:sp>
          <p:sp>
            <p:nvSpPr>
              <p:cNvPr id="16" name="object 32"/>
              <p:cNvSpPr txBox="1"/>
              <p:nvPr userDrawn="1"/>
            </p:nvSpPr>
            <p:spPr>
              <a:xfrm>
                <a:off x="545995" y="3014001"/>
                <a:ext cx="2031720" cy="222154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 algn="ctr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pl-PL" sz="1600" b="1" kern="1200" spc="0" dirty="0">
                    <a:latin typeface="+mn-lt"/>
                    <a:ea typeface="+mn-ea"/>
                    <a:cs typeface="Myriad Pro"/>
                  </a:rPr>
                  <a:t>Niekoľko intervencií:</a:t>
                </a: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pl-PL" sz="1500" dirty="0">
                    <a:cs typeface="Myriad Pro"/>
                  </a:rPr>
                  <a:t>Ekologické poľnohospodárstvo</a:t>
                </a: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pl-PL" sz="1500" dirty="0">
                    <a:cs typeface="Myriad Pro"/>
                  </a:rPr>
                  <a:t>Ochrana vody a pôdy</a:t>
                </a: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pl-PL" sz="1500" dirty="0">
                    <a:cs typeface="Myriad Pro"/>
                  </a:rPr>
                  <a:t>ANC</a:t>
                </a: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pl-PL" sz="1500" dirty="0">
                    <a:cs typeface="Myriad Pro"/>
                  </a:rPr>
                  <a:t>Biodiverzita</a:t>
                </a: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pl-PL" sz="1500" dirty="0">
                    <a:cs typeface="Myriad Pro"/>
                  </a:rPr>
                  <a:t>Animal welfare</a:t>
                </a: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pl-PL" sz="1500" dirty="0">
                    <a:cs typeface="Myriad Pro"/>
                  </a:rPr>
                  <a:t>Znižovanie emisií</a:t>
                </a: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pl-PL" sz="1500" dirty="0">
                    <a:cs typeface="Myriad Pro"/>
                  </a:rPr>
                  <a:t>Neproduktívne prvky</a:t>
                </a: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pl-PL" sz="1500" dirty="0">
                    <a:cs typeface="Myriad Pro"/>
                  </a:rPr>
                  <a:t>Ochrana lesov</a:t>
                </a:r>
              </a:p>
              <a:p>
                <a:pPr marL="12700" marR="5080">
                  <a:lnSpc>
                    <a:spcPct val="111100"/>
                  </a:lnSpc>
                  <a:spcBef>
                    <a:spcPts val="100"/>
                  </a:spcBef>
                </a:pPr>
                <a:r>
                  <a:rPr lang="pl-PL" sz="1600" kern="1200" spc="0" dirty="0">
                    <a:latin typeface="+mn-lt"/>
                    <a:ea typeface="+mn-ea"/>
                    <a:cs typeface="Myriad Pro"/>
                  </a:rPr>
                  <a:t>Rozpočet: viac ako </a:t>
                </a:r>
                <a:r>
                  <a:rPr lang="pl-PL" sz="1600" b="1" kern="1200" spc="0" dirty="0">
                    <a:latin typeface="+mn-lt"/>
                    <a:ea typeface="+mn-ea"/>
                    <a:cs typeface="Myriad Pro"/>
                  </a:rPr>
                  <a:t>46% II. piliera</a:t>
                </a:r>
              </a:p>
            </p:txBody>
          </p:sp>
        </p:grpSp>
      </p:grpSp>
      <p:sp>
        <p:nvSpPr>
          <p:cNvPr id="39" name="BlokTextu 38">
            <a:extLst>
              <a:ext uri="{FF2B5EF4-FFF2-40B4-BE49-F238E27FC236}">
                <a16:creationId xmlns:a16="http://schemas.microsoft.com/office/drawing/2014/main" xmlns="" id="{50D59F2F-3D4B-A94C-0397-E2D33D3382DF}"/>
              </a:ext>
            </a:extLst>
          </p:cNvPr>
          <p:cNvSpPr txBox="1"/>
          <p:nvPr/>
        </p:nvSpPr>
        <p:spPr>
          <a:xfrm>
            <a:off x="200397" y="384879"/>
            <a:ext cx="111181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800" b="1" dirty="0" smtClean="0">
                <a:solidFill>
                  <a:schemeClr val="bg1"/>
                </a:solidFill>
              </a:rPr>
              <a:t>Strategický plán SPP – v súlade s novou zelenou architektúrou </a:t>
            </a:r>
            <a:endParaRPr lang="sk-SK" sz="2800" b="1" dirty="0">
              <a:solidFill>
                <a:schemeClr val="bg1"/>
              </a:solidFill>
            </a:endParaRPr>
          </a:p>
        </p:txBody>
      </p:sp>
      <p:sp>
        <p:nvSpPr>
          <p:cNvPr id="40" name="Text Placeholder 2"/>
          <p:cNvSpPr txBox="1">
            <a:spLocks/>
          </p:cNvSpPr>
          <p:nvPr/>
        </p:nvSpPr>
        <p:spPr>
          <a:xfrm>
            <a:off x="501651" y="908087"/>
            <a:ext cx="8685892" cy="3585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32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Tri komponenty: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78712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xmlns="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39" name="BlokTextu 38">
            <a:extLst>
              <a:ext uri="{FF2B5EF4-FFF2-40B4-BE49-F238E27FC236}">
                <a16:creationId xmlns:a16="http://schemas.microsoft.com/office/drawing/2014/main" xmlns="" id="{50D59F2F-3D4B-A94C-0397-E2D33D3382DF}"/>
              </a:ext>
            </a:extLst>
          </p:cNvPr>
          <p:cNvSpPr txBox="1"/>
          <p:nvPr/>
        </p:nvSpPr>
        <p:spPr>
          <a:xfrm>
            <a:off x="204946" y="257499"/>
            <a:ext cx="953955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800" b="1" dirty="0" smtClean="0">
                <a:solidFill>
                  <a:schemeClr val="bg1"/>
                </a:solidFill>
              </a:rPr>
              <a:t>Environmentálne </a:t>
            </a:r>
            <a:r>
              <a:rPr lang="sk-SK" sz="2800" b="1" dirty="0">
                <a:solidFill>
                  <a:schemeClr val="bg1"/>
                </a:solidFill>
              </a:rPr>
              <a:t>a klimatické parametre slovenského poľnohospodárstva</a:t>
            </a:r>
            <a:endParaRPr lang="en-GB" sz="2800" b="1" dirty="0">
              <a:solidFill>
                <a:schemeClr val="bg1"/>
              </a:solidFill>
            </a:endParaRPr>
          </a:p>
          <a:p>
            <a:r>
              <a:rPr lang="sk-SK" sz="28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1" name="Content Placeholder 3"/>
          <p:cNvSpPr txBox="1">
            <a:spLocks/>
          </p:cNvSpPr>
          <p:nvPr/>
        </p:nvSpPr>
        <p:spPr>
          <a:xfrm>
            <a:off x="342427" y="1183185"/>
            <a:ext cx="10941796" cy="2659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k-SK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sk-SK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Mnohé na lepšej úrovni ako je priemer EÚ </a:t>
            </a:r>
          </a:p>
          <a:p>
            <a:pPr lvl="1" algn="just">
              <a:lnSpc>
                <a:spcPct val="115000"/>
              </a:lnSpc>
              <a:spcAft>
                <a:spcPts val="1200"/>
              </a:spcAft>
            </a:pPr>
            <a:r>
              <a:rPr lang="sk-SK" sz="20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pesticídy, </a:t>
            </a:r>
            <a:r>
              <a:rPr lang="sk-SK" sz="2000" b="1" dirty="0" err="1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antimikrobiálne</a:t>
            </a:r>
            <a:r>
              <a:rPr lang="sk-SK" sz="20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 látky, emisie skleníkových plynov, podiel ekologického poľnohospodárstva</a:t>
            </a:r>
          </a:p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sk-SK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Zlepšenie potrebné v oblasti organického uhlíka v pôde, zníženia rozlohy polí, diverzity krajinných prvkov, úbytku trvalých trávnych porastov (TTP)</a:t>
            </a:r>
            <a:endParaRPr lang="sk-SK" sz="2400" dirty="0">
              <a:latin typeface="Arial Narrow" panose="020B0606020202030204" pitchFamily="34" charset="0"/>
              <a:ea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2" name="Tabuľka 41">
            <a:extLst>
              <a:ext uri="{FF2B5EF4-FFF2-40B4-BE49-F238E27FC236}">
                <a16:creationId xmlns:a16="http://schemas.microsoft.com/office/drawing/2014/main" xmlns="" id="{3CA74696-C792-E7C2-5202-FC7267F242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753178"/>
              </p:ext>
            </p:extLst>
          </p:nvPr>
        </p:nvGraphicFramePr>
        <p:xfrm>
          <a:off x="1720646" y="3500078"/>
          <a:ext cx="8352502" cy="31628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31232">
                  <a:extLst>
                    <a:ext uri="{9D8B030D-6E8A-4147-A177-3AD203B41FA5}">
                      <a16:colId xmlns:a16="http://schemas.microsoft.com/office/drawing/2014/main" xmlns="" val="1540824143"/>
                    </a:ext>
                  </a:extLst>
                </a:gridCol>
                <a:gridCol w="1060635">
                  <a:extLst>
                    <a:ext uri="{9D8B030D-6E8A-4147-A177-3AD203B41FA5}">
                      <a16:colId xmlns:a16="http://schemas.microsoft.com/office/drawing/2014/main" xmlns="" val="3353002808"/>
                    </a:ext>
                  </a:extLst>
                </a:gridCol>
                <a:gridCol w="1060635">
                  <a:extLst>
                    <a:ext uri="{9D8B030D-6E8A-4147-A177-3AD203B41FA5}">
                      <a16:colId xmlns:a16="http://schemas.microsoft.com/office/drawing/2014/main" xmlns="" val="3549316565"/>
                    </a:ext>
                  </a:extLst>
                </a:gridCol>
              </a:tblGrid>
              <a:tr h="510455">
                <a:tc>
                  <a:txBody>
                    <a:bodyPr/>
                    <a:lstStyle/>
                    <a:p>
                      <a:pPr algn="l" fontAlgn="ctr"/>
                      <a:r>
                        <a:rPr lang="sk-SK" sz="1800" b="1" u="none" strike="noStrike" dirty="0">
                          <a:effectLst/>
                          <a:latin typeface="Arial Narrow" panose="020B0606020202030204" pitchFamily="34" charset="0"/>
                        </a:rPr>
                        <a:t>Porovnanie environmentálnych a klimatických parametrov EÚ27 a SR</a:t>
                      </a:r>
                      <a:endParaRPr lang="sk-SK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800" u="none" strike="noStrike" dirty="0">
                          <a:effectLst/>
                          <a:latin typeface="Arial Narrow" panose="020B0606020202030204" pitchFamily="34" charset="0"/>
                        </a:rPr>
                        <a:t>Priemer EÚ27</a:t>
                      </a:r>
                      <a:endParaRPr lang="sk-SK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800" b="1" u="none" strike="noStrike" dirty="0">
                          <a:effectLst/>
                          <a:latin typeface="Arial Narrow" panose="020B0606020202030204" pitchFamily="34" charset="0"/>
                        </a:rPr>
                        <a:t>Slovenská republika</a:t>
                      </a:r>
                      <a:endParaRPr lang="sk-SK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68958733"/>
                  </a:ext>
                </a:extLst>
              </a:tr>
              <a:tr h="434429">
                <a:tc>
                  <a:txBody>
                    <a:bodyPr/>
                    <a:lstStyle/>
                    <a:p>
                      <a:pPr algn="just" fontAlgn="ctr"/>
                      <a:r>
                        <a:rPr lang="sk-SK" sz="1800" u="none" strike="noStrike" dirty="0">
                          <a:effectLst/>
                          <a:latin typeface="Arial Narrow" panose="020B0606020202030204" pitchFamily="34" charset="0"/>
                        </a:rPr>
                        <a:t>podiel poľnohospodárstva na emisiách skleníkových plynov (2019, %)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800" u="none" strike="noStrike">
                          <a:effectLst/>
                          <a:latin typeface="Arial Narrow" panose="020B0606020202030204" pitchFamily="34" charset="0"/>
                        </a:rPr>
                        <a:t>10,40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800" b="1" u="none" strike="noStrike" dirty="0">
                          <a:effectLst/>
                          <a:latin typeface="Arial Narrow" panose="020B0606020202030204" pitchFamily="34" charset="0"/>
                        </a:rPr>
                        <a:t>6,70</a:t>
                      </a:r>
                      <a:endParaRPr lang="sk-SK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645650310"/>
                  </a:ext>
                </a:extLst>
              </a:tr>
              <a:tr h="434429">
                <a:tc>
                  <a:txBody>
                    <a:bodyPr/>
                    <a:lstStyle/>
                    <a:p>
                      <a:pPr algn="just" fontAlgn="ctr"/>
                      <a:r>
                        <a:rPr lang="sk-SK" sz="1800" u="none" strike="noStrike">
                          <a:effectLst/>
                          <a:latin typeface="Arial Narrow" panose="020B0606020202030204" pitchFamily="34" charset="0"/>
                        </a:rPr>
                        <a:t>podiel ekologického poľnohospodárstva (2019, %)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800" u="none" strike="noStrike">
                          <a:effectLst/>
                          <a:latin typeface="Arial Narrow" panose="020B0606020202030204" pitchFamily="34" charset="0"/>
                        </a:rPr>
                        <a:t>8,50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800" b="1" u="none" strike="noStrike" dirty="0">
                          <a:effectLst/>
                          <a:latin typeface="Arial Narrow" panose="020B0606020202030204" pitchFamily="34" charset="0"/>
                        </a:rPr>
                        <a:t>10,40</a:t>
                      </a:r>
                      <a:endParaRPr lang="sk-SK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05824516"/>
                  </a:ext>
                </a:extLst>
              </a:tr>
              <a:tr h="434429">
                <a:tc>
                  <a:txBody>
                    <a:bodyPr/>
                    <a:lstStyle/>
                    <a:p>
                      <a:pPr algn="just" fontAlgn="ctr"/>
                      <a:r>
                        <a:rPr lang="sk-SK" sz="1800" u="none" strike="noStrike" dirty="0">
                          <a:effectLst/>
                          <a:latin typeface="Arial Narrow" panose="020B0606020202030204" pitchFamily="34" charset="0"/>
                        </a:rPr>
                        <a:t>emisie zo živočíšnej výroby (2019 na VDJ)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800" u="none" strike="noStrike">
                          <a:effectLst/>
                          <a:latin typeface="Arial Narrow" panose="020B0606020202030204" pitchFamily="34" charset="0"/>
                        </a:rPr>
                        <a:t>2,73 t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800" b="1" u="none" strike="noStrike" dirty="0">
                          <a:effectLst/>
                          <a:latin typeface="Arial Narrow" panose="020B0606020202030204" pitchFamily="34" charset="0"/>
                        </a:rPr>
                        <a:t>2,72 t</a:t>
                      </a:r>
                      <a:endParaRPr lang="sk-SK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877496058"/>
                  </a:ext>
                </a:extLst>
              </a:tr>
              <a:tr h="434429">
                <a:tc>
                  <a:txBody>
                    <a:bodyPr/>
                    <a:lstStyle/>
                    <a:p>
                      <a:pPr algn="just" fontAlgn="ctr"/>
                      <a:r>
                        <a:rPr lang="sk-SK" sz="1800" u="none" strike="noStrike">
                          <a:effectLst/>
                          <a:latin typeface="Arial Narrow" panose="020B0606020202030204" pitchFamily="34" charset="0"/>
                        </a:rPr>
                        <a:t>používanie pesticídov (2019, kg/ha)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800" u="none" strike="noStrike">
                          <a:effectLst/>
                          <a:latin typeface="Arial Narrow" panose="020B0606020202030204" pitchFamily="34" charset="0"/>
                        </a:rPr>
                        <a:t>2 113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800" b="1" u="none" strike="noStrike" dirty="0">
                          <a:effectLst/>
                          <a:latin typeface="Arial Narrow" panose="020B0606020202030204" pitchFamily="34" charset="0"/>
                        </a:rPr>
                        <a:t>1 228</a:t>
                      </a:r>
                      <a:endParaRPr lang="sk-SK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615465881"/>
                  </a:ext>
                </a:extLst>
              </a:tr>
              <a:tr h="434429">
                <a:tc>
                  <a:txBody>
                    <a:bodyPr/>
                    <a:lstStyle/>
                    <a:p>
                      <a:pPr algn="just" fontAlgn="ctr"/>
                      <a:r>
                        <a:rPr lang="sk-SK" sz="1800" u="none" strike="noStrike" dirty="0">
                          <a:effectLst/>
                          <a:latin typeface="Arial Narrow" panose="020B0606020202030204" pitchFamily="34" charset="0"/>
                        </a:rPr>
                        <a:t>predaj </a:t>
                      </a:r>
                      <a:r>
                        <a:rPr lang="sk-SK" sz="1800" u="none" strike="noStrike" dirty="0" err="1">
                          <a:effectLst/>
                          <a:latin typeface="Arial Narrow" panose="020B0606020202030204" pitchFamily="34" charset="0"/>
                        </a:rPr>
                        <a:t>antimikrobilnych</a:t>
                      </a:r>
                      <a:r>
                        <a:rPr lang="sk-SK" sz="1800" u="none" strike="noStrike" dirty="0">
                          <a:effectLst/>
                          <a:latin typeface="Arial Narrow" panose="020B0606020202030204" pitchFamily="34" charset="0"/>
                        </a:rPr>
                        <a:t> látok (2018, mg/ PCU )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800" u="none" strike="noStrike">
                          <a:effectLst/>
                          <a:latin typeface="Arial Narrow" panose="020B0606020202030204" pitchFamily="34" charset="0"/>
                        </a:rPr>
                        <a:t>118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800" b="1" u="none" strike="noStrike" dirty="0"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  <a:endParaRPr lang="sk-SK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959745432"/>
                  </a:ext>
                </a:extLst>
              </a:tr>
              <a:tr h="434429">
                <a:tc>
                  <a:txBody>
                    <a:bodyPr/>
                    <a:lstStyle/>
                    <a:p>
                      <a:pPr algn="just" fontAlgn="ctr"/>
                      <a:r>
                        <a:rPr lang="sk-SK" sz="1800" u="none" strike="noStrike">
                          <a:effectLst/>
                          <a:latin typeface="Arial Narrow" panose="020B0606020202030204" pitchFamily="34" charset="0"/>
                        </a:rPr>
                        <a:t>obsah organického uhlíka v pôde (2015)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800" u="none" strike="noStrike">
                          <a:effectLst/>
                          <a:latin typeface="Arial Narrow" panose="020B0606020202030204" pitchFamily="34" charset="0"/>
                        </a:rPr>
                        <a:t>43,1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800" b="1" u="none" strike="noStrike" dirty="0">
                          <a:effectLst/>
                          <a:latin typeface="Arial Narrow" panose="020B0606020202030204" pitchFamily="34" charset="0"/>
                        </a:rPr>
                        <a:t>22,4</a:t>
                      </a:r>
                      <a:endParaRPr lang="sk-SK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668930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8739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xmlns="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39" name="BlokTextu 38">
            <a:extLst>
              <a:ext uri="{FF2B5EF4-FFF2-40B4-BE49-F238E27FC236}">
                <a16:creationId xmlns:a16="http://schemas.microsoft.com/office/drawing/2014/main" xmlns="" id="{50D59F2F-3D4B-A94C-0397-E2D33D3382DF}"/>
              </a:ext>
            </a:extLst>
          </p:cNvPr>
          <p:cNvSpPr txBox="1"/>
          <p:nvPr/>
        </p:nvSpPr>
        <p:spPr>
          <a:xfrm>
            <a:off x="204946" y="257499"/>
            <a:ext cx="95395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800" b="1" dirty="0" smtClean="0">
                <a:solidFill>
                  <a:schemeClr val="bg1"/>
                </a:solidFill>
              </a:rPr>
              <a:t>I. </a:t>
            </a:r>
            <a:r>
              <a:rPr lang="sk-SK" sz="2800" b="1" dirty="0">
                <a:solidFill>
                  <a:schemeClr val="bg1"/>
                </a:solidFill>
              </a:rPr>
              <a:t>p</a:t>
            </a:r>
            <a:r>
              <a:rPr lang="sk-SK" sz="2800" b="1" dirty="0" smtClean="0">
                <a:solidFill>
                  <a:schemeClr val="bg1"/>
                </a:solidFill>
              </a:rPr>
              <a:t>ilier - Priame platby a sektorové intervencie</a:t>
            </a:r>
            <a:endParaRPr lang="en-GB" sz="2800" b="1" dirty="0">
              <a:solidFill>
                <a:schemeClr val="bg1"/>
              </a:solidFill>
            </a:endParaRPr>
          </a:p>
          <a:p>
            <a:r>
              <a:rPr lang="sk-SK" sz="28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204947" y="1265274"/>
            <a:ext cx="10631376" cy="5268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defPPr>
              <a:defRPr lang="sk-SK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sk-SK" sz="2800" b="1" dirty="0" err="1" smtClean="0">
                <a:solidFill>
                  <a:schemeClr val="accent6"/>
                </a:solidFill>
              </a:rPr>
              <a:t>Stropovanie</a:t>
            </a:r>
            <a:r>
              <a:rPr lang="sk-SK" sz="2800" b="1" dirty="0" smtClean="0">
                <a:solidFill>
                  <a:schemeClr val="accent6"/>
                </a:solidFill>
              </a:rPr>
              <a:t> a </a:t>
            </a:r>
            <a:r>
              <a:rPr lang="sk-SK" sz="2800" b="1" dirty="0" err="1" smtClean="0">
                <a:solidFill>
                  <a:schemeClr val="accent6"/>
                </a:solidFill>
              </a:rPr>
              <a:t>degresivita</a:t>
            </a:r>
            <a:r>
              <a:rPr lang="sk-SK" sz="2800" b="1" dirty="0" smtClean="0">
                <a:solidFill>
                  <a:schemeClr val="accent6"/>
                </a:solidFill>
              </a:rPr>
              <a:t>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2600" dirty="0" smtClean="0">
                <a:solidFill>
                  <a:schemeClr val="tx1"/>
                </a:solidFill>
              </a:rPr>
              <a:t>Podpora nad 60 tis. EUR znížená o 85%, strop podpory 100 tis. EUR</a:t>
            </a:r>
          </a:p>
          <a:p>
            <a:pPr lvl="1"/>
            <a:r>
              <a:rPr lang="sk-SK" sz="2800" b="1" dirty="0" smtClean="0">
                <a:solidFill>
                  <a:schemeClr val="accent6"/>
                </a:solidFill>
              </a:rPr>
              <a:t>Typy priamych platieb: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2000" b="1" dirty="0" smtClean="0"/>
              <a:t>Základná podpora BISS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2000" b="1" dirty="0" err="1" smtClean="0"/>
              <a:t>Redistributívna</a:t>
            </a:r>
            <a:r>
              <a:rPr lang="sk-SK" sz="2000" b="1" dirty="0" smtClean="0"/>
              <a:t> platba - </a:t>
            </a:r>
            <a:r>
              <a:rPr lang="sk-SK" sz="2000" dirty="0" smtClean="0"/>
              <a:t>max. na 150 ha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2000" b="1" dirty="0" smtClean="0"/>
              <a:t>Podpora mladých farmárov </a:t>
            </a:r>
            <a:r>
              <a:rPr lang="sk-SK" sz="2000" dirty="0" smtClean="0"/>
              <a:t>–  max. na 100 ha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2000" b="1" dirty="0" err="1" smtClean="0">
                <a:solidFill>
                  <a:prstClr val="black"/>
                </a:solidFill>
              </a:rPr>
              <a:t>Eko</a:t>
            </a:r>
            <a:r>
              <a:rPr lang="sk-SK" sz="2000" b="1" dirty="0" smtClean="0">
                <a:solidFill>
                  <a:prstClr val="black"/>
                </a:solidFill>
              </a:rPr>
              <a:t>-schémy </a:t>
            </a:r>
          </a:p>
          <a:p>
            <a:pPr lvl="2"/>
            <a:r>
              <a:rPr lang="sk-SK" sz="2000" dirty="0" smtClean="0">
                <a:solidFill>
                  <a:prstClr val="black"/>
                </a:solidFill>
              </a:rPr>
              <a:t>Intervencie založené na </a:t>
            </a:r>
            <a:r>
              <a:rPr lang="sk-SK" sz="2000" dirty="0" err="1" smtClean="0">
                <a:solidFill>
                  <a:prstClr val="black"/>
                </a:solidFill>
              </a:rPr>
              <a:t>celofarmovom</a:t>
            </a:r>
            <a:r>
              <a:rPr lang="sk-SK" sz="2000" dirty="0" smtClean="0">
                <a:solidFill>
                  <a:prstClr val="black"/>
                </a:solidFill>
              </a:rPr>
              <a:t> prístupe zahŕňajú viaceré environmentálne prospešné postupy na všetkých typoch poľnohospodárskej pôdy (doplatková platba). Intervencia v oblasti dobrých životných podmienok zvierat zameraná na pastevný chov dojníc, jalovíc, oviec a kôz (kompenzačná platba)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2000" b="1" dirty="0" smtClean="0">
                <a:solidFill>
                  <a:prstClr val="black"/>
                </a:solidFill>
              </a:rPr>
              <a:t>Viazaná podpora príjmu </a:t>
            </a:r>
          </a:p>
          <a:p>
            <a:pPr lvl="2"/>
            <a:r>
              <a:rPr lang="sk-SK" sz="2100" dirty="0" smtClean="0">
                <a:solidFill>
                  <a:prstClr val="black"/>
                </a:solidFill>
              </a:rPr>
              <a:t>Podpora je zameraná na odvetvia rastlinnej výroby (bielkovinové plodiny, chmeľ, cukrová repa, ovocie a zelenina) a odvetvia živočíšnej výroby (mlieko a mliečne výrobky, ovčie a kozie mäso).</a:t>
            </a:r>
          </a:p>
          <a:p>
            <a:pPr lvl="1"/>
            <a:r>
              <a:rPr lang="sk-SK" sz="2800" b="1" dirty="0" smtClean="0">
                <a:solidFill>
                  <a:schemeClr val="accent6"/>
                </a:solidFill>
              </a:rPr>
              <a:t>Sektorové intervencie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2100" b="1" dirty="0" smtClean="0">
                <a:solidFill>
                  <a:prstClr val="black"/>
                </a:solidFill>
              </a:rPr>
              <a:t>Sektor včelárskych výrobkov, ovocie a zelenina, ostatné (mlieko a mliečne výrobky, bravčové, kozie a ovčie mäso, zemiaky) a sektor vína a vinohradníctva</a:t>
            </a:r>
            <a:endParaRPr lang="sk-SK" sz="2100" b="1" dirty="0">
              <a:solidFill>
                <a:prstClr val="black"/>
              </a:solidFill>
            </a:endParaRPr>
          </a:p>
          <a:p>
            <a:pPr lvl="2"/>
            <a:endParaRPr lang="sk-SK" sz="2000" b="1" dirty="0"/>
          </a:p>
        </p:txBody>
      </p:sp>
    </p:spTree>
    <p:extLst>
      <p:ext uri="{BB962C8B-B14F-4D97-AF65-F5344CB8AC3E}">
        <p14:creationId xmlns:p14="http://schemas.microsoft.com/office/powerpoint/2010/main" val="575924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432" y="1392866"/>
            <a:ext cx="12107581" cy="4941161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sk-SK" sz="1400" b="1" dirty="0" smtClean="0">
                <a:solidFill>
                  <a:srgbClr val="FF0000"/>
                </a:solidFill>
              </a:rPr>
              <a:t>Agrolesnícke systémy, Líniové vegetačné prvky, Zalesňovanie poľnohospodárskej pôdy </a:t>
            </a:r>
            <a:r>
              <a:rPr lang="sk-SK" sz="1400" dirty="0" smtClean="0"/>
              <a:t>– SO4</a:t>
            </a:r>
          </a:p>
          <a:p>
            <a:r>
              <a:rPr lang="sk-SK" sz="1400" b="1" dirty="0" smtClean="0"/>
              <a:t>Ekologické poľnohospodárstvo </a:t>
            </a:r>
            <a:r>
              <a:rPr lang="sk-SK" sz="1400" dirty="0" smtClean="0"/>
              <a:t>– SO4, SO5, SO6, SO9</a:t>
            </a:r>
          </a:p>
          <a:p>
            <a:r>
              <a:rPr lang="en-US" sz="1400" b="1" dirty="0" err="1"/>
              <a:t>Precízne</a:t>
            </a:r>
            <a:r>
              <a:rPr lang="en-US" sz="1400" b="1" dirty="0"/>
              <a:t> </a:t>
            </a:r>
            <a:r>
              <a:rPr lang="en-US" sz="1400" b="1" dirty="0" err="1"/>
              <a:t>hnojenie</a:t>
            </a:r>
            <a:r>
              <a:rPr lang="en-US" sz="1400" b="1" dirty="0"/>
              <a:t> </a:t>
            </a:r>
            <a:r>
              <a:rPr lang="en-US" sz="1400" b="1" dirty="0" err="1"/>
              <a:t>orných</a:t>
            </a:r>
            <a:r>
              <a:rPr lang="en-US" sz="1400" b="1" dirty="0"/>
              <a:t> </a:t>
            </a:r>
            <a:r>
              <a:rPr lang="en-US" sz="1400" b="1" dirty="0" err="1"/>
              <a:t>pôd</a:t>
            </a:r>
            <a:r>
              <a:rPr lang="en-US" sz="1400" b="1" dirty="0"/>
              <a:t> </a:t>
            </a:r>
            <a:r>
              <a:rPr lang="en-US" sz="1400" b="1" dirty="0" smtClean="0"/>
              <a:t>-</a:t>
            </a:r>
            <a:r>
              <a:rPr lang="sk-SK" sz="1400" b="1" dirty="0" smtClean="0"/>
              <a:t> </a:t>
            </a:r>
            <a:r>
              <a:rPr lang="en-US" sz="1400" b="1" dirty="0" err="1" smtClean="0"/>
              <a:t>ochrana</a:t>
            </a:r>
            <a:r>
              <a:rPr lang="en-US" sz="1400" b="1" dirty="0" smtClean="0"/>
              <a:t> </a:t>
            </a:r>
            <a:r>
              <a:rPr lang="en-US" sz="1400" b="1" dirty="0" err="1"/>
              <a:t>vodných</a:t>
            </a:r>
            <a:r>
              <a:rPr lang="en-US" sz="1400" b="1" dirty="0"/>
              <a:t> </a:t>
            </a:r>
            <a:r>
              <a:rPr lang="en-US" sz="1400" b="1" dirty="0" err="1" smtClean="0"/>
              <a:t>zdrojov</a:t>
            </a:r>
            <a:r>
              <a:rPr lang="sk-SK" sz="1400" b="1" dirty="0" smtClean="0"/>
              <a:t> </a:t>
            </a:r>
            <a:r>
              <a:rPr lang="sk-SK" sz="1400" dirty="0" smtClean="0"/>
              <a:t>– SO5</a:t>
            </a:r>
          </a:p>
          <a:p>
            <a:pPr>
              <a:spcAft>
                <a:spcPts val="0"/>
              </a:spcAft>
            </a:pPr>
            <a:r>
              <a:rPr lang="en-US" sz="1400" b="1" dirty="0" err="1"/>
              <a:t>Šetrné</a:t>
            </a:r>
            <a:r>
              <a:rPr lang="en-US" sz="1400" b="1" dirty="0"/>
              <a:t> </a:t>
            </a:r>
            <a:r>
              <a:rPr lang="en-US" sz="1400" b="1" dirty="0" err="1"/>
              <a:t>hospodárenie</a:t>
            </a:r>
            <a:r>
              <a:rPr lang="en-US" sz="1400" b="1" dirty="0"/>
              <a:t> </a:t>
            </a:r>
            <a:r>
              <a:rPr lang="en-US" sz="1400" b="1" dirty="0" err="1"/>
              <a:t>na</a:t>
            </a:r>
            <a:r>
              <a:rPr lang="en-US" sz="1400" b="1" dirty="0"/>
              <a:t> </a:t>
            </a:r>
            <a:r>
              <a:rPr lang="en-US" sz="1400" b="1" dirty="0" err="1" smtClean="0"/>
              <a:t>ornej</a:t>
            </a:r>
            <a:r>
              <a:rPr lang="sk-SK" sz="1400" b="1" dirty="0" smtClean="0"/>
              <a:t> </a:t>
            </a:r>
            <a:r>
              <a:rPr lang="en-US" sz="1400" b="1" dirty="0" err="1" smtClean="0"/>
              <a:t>pôde</a:t>
            </a:r>
            <a:r>
              <a:rPr lang="en-US" sz="1400" b="1" dirty="0"/>
              <a:t>, v </a:t>
            </a:r>
            <a:r>
              <a:rPr lang="en-US" sz="1400" b="1" dirty="0" err="1"/>
              <a:t>ovocných</a:t>
            </a:r>
            <a:r>
              <a:rPr lang="en-US" sz="1400" b="1" dirty="0"/>
              <a:t> </a:t>
            </a:r>
            <a:r>
              <a:rPr lang="en-US" sz="1400" b="1" dirty="0" err="1"/>
              <a:t>sadoch</a:t>
            </a:r>
            <a:r>
              <a:rPr lang="en-US" sz="1400" b="1" dirty="0"/>
              <a:t> a </a:t>
            </a:r>
            <a:r>
              <a:rPr lang="en-US" sz="1400" b="1" dirty="0" err="1" smtClean="0"/>
              <a:t>vinohradoch</a:t>
            </a:r>
            <a:r>
              <a:rPr lang="sk-SK" sz="1400" b="1" dirty="0" smtClean="0"/>
              <a:t> </a:t>
            </a:r>
            <a:r>
              <a:rPr lang="sk-SK" sz="1400" dirty="0" smtClean="0"/>
              <a:t>– SO5</a:t>
            </a:r>
          </a:p>
          <a:p>
            <a:pPr marL="0" indent="0">
              <a:spcAft>
                <a:spcPts val="0"/>
              </a:spcAft>
              <a:buNone/>
            </a:pPr>
            <a:r>
              <a:rPr lang="sk-SK" sz="1400" dirty="0" smtClean="0"/>
              <a:t>       </a:t>
            </a:r>
            <a:r>
              <a:rPr lang="sk-SK" sz="1200" dirty="0" smtClean="0"/>
              <a:t>(</a:t>
            </a:r>
            <a:r>
              <a:rPr lang="sk-SK" sz="1200" dirty="0"/>
              <a:t>operácie: </a:t>
            </a:r>
            <a:r>
              <a:rPr lang="sk-SK" sz="1200" dirty="0" smtClean="0">
                <a:solidFill>
                  <a:srgbClr val="FF0000"/>
                </a:solidFill>
              </a:rPr>
              <a:t>Šetrné hospodárenie na ornej pôde</a:t>
            </a:r>
            <a:r>
              <a:rPr lang="sk-SK" sz="1200" dirty="0" smtClean="0"/>
              <a:t>, Šetrné hospodárenie pri pestovaní zeleniny, zemiakov a jahôd, Šetrné hospodárenie v ovocných sadoch,         </a:t>
            </a:r>
          </a:p>
          <a:p>
            <a:pPr marL="0" indent="0">
              <a:spcAft>
                <a:spcPts val="0"/>
              </a:spcAft>
              <a:buNone/>
            </a:pPr>
            <a:r>
              <a:rPr lang="sk-SK" sz="1200" dirty="0"/>
              <a:t> </a:t>
            </a:r>
            <a:r>
              <a:rPr lang="sk-SK" sz="1200" dirty="0" smtClean="0"/>
              <a:t>                        Šetrné hospodárenie vo vinohradoch)</a:t>
            </a:r>
          </a:p>
          <a:p>
            <a:pPr>
              <a:spcAft>
                <a:spcPts val="0"/>
              </a:spcAft>
            </a:pPr>
            <a:r>
              <a:rPr lang="en-US" sz="1400" b="1" dirty="0" err="1"/>
              <a:t>Ochrana</a:t>
            </a:r>
            <a:r>
              <a:rPr lang="en-US" sz="1400" b="1" dirty="0"/>
              <a:t> a </a:t>
            </a:r>
            <a:r>
              <a:rPr lang="en-US" sz="1400" b="1" dirty="0" err="1" smtClean="0"/>
              <a:t>zachovanie</a:t>
            </a:r>
            <a:r>
              <a:rPr lang="sk-SK" sz="1400" b="1" dirty="0" smtClean="0"/>
              <a:t> </a:t>
            </a:r>
            <a:r>
              <a:rPr lang="en-US" sz="1400" b="1" dirty="0" err="1" smtClean="0"/>
              <a:t>biodiverzity</a:t>
            </a:r>
            <a:r>
              <a:rPr lang="sk-SK" sz="1400" b="1" dirty="0" smtClean="0"/>
              <a:t> </a:t>
            </a:r>
            <a:r>
              <a:rPr lang="sk-SK" sz="1400" dirty="0" smtClean="0"/>
              <a:t>– SO5, SO6</a:t>
            </a:r>
          </a:p>
          <a:p>
            <a:pPr marL="123444" lvl="1" indent="0">
              <a:spcAft>
                <a:spcPts val="0"/>
              </a:spcAft>
              <a:buNone/>
            </a:pPr>
            <a:r>
              <a:rPr lang="sk-SK" sz="1400" dirty="0" smtClean="0"/>
              <a:t>     </a:t>
            </a:r>
            <a:r>
              <a:rPr lang="sk-SK" sz="1200" dirty="0" smtClean="0"/>
              <a:t>(operácie: Ochrana biotopu </a:t>
            </a:r>
            <a:r>
              <a:rPr lang="sk-SK" sz="1200" dirty="0"/>
              <a:t>dropa </a:t>
            </a:r>
            <a:r>
              <a:rPr lang="sk-SK" sz="1200" dirty="0" smtClean="0"/>
              <a:t>veľkého, Ochrana </a:t>
            </a:r>
            <a:r>
              <a:rPr lang="sk-SK" sz="1200" dirty="0"/>
              <a:t>biotopu sysľa </a:t>
            </a:r>
            <a:r>
              <a:rPr lang="sk-SK" sz="1200" dirty="0" smtClean="0"/>
              <a:t>pasienkového, </a:t>
            </a:r>
            <a:r>
              <a:rPr lang="sk-SK" sz="1200" dirty="0" smtClean="0">
                <a:solidFill>
                  <a:srgbClr val="FF0000"/>
                </a:solidFill>
              </a:rPr>
              <a:t>Obhospodarovanie </a:t>
            </a:r>
            <a:r>
              <a:rPr lang="sk-SK" sz="1200" dirty="0">
                <a:solidFill>
                  <a:srgbClr val="FF0000"/>
                </a:solidFill>
              </a:rPr>
              <a:t>biotopov druhov trávnych </a:t>
            </a:r>
            <a:r>
              <a:rPr lang="sk-SK" sz="1200" dirty="0" smtClean="0">
                <a:solidFill>
                  <a:srgbClr val="FF0000"/>
                </a:solidFill>
              </a:rPr>
              <a:t>porastov </a:t>
            </a:r>
            <a:r>
              <a:rPr lang="sk-SK" sz="1200" dirty="0">
                <a:solidFill>
                  <a:srgbClr val="FF0000"/>
                </a:solidFill>
              </a:rPr>
              <a:t>v územiach </a:t>
            </a:r>
            <a:r>
              <a:rPr lang="sk-SK" sz="1200" dirty="0" smtClean="0">
                <a:solidFill>
                  <a:srgbClr val="FF0000"/>
                </a:solidFill>
              </a:rPr>
              <a:t>   </a:t>
            </a:r>
          </a:p>
          <a:p>
            <a:pPr marL="123444" lvl="1" indent="0">
              <a:spcAft>
                <a:spcPts val="0"/>
              </a:spcAft>
              <a:buNone/>
            </a:pPr>
            <a:r>
              <a:rPr lang="sk-SK" sz="1200" dirty="0">
                <a:solidFill>
                  <a:srgbClr val="FF0000"/>
                </a:solidFill>
              </a:rPr>
              <a:t> </a:t>
            </a:r>
            <a:r>
              <a:rPr lang="sk-SK" sz="1200" dirty="0" smtClean="0">
                <a:solidFill>
                  <a:srgbClr val="FF0000"/>
                </a:solidFill>
              </a:rPr>
              <a:t>                      európskeho </a:t>
            </a:r>
            <a:r>
              <a:rPr lang="sk-SK" sz="1200" dirty="0">
                <a:solidFill>
                  <a:srgbClr val="FF0000"/>
                </a:solidFill>
              </a:rPr>
              <a:t>významu </a:t>
            </a:r>
            <a:r>
              <a:rPr lang="sk-SK" sz="1200" dirty="0" smtClean="0">
                <a:solidFill>
                  <a:srgbClr val="FF0000"/>
                </a:solidFill>
              </a:rPr>
              <a:t>– mozaikové kosenie</a:t>
            </a:r>
            <a:r>
              <a:rPr lang="sk-SK" sz="1200" dirty="0" smtClean="0"/>
              <a:t>, Ochrana </a:t>
            </a:r>
            <a:r>
              <a:rPr lang="sk-SK" sz="1200" dirty="0" err="1"/>
              <a:t>poloprírodných</a:t>
            </a:r>
            <a:r>
              <a:rPr lang="sk-SK" sz="1200" dirty="0"/>
              <a:t> a prírodných trávnych </a:t>
            </a:r>
            <a:r>
              <a:rPr lang="sk-SK" sz="1200" dirty="0" smtClean="0"/>
              <a:t>porastov)</a:t>
            </a:r>
          </a:p>
          <a:p>
            <a:r>
              <a:rPr lang="en-US" sz="1400" b="1" dirty="0" err="1">
                <a:solidFill>
                  <a:srgbClr val="FF0000"/>
                </a:solidFill>
              </a:rPr>
              <a:t>Zatrávňovanie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podmáčanej</a:t>
            </a:r>
            <a:r>
              <a:rPr lang="sk-SK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ornej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pôdy</a:t>
            </a:r>
            <a:r>
              <a:rPr lang="sk-SK" sz="1400" b="1" dirty="0" smtClean="0">
                <a:solidFill>
                  <a:srgbClr val="FF0000"/>
                </a:solidFill>
              </a:rPr>
              <a:t> </a:t>
            </a:r>
            <a:r>
              <a:rPr lang="sk-SK" sz="1400" dirty="0" smtClean="0"/>
              <a:t>– SO4, SO6</a:t>
            </a:r>
          </a:p>
          <a:p>
            <a:r>
              <a:rPr lang="sk-SK" sz="1400" b="1" dirty="0"/>
              <a:t>Chov a udržanie ohrozených plemien hospodárskych </a:t>
            </a:r>
            <a:r>
              <a:rPr lang="sk-SK" sz="1400" b="1" dirty="0" smtClean="0"/>
              <a:t>zvierat </a:t>
            </a:r>
            <a:r>
              <a:rPr lang="sk-SK" sz="1400" dirty="0" smtClean="0"/>
              <a:t>– SO6</a:t>
            </a:r>
          </a:p>
          <a:p>
            <a:pPr>
              <a:spcAft>
                <a:spcPts val="0"/>
              </a:spcAft>
            </a:pPr>
            <a:r>
              <a:rPr lang="sk-SK" sz="1400" b="1" dirty="0"/>
              <a:t>Podpora dobrých životných podmienok </a:t>
            </a:r>
            <a:r>
              <a:rPr lang="sk-SK" sz="1400" b="1" dirty="0" smtClean="0"/>
              <a:t>zvierat </a:t>
            </a:r>
            <a:r>
              <a:rPr lang="sk-SK" sz="1400" dirty="0" smtClean="0"/>
              <a:t>– SO9 </a:t>
            </a:r>
            <a:endParaRPr lang="sk-SK" sz="1400" dirty="0"/>
          </a:p>
          <a:p>
            <a:pPr marL="123444" lvl="1" indent="0">
              <a:spcAft>
                <a:spcPts val="0"/>
              </a:spcAft>
              <a:buNone/>
            </a:pPr>
            <a:r>
              <a:rPr lang="sk-SK" sz="1400" dirty="0" smtClean="0"/>
              <a:t>     </a:t>
            </a:r>
            <a:r>
              <a:rPr lang="sk-SK" sz="1200" dirty="0"/>
              <a:t>(operácie: </a:t>
            </a:r>
            <a:r>
              <a:rPr lang="pl-PL" sz="1200" dirty="0">
                <a:solidFill>
                  <a:srgbClr val="FF0000"/>
                </a:solidFill>
              </a:rPr>
              <a:t>Zlepšenie podmienok ustajnenia oviec a kôz</a:t>
            </a:r>
            <a:r>
              <a:rPr lang="sk-SK" sz="1200" dirty="0" smtClean="0">
                <a:solidFill>
                  <a:srgbClr val="FF0000"/>
                </a:solidFill>
              </a:rPr>
              <a:t>, </a:t>
            </a:r>
            <a:r>
              <a:rPr lang="pl-PL" sz="1200" dirty="0">
                <a:solidFill>
                  <a:srgbClr val="FF0000"/>
                </a:solidFill>
              </a:rPr>
              <a:t>Vzdanie sa skorého odstavu jahniat a kozliat od bahníc a kôz, Používanie </a:t>
            </a:r>
            <a:r>
              <a:rPr lang="pl-PL" sz="1200" dirty="0" smtClean="0">
                <a:solidFill>
                  <a:srgbClr val="FF0000"/>
                </a:solidFill>
              </a:rPr>
              <a:t>natívneho </a:t>
            </a:r>
            <a:r>
              <a:rPr lang="pl-PL" sz="1200" dirty="0">
                <a:solidFill>
                  <a:srgbClr val="FF0000"/>
                </a:solidFill>
              </a:rPr>
              <a:t>mlieka vo </a:t>
            </a:r>
            <a:endParaRPr lang="pl-PL" sz="1200" dirty="0" smtClean="0">
              <a:solidFill>
                <a:srgbClr val="FF0000"/>
              </a:solidFill>
            </a:endParaRPr>
          </a:p>
          <a:p>
            <a:pPr marL="123444" lvl="1" indent="0">
              <a:spcAft>
                <a:spcPts val="0"/>
              </a:spcAft>
              <a:buNone/>
            </a:pPr>
            <a:r>
              <a:rPr lang="pl-PL" sz="1200" dirty="0">
                <a:solidFill>
                  <a:srgbClr val="FF0000"/>
                </a:solidFill>
              </a:rPr>
              <a:t> </a:t>
            </a:r>
            <a:r>
              <a:rPr lang="pl-PL" sz="1200" dirty="0" smtClean="0">
                <a:solidFill>
                  <a:srgbClr val="FF0000"/>
                </a:solidFill>
              </a:rPr>
              <a:t>                     výžive </a:t>
            </a:r>
            <a:r>
              <a:rPr lang="pl-PL" sz="1200" dirty="0">
                <a:solidFill>
                  <a:srgbClr val="FF0000"/>
                </a:solidFill>
              </a:rPr>
              <a:t>teliat, </a:t>
            </a:r>
            <a:r>
              <a:rPr lang="pl-PL" sz="1200" dirty="0"/>
              <a:t>Zlepšenie podmienok ustajnenia dojníc, Zlepšenie životných podmienok prasničiek, prasníc a </a:t>
            </a:r>
            <a:r>
              <a:rPr lang="pl-PL" sz="1200" dirty="0" smtClean="0"/>
              <a:t>prasiatok</a:t>
            </a:r>
            <a:r>
              <a:rPr lang="pl-PL" sz="1200" dirty="0"/>
              <a:t>, Zlepšenie ustajňovacej </a:t>
            </a:r>
            <a:endParaRPr lang="pl-PL" sz="1200" dirty="0" smtClean="0"/>
          </a:p>
          <a:p>
            <a:pPr marL="123444" lvl="1" indent="0">
              <a:spcAft>
                <a:spcPts val="0"/>
              </a:spcAft>
              <a:buNone/>
            </a:pPr>
            <a:r>
              <a:rPr lang="pl-PL" sz="1200" dirty="0"/>
              <a:t> </a:t>
            </a:r>
            <a:r>
              <a:rPr lang="pl-PL" sz="1200" dirty="0" smtClean="0"/>
              <a:t>                     pohody </a:t>
            </a:r>
            <a:r>
              <a:rPr lang="pl-PL" sz="1200" dirty="0"/>
              <a:t>výkrmových ošípaných, </a:t>
            </a:r>
            <a:r>
              <a:rPr lang="pl-PL" sz="1200" dirty="0">
                <a:solidFill>
                  <a:srgbClr val="FF0000"/>
                </a:solidFill>
              </a:rPr>
              <a:t>Zvýšenie plochy vo výkrme ošípaných</a:t>
            </a:r>
            <a:r>
              <a:rPr lang="pl-PL" sz="1200" dirty="0"/>
              <a:t>, Zlepšenie podmienok vo </a:t>
            </a:r>
            <a:r>
              <a:rPr lang="pl-PL" sz="1200" dirty="0" smtClean="0"/>
              <a:t>výkrme </a:t>
            </a:r>
            <a:r>
              <a:rPr lang="pl-PL" sz="1200" dirty="0"/>
              <a:t>hydiny</a:t>
            </a:r>
            <a:r>
              <a:rPr lang="sk-SK" sz="12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sk-SK" sz="1400" b="1" dirty="0"/>
              <a:t>Lesnícko-environmentálne a klimatické služby a ochrana </a:t>
            </a:r>
            <a:r>
              <a:rPr lang="sk-SK" sz="1400" b="1" dirty="0" smtClean="0"/>
              <a:t>lesov </a:t>
            </a:r>
            <a:r>
              <a:rPr lang="sk-SK" sz="1400" dirty="0" smtClean="0"/>
              <a:t>– SO6</a:t>
            </a:r>
          </a:p>
          <a:p>
            <a:pPr marL="123444" lvl="1" indent="0">
              <a:spcAft>
                <a:spcPts val="0"/>
              </a:spcAft>
              <a:buNone/>
            </a:pPr>
            <a:r>
              <a:rPr lang="sk-SK" sz="1400" dirty="0" smtClean="0"/>
              <a:t>     </a:t>
            </a:r>
            <a:r>
              <a:rPr lang="sk-SK" sz="1200" dirty="0" smtClean="0"/>
              <a:t>(</a:t>
            </a:r>
            <a:r>
              <a:rPr lang="sk-SK" sz="1200" dirty="0"/>
              <a:t>operácie: </a:t>
            </a:r>
            <a:r>
              <a:rPr lang="sk-SK" sz="1200" dirty="0" smtClean="0"/>
              <a:t>LEKS  v chránených vtáčích územiach, LEKS v územiach európskeho významu, </a:t>
            </a:r>
            <a:r>
              <a:rPr lang="sk-SK" sz="1200" dirty="0" smtClean="0">
                <a:solidFill>
                  <a:srgbClr val="FF0000"/>
                </a:solidFill>
              </a:rPr>
              <a:t>LEKS - ochrana hlucháňa hôrneho</a:t>
            </a:r>
            <a:r>
              <a:rPr lang="sk-SK" sz="1200" dirty="0" smtClean="0"/>
              <a:t>)</a:t>
            </a:r>
          </a:p>
          <a:p>
            <a:pPr marL="0" indent="0">
              <a:buNone/>
            </a:pPr>
            <a:r>
              <a:rPr lang="sk-SK" sz="1000" dirty="0" smtClean="0"/>
              <a:t>                                </a:t>
            </a:r>
            <a:r>
              <a:rPr lang="sk-SK" sz="1800" i="1" dirty="0" smtClean="0">
                <a:solidFill>
                  <a:srgbClr val="FF0000"/>
                </a:solidFill>
              </a:rPr>
              <a:t>                         </a:t>
            </a:r>
            <a:r>
              <a:rPr lang="sk-SK" sz="1200" i="1" dirty="0" smtClean="0">
                <a:solidFill>
                  <a:srgbClr val="FF0000"/>
                </a:solidFill>
              </a:rPr>
              <a:t>červene – úplne nové intervencie a operácie</a:t>
            </a:r>
            <a:r>
              <a:rPr lang="sk-SK" sz="1200" dirty="0" smtClean="0">
                <a:solidFill>
                  <a:srgbClr val="FF0000"/>
                </a:solidFill>
              </a:rPr>
              <a:t>, </a:t>
            </a:r>
            <a:r>
              <a:rPr lang="sk-SK" sz="1200" i="1" dirty="0" smtClean="0"/>
              <a:t>ostatné – výrazné posilnenie výmer resp. podmienok záväzkov </a:t>
            </a:r>
          </a:p>
          <a:p>
            <a:endParaRPr lang="sk-SK" sz="1800" dirty="0" smtClean="0"/>
          </a:p>
          <a:p>
            <a:endParaRPr lang="sk-SK" sz="1800" dirty="0" smtClean="0"/>
          </a:p>
          <a:p>
            <a:pPr marL="0" lvl="0" indent="0">
              <a:buNone/>
            </a:pPr>
            <a:endParaRPr lang="en-US" sz="1800" dirty="0"/>
          </a:p>
        </p:txBody>
      </p:sp>
      <p:sp>
        <p:nvSpPr>
          <p:cNvPr id="6" name="Content Placeholder 7"/>
          <p:cNvSpPr txBox="1">
            <a:spLocks/>
          </p:cNvSpPr>
          <p:nvPr/>
        </p:nvSpPr>
        <p:spPr>
          <a:xfrm>
            <a:off x="8390864" y="1479300"/>
            <a:ext cx="3351276" cy="84852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Char char="•"/>
              <a:tabLst>
                <a:tab pos="5029200" algn="r"/>
              </a:tabLst>
              <a:defRPr sz="2000" b="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66344" indent="-32004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800" b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6072" indent="-32004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Courier New" panose="02070309020205020404" pitchFamily="49" charset="0"/>
              <a:buChar char="o"/>
              <a:tabLst>
                <a:tab pos="5029200" algn="r"/>
              </a:tabLst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31520" indent="-324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Wingdings" panose="05000000000000000000" pitchFamily="2" charset="2"/>
              <a:buChar char="§"/>
              <a:tabLst>
                <a:tab pos="5029200" algn="r"/>
              </a:tabLst>
              <a:defRPr lang="en-US"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576000" indent="-324000" algn="l" defTabSz="798513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Courier New" panose="02070309020205020404" pitchFamily="49" charset="0"/>
              <a:buChar char="o"/>
              <a:tabLst>
                <a:tab pos="5029200" algn="r"/>
              </a:tabLst>
              <a:defRPr lang="en-US"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5640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76B861"/>
              </a:buClr>
              <a:buFont typeface="Wingdings" panose="05000000000000000000" pitchFamily="2" charset="2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0000" indent="-324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k-SK" sz="1400" dirty="0" smtClean="0">
                <a:latin typeface="+mj-lt"/>
              </a:rPr>
              <a:t>Finančná alokácia 2023-2027: </a:t>
            </a:r>
          </a:p>
          <a:p>
            <a:pPr marL="0" indent="0" algn="ctr">
              <a:buNone/>
            </a:pPr>
            <a:r>
              <a:rPr lang="sk-SK" sz="1400" b="1" dirty="0" smtClean="0">
                <a:latin typeface="+mj-lt"/>
              </a:rPr>
              <a:t>641 747 977 EUR </a:t>
            </a:r>
            <a:r>
              <a:rPr lang="sk-SK" sz="1400" dirty="0" smtClean="0">
                <a:latin typeface="+mj-lt"/>
              </a:rPr>
              <a:t>(30,9 % z RV)</a:t>
            </a:r>
          </a:p>
          <a:p>
            <a:pPr marL="0" indent="0" algn="ctr">
              <a:buNone/>
            </a:pPr>
            <a:r>
              <a:rPr lang="sk-SK" sz="1400" dirty="0" smtClean="0">
                <a:latin typeface="+mj-lt"/>
              </a:rPr>
              <a:t>(z toho EAFRD: 406 417 481 EUR) </a:t>
            </a:r>
            <a:endParaRPr lang="en-US" sz="1400" dirty="0">
              <a:latin typeface="+mj-lt"/>
            </a:endParaRP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xmlns="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62777" cy="1659185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 bwMode="gray">
          <a:xfrm>
            <a:off x="425450" y="200877"/>
            <a:ext cx="8685892" cy="3098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400" b="1" dirty="0" smtClean="0">
                <a:solidFill>
                  <a:schemeClr val="bg1"/>
                </a:solidFill>
              </a:rPr>
              <a:t>2. Pilier – Intervencie v záujme rozvoja vidieka </a:t>
            </a:r>
            <a:r>
              <a:rPr lang="sk-SK" sz="2000" b="1" dirty="0" smtClean="0">
                <a:solidFill>
                  <a:schemeClr val="bg1"/>
                </a:solidFill>
              </a:rPr>
              <a:t>(IACS)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25450" y="717731"/>
            <a:ext cx="9703053" cy="3585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76B86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 smtClean="0">
                <a:solidFill>
                  <a:schemeClr val="tx1"/>
                </a:solidFill>
              </a:rPr>
              <a:t>Environmentálne</a:t>
            </a:r>
            <a:r>
              <a:rPr lang="en-GB" dirty="0" smtClean="0">
                <a:solidFill>
                  <a:schemeClr val="tx1"/>
                </a:solidFill>
              </a:rPr>
              <a:t>, </a:t>
            </a:r>
            <a:r>
              <a:rPr lang="en-GB" dirty="0" err="1" smtClean="0">
                <a:solidFill>
                  <a:schemeClr val="tx1"/>
                </a:solidFill>
              </a:rPr>
              <a:t>klimatické</a:t>
            </a:r>
            <a:r>
              <a:rPr lang="en-GB" dirty="0" smtClean="0">
                <a:solidFill>
                  <a:schemeClr val="tx1"/>
                </a:solidFill>
              </a:rPr>
              <a:t> a </a:t>
            </a:r>
            <a:r>
              <a:rPr lang="en-GB" dirty="0" err="1" smtClean="0">
                <a:solidFill>
                  <a:schemeClr val="tx1"/>
                </a:solidFill>
              </a:rPr>
              <a:t>iné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záväzky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týkajúce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sa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hospodárenia</a:t>
            </a:r>
            <a:r>
              <a:rPr lang="sk-SK" dirty="0" smtClean="0">
                <a:solidFill>
                  <a:schemeClr val="tx1"/>
                </a:solidFill>
              </a:rPr>
              <a:t> (čl.70) – Prehľad, vyššie ambície</a:t>
            </a:r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11" name="Tabuľ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383348"/>
              </p:ext>
            </p:extLst>
          </p:nvPr>
        </p:nvGraphicFramePr>
        <p:xfrm>
          <a:off x="6293381" y="3863446"/>
          <a:ext cx="5747992" cy="708318"/>
        </p:xfrm>
        <a:graphic>
          <a:graphicData uri="http://schemas.openxmlformats.org/drawingml/2006/table">
            <a:tbl>
              <a:tblPr firstRow="1" firstCol="1" bandRow="1"/>
              <a:tblGrid>
                <a:gridCol w="1308898">
                  <a:extLst>
                    <a:ext uri="{9D8B030D-6E8A-4147-A177-3AD203B41FA5}">
                      <a16:colId xmlns:a16="http://schemas.microsoft.com/office/drawing/2014/main" xmlns="" val="1827565105"/>
                    </a:ext>
                  </a:extLst>
                </a:gridCol>
                <a:gridCol w="627321">
                  <a:extLst>
                    <a:ext uri="{9D8B030D-6E8A-4147-A177-3AD203B41FA5}">
                      <a16:colId xmlns:a16="http://schemas.microsoft.com/office/drawing/2014/main" xmlns="" val="1586069947"/>
                    </a:ext>
                  </a:extLst>
                </a:gridCol>
                <a:gridCol w="1313121">
                  <a:extLst>
                    <a:ext uri="{9D8B030D-6E8A-4147-A177-3AD203B41FA5}">
                      <a16:colId xmlns:a16="http://schemas.microsoft.com/office/drawing/2014/main" xmlns="" val="3020366562"/>
                    </a:ext>
                  </a:extLst>
                </a:gridCol>
                <a:gridCol w="632637">
                  <a:extLst>
                    <a:ext uri="{9D8B030D-6E8A-4147-A177-3AD203B41FA5}">
                      <a16:colId xmlns:a16="http://schemas.microsoft.com/office/drawing/2014/main" xmlns="" val="2656477107"/>
                    </a:ext>
                  </a:extLst>
                </a:gridCol>
                <a:gridCol w="1866015">
                  <a:extLst>
                    <a:ext uri="{9D8B030D-6E8A-4147-A177-3AD203B41FA5}">
                      <a16:colId xmlns:a16="http://schemas.microsoft.com/office/drawing/2014/main" xmlns="" val="3709706030"/>
                    </a:ext>
                  </a:extLst>
                </a:gridCol>
              </a:tblGrid>
              <a:tr h="7083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Spolu </a:t>
                      </a:r>
                      <a:r>
                        <a:rPr lang="sk-SK" sz="1000" b="1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realizácia 2020 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Poľnohospodárska pôda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Lesné pozemky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Zvieratá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28" marR="26328" marT="8403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323 605 ha 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23 350 ha 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186 169 DJ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28" marR="26328" marT="8403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sk-SK" sz="1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Spolu plán 2027 </a:t>
                      </a:r>
                      <a:endParaRPr lang="sk-SK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Poľnohospodárska pôda</a:t>
                      </a:r>
                      <a:endParaRPr lang="sk-SK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Lesné pozemky</a:t>
                      </a:r>
                      <a:endParaRPr lang="sk-SK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Zvieratá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28" marR="26328" marT="8403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596 616 ha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34 000 ha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b="1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309 891 DJ</a:t>
                      </a:r>
                      <a:endParaRPr lang="sk-SK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28" marR="26328" marT="840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000" b="1" i="1" kern="1200" baseline="0" dirty="0" smtClean="0">
                          <a:solidFill>
                            <a:srgbClr val="DA291C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Takmer 2x vyššia výmera poľnohospodárskej pôdy a viac ako 1,5  násobný počet zvierat</a:t>
                      </a:r>
                      <a:endParaRPr lang="sk-SK" sz="1000" i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28" marR="26328" marT="8403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71765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6643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651" y="180732"/>
            <a:ext cx="8685892" cy="309820"/>
          </a:xfrm>
        </p:spPr>
        <p:txBody>
          <a:bodyPr/>
          <a:lstStyle/>
          <a:p>
            <a:r>
              <a:rPr lang="sk-SK" sz="2400" dirty="0" smtClean="0"/>
              <a:t>2. Pilier – Intervencie v záujme rozvoja vidieka </a:t>
            </a:r>
            <a:r>
              <a:rPr lang="sk-SK" sz="2000" dirty="0" smtClean="0"/>
              <a:t>(IACS)</a:t>
            </a:r>
            <a:endParaRPr lang="en-GB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01650" y="545424"/>
            <a:ext cx="9703053" cy="358594"/>
          </a:xfrm>
        </p:spPr>
        <p:txBody>
          <a:bodyPr/>
          <a:lstStyle/>
          <a:p>
            <a:r>
              <a:rPr lang="sk-SK" b="1" dirty="0"/>
              <a:t>Prírodné alebo iné osobitné obmedzenia jednotlivých </a:t>
            </a:r>
            <a:r>
              <a:rPr lang="sk-SK" b="1" dirty="0" smtClean="0"/>
              <a:t>oblastí </a:t>
            </a:r>
            <a:r>
              <a:rPr lang="sk-SK" dirty="0" smtClean="0"/>
              <a:t>(čl.71)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850392" y="958890"/>
            <a:ext cx="7411212" cy="5213930"/>
          </a:xfrm>
        </p:spPr>
        <p:txBody>
          <a:bodyPr/>
          <a:lstStyle/>
          <a:p>
            <a:pPr marL="0" indent="0">
              <a:buNone/>
            </a:pPr>
            <a:r>
              <a:rPr lang="sk-SK" sz="1200" dirty="0" smtClean="0">
                <a:solidFill>
                  <a:srgbClr val="FF0000"/>
                </a:solidFill>
              </a:rPr>
              <a:t> </a:t>
            </a:r>
          </a:p>
          <a:p>
            <a:endParaRPr lang="sk-SK" sz="1800" dirty="0" smtClean="0"/>
          </a:p>
          <a:p>
            <a:endParaRPr lang="sk-SK" sz="1800" dirty="0" smtClean="0"/>
          </a:p>
          <a:p>
            <a:pPr marL="0" lvl="0" indent="0">
              <a:buNone/>
            </a:pPr>
            <a:endParaRPr lang="en-US" sz="1800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50" y="930228"/>
            <a:ext cx="7703819" cy="526880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aphicFrame>
        <p:nvGraphicFramePr>
          <p:cNvPr id="7" name="Tabuľka 6"/>
          <p:cNvGraphicFramePr>
            <a:graphicFrameLocks noGrp="1"/>
          </p:cNvGraphicFramePr>
          <p:nvPr>
            <p:extLst/>
          </p:nvPr>
        </p:nvGraphicFramePr>
        <p:xfrm>
          <a:off x="8371332" y="958890"/>
          <a:ext cx="3310128" cy="1425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8508">
                  <a:extLst>
                    <a:ext uri="{9D8B030D-6E8A-4147-A177-3AD203B41FA5}">
                      <a16:colId xmlns:a16="http://schemas.microsoft.com/office/drawing/2014/main" xmlns="" val="1931511647"/>
                    </a:ext>
                  </a:extLst>
                </a:gridCol>
                <a:gridCol w="1531620">
                  <a:extLst>
                    <a:ext uri="{9D8B030D-6E8A-4147-A177-3AD203B41FA5}">
                      <a16:colId xmlns:a16="http://schemas.microsoft.com/office/drawing/2014/main" xmlns="" val="3481812228"/>
                    </a:ext>
                  </a:extLst>
                </a:gridCol>
              </a:tblGrid>
              <a:tr h="356467">
                <a:tc>
                  <a:txBody>
                    <a:bodyPr/>
                    <a:lstStyle/>
                    <a:p>
                      <a:r>
                        <a:rPr lang="sk-SK" sz="1400" dirty="0" smtClean="0">
                          <a:solidFill>
                            <a:schemeClr val="tx1"/>
                          </a:solidFill>
                        </a:rPr>
                        <a:t>ANC</a:t>
                      </a:r>
                      <a:endParaRPr lang="sk-SK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400" dirty="0" smtClean="0">
                          <a:solidFill>
                            <a:schemeClr val="tx1"/>
                          </a:solidFill>
                        </a:rPr>
                        <a:t>1 127 775 ha</a:t>
                      </a:r>
                      <a:endParaRPr lang="sk-SK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845144"/>
                  </a:ext>
                </a:extLst>
              </a:tr>
              <a:tr h="356467">
                <a:tc>
                  <a:txBody>
                    <a:bodyPr/>
                    <a:lstStyle/>
                    <a:p>
                      <a:r>
                        <a:rPr lang="sk-SK" sz="1400" dirty="0" smtClean="0"/>
                        <a:t>Horské (H)</a:t>
                      </a:r>
                      <a:endParaRPr lang="sk-SK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400" dirty="0" smtClean="0"/>
                        <a:t>   445 312 ha</a:t>
                      </a:r>
                      <a:endParaRPr lang="sk-SK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75424"/>
                  </a:ext>
                </a:extLst>
              </a:tr>
              <a:tr h="356467">
                <a:tc>
                  <a:txBody>
                    <a:bodyPr/>
                    <a:lstStyle/>
                    <a:p>
                      <a:r>
                        <a:rPr lang="sk-SK" sz="1400" dirty="0" smtClean="0"/>
                        <a:t>Ostatné (BK)</a:t>
                      </a:r>
                      <a:endParaRPr lang="sk-SK" sz="14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400" dirty="0" smtClean="0"/>
                        <a:t>   529 987 ha</a:t>
                      </a:r>
                      <a:endParaRPr lang="sk-SK" sz="14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549083"/>
                  </a:ext>
                </a:extLst>
              </a:tr>
              <a:tr h="356467">
                <a:tc>
                  <a:txBody>
                    <a:bodyPr/>
                    <a:lstStyle/>
                    <a:p>
                      <a:r>
                        <a:rPr lang="sk-SK" sz="1400" dirty="0" smtClean="0"/>
                        <a:t>Špecifické (OS)</a:t>
                      </a:r>
                      <a:endParaRPr lang="sk-SK" sz="1400" dirty="0"/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400" dirty="0" smtClean="0"/>
                        <a:t>   152 476 ha</a:t>
                      </a:r>
                      <a:endParaRPr lang="sk-SK" sz="1400" dirty="0"/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1652499"/>
                  </a:ext>
                </a:extLst>
              </a:tr>
            </a:tbl>
          </a:graphicData>
        </a:graphic>
      </p:graphicFrame>
      <p:sp>
        <p:nvSpPr>
          <p:cNvPr id="8" name="Content Placeholder 7"/>
          <p:cNvSpPr txBox="1">
            <a:spLocks/>
          </p:cNvSpPr>
          <p:nvPr/>
        </p:nvSpPr>
        <p:spPr>
          <a:xfrm>
            <a:off x="8330184" y="2882922"/>
            <a:ext cx="3351276" cy="8756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Char char="•"/>
              <a:tabLst>
                <a:tab pos="5029200" algn="r"/>
              </a:tabLst>
              <a:defRPr sz="2000" b="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66344" indent="-32004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800" b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6072" indent="-32004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Courier New" panose="02070309020205020404" pitchFamily="49" charset="0"/>
              <a:buChar char="o"/>
              <a:tabLst>
                <a:tab pos="5029200" algn="r"/>
              </a:tabLst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31520" indent="-324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Wingdings" panose="05000000000000000000" pitchFamily="2" charset="2"/>
              <a:buChar char="§"/>
              <a:tabLst>
                <a:tab pos="5029200" algn="r"/>
              </a:tabLst>
              <a:defRPr lang="en-US"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576000" indent="-324000" algn="l" defTabSz="798513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Courier New" panose="02070309020205020404" pitchFamily="49" charset="0"/>
              <a:buChar char="o"/>
              <a:tabLst>
                <a:tab pos="5029200" algn="r"/>
              </a:tabLst>
              <a:defRPr lang="en-US"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5640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76B861"/>
              </a:buClr>
              <a:buFont typeface="Wingdings" panose="05000000000000000000" pitchFamily="2" charset="2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0000" indent="-324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400" dirty="0" smtClean="0">
                <a:latin typeface="+mj-lt"/>
              </a:rPr>
              <a:t>Finančná alokácia 2023-2027: </a:t>
            </a:r>
          </a:p>
          <a:p>
            <a:pPr marL="0" indent="0">
              <a:buNone/>
            </a:pPr>
            <a:r>
              <a:rPr lang="sk-SK" sz="1400" dirty="0" smtClean="0">
                <a:latin typeface="+mj-lt"/>
              </a:rPr>
              <a:t>369 717 895 EUR  (17,8 % z RV)</a:t>
            </a:r>
          </a:p>
          <a:p>
            <a:pPr marL="0" indent="0">
              <a:buNone/>
            </a:pPr>
            <a:r>
              <a:rPr lang="sk-SK" sz="1400" dirty="0" smtClean="0">
                <a:latin typeface="+mj-lt"/>
              </a:rPr>
              <a:t>(z toho EAFRD: 236 213 005 EUR) 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40915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xmlns="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62777" cy="1659185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 bwMode="gray">
          <a:xfrm>
            <a:off x="425450" y="200877"/>
            <a:ext cx="8685892" cy="3098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400" b="1" dirty="0" smtClean="0">
                <a:solidFill>
                  <a:schemeClr val="bg1"/>
                </a:solidFill>
              </a:rPr>
              <a:t>2. Pilier – Intervencie v záujme rozvoja vidieka </a:t>
            </a:r>
            <a:r>
              <a:rPr lang="sk-SK" sz="2000" b="1" dirty="0" smtClean="0">
                <a:solidFill>
                  <a:schemeClr val="bg1"/>
                </a:solidFill>
              </a:rPr>
              <a:t>(IACS)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25450" y="717731"/>
            <a:ext cx="9703053" cy="3585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76B86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b="1" dirty="0">
                <a:solidFill>
                  <a:schemeClr val="tx1"/>
                </a:solidFill>
              </a:rPr>
              <a:t>Osobitné znevýhodnenia jednotlivých oblastí vyplývajúce z určitých povinných požiadaviek (čl.72)</a:t>
            </a:r>
            <a:endParaRPr lang="en-GB" dirty="0" err="1">
              <a:solidFill>
                <a:schemeClr val="tx1"/>
              </a:solidFill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25450" y="1626132"/>
            <a:ext cx="10941796" cy="341901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Char char="•"/>
              <a:tabLst>
                <a:tab pos="5029200" algn="r"/>
              </a:tabLst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66344" indent="-32004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76B861"/>
              </a:buClr>
              <a:buFont typeface="Arial" panose="020B0604020202020204" pitchFamily="34" charset="0"/>
              <a:buChar char="•"/>
              <a:tabLst>
                <a:tab pos="5029200" algn="r"/>
              </a:tabLst>
              <a:defRPr sz="1800" b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6072" indent="-32004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76B861"/>
              </a:buClr>
              <a:buFont typeface="Courier New" panose="02070309020205020404" pitchFamily="49" charset="0"/>
              <a:buChar char="o"/>
              <a:tabLst>
                <a:tab pos="5029200" algn="r"/>
              </a:tabLst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31520" indent="-32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tabLst>
                <a:tab pos="5029200" algn="r"/>
              </a:tabLst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576000" indent="-32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76B861"/>
              </a:buClr>
              <a:buFont typeface="Courier New" panose="02070309020205020404" pitchFamily="49" charset="0"/>
              <a:buChar char="o"/>
              <a:tabLst>
                <a:tab pos="5029200" algn="r"/>
              </a:tabLst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56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6B861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0000" indent="-32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400" b="1" dirty="0" smtClean="0"/>
              <a:t>Platba v rámci sústavy Natura 2000 na poľnohospodárskej pôde – SO1, SO6</a:t>
            </a:r>
          </a:p>
          <a:p>
            <a:r>
              <a:rPr lang="sk-SK" sz="1400" b="1" dirty="0" smtClean="0"/>
              <a:t>Platba v rámci sústavy Natura 2000 na lesných pozemkoch – SO1, SO6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400" dirty="0" smtClean="0">
                <a:latin typeface="+mj-lt"/>
              </a:rPr>
              <a:t>Uvedené intervencie pokračujú v intenciách predchádzajúceho programového obdobia.</a:t>
            </a:r>
            <a:endParaRPr lang="sk-SK" sz="1400" dirty="0" smtClean="0">
              <a:latin typeface="+mj-lt"/>
            </a:endParaRPr>
          </a:p>
          <a:p>
            <a:endParaRPr lang="sk-SK" sz="14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4005103" y="3085499"/>
            <a:ext cx="3351276" cy="8756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Char char="•"/>
              <a:tabLst>
                <a:tab pos="5029200" algn="r"/>
              </a:tabLst>
              <a:defRPr sz="2000" b="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66344" indent="-32004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800" b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6072" indent="-32004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Courier New" panose="02070309020205020404" pitchFamily="49" charset="0"/>
              <a:buChar char="o"/>
              <a:tabLst>
                <a:tab pos="5029200" algn="r"/>
              </a:tabLst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31520" indent="-324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Wingdings" panose="05000000000000000000" pitchFamily="2" charset="2"/>
              <a:buChar char="§"/>
              <a:tabLst>
                <a:tab pos="5029200" algn="r"/>
              </a:tabLst>
              <a:defRPr lang="en-US"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576000" indent="-324000" algn="l" defTabSz="798513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Courier New" panose="02070309020205020404" pitchFamily="49" charset="0"/>
              <a:buChar char="o"/>
              <a:tabLst>
                <a:tab pos="5029200" algn="r"/>
              </a:tabLst>
              <a:defRPr lang="en-US"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5640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76B861"/>
              </a:buClr>
              <a:buFont typeface="Wingdings" panose="05000000000000000000" pitchFamily="2" charset="2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0000" indent="-324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k-SK" sz="1400" dirty="0" smtClean="0">
                <a:latin typeface="+mj-lt"/>
              </a:rPr>
              <a:t>Finančná alokácia 2023-2027: </a:t>
            </a:r>
          </a:p>
          <a:p>
            <a:pPr marL="0" indent="0" algn="ctr">
              <a:buNone/>
            </a:pPr>
            <a:r>
              <a:rPr lang="sk-SK" sz="1400" b="1" dirty="0" smtClean="0">
                <a:latin typeface="+mj-lt"/>
              </a:rPr>
              <a:t>6 642 852 EUR </a:t>
            </a:r>
            <a:r>
              <a:rPr lang="sk-SK" sz="1400" dirty="0" smtClean="0">
                <a:latin typeface="+mj-lt"/>
              </a:rPr>
              <a:t>(0,3% z RV)</a:t>
            </a:r>
          </a:p>
          <a:p>
            <a:pPr marL="0" indent="0" algn="ctr">
              <a:buNone/>
            </a:pPr>
            <a:r>
              <a:rPr lang="sk-SK" sz="1400" dirty="0" smtClean="0">
                <a:latin typeface="+mj-lt"/>
              </a:rPr>
              <a:t>(z toho EAFRD: 4 209 578 EUR) 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34022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xmlns="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62777" cy="1659185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 bwMode="gray">
          <a:xfrm>
            <a:off x="425450" y="200877"/>
            <a:ext cx="8685892" cy="3098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400" b="1" dirty="0" smtClean="0">
                <a:solidFill>
                  <a:schemeClr val="bg1"/>
                </a:solidFill>
              </a:rPr>
              <a:t>2. Pilier – Intervencie v záujme rozvoja vidieka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25450" y="536702"/>
            <a:ext cx="9703053" cy="3585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76B86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b="1" dirty="0" smtClean="0">
                <a:solidFill>
                  <a:schemeClr val="tx1"/>
                </a:solidFill>
              </a:rPr>
              <a:t>Projektové podpory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357202" y="1434863"/>
            <a:ext cx="11375825" cy="53221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Char char="•"/>
              <a:tabLst>
                <a:tab pos="5029200" algn="r"/>
              </a:tabLst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66344" indent="-32004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76B861"/>
              </a:buClr>
              <a:buFont typeface="Arial" panose="020B0604020202020204" pitchFamily="34" charset="0"/>
              <a:buChar char="•"/>
              <a:tabLst>
                <a:tab pos="5029200" algn="r"/>
              </a:tabLst>
              <a:defRPr sz="1800" b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6072" indent="-32004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76B861"/>
              </a:buClr>
              <a:buFont typeface="Courier New" panose="02070309020205020404" pitchFamily="49" charset="0"/>
              <a:buChar char="o"/>
              <a:tabLst>
                <a:tab pos="5029200" algn="r"/>
              </a:tabLst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31520" indent="-32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tabLst>
                <a:tab pos="5029200" algn="r"/>
              </a:tabLst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576000" indent="-32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76B861"/>
              </a:buClr>
              <a:buFont typeface="Courier New" panose="02070309020205020404" pitchFamily="49" charset="0"/>
              <a:buChar char="o"/>
              <a:tabLst>
                <a:tab pos="5029200" algn="r"/>
              </a:tabLst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56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6B861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0000" indent="-32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SzPct val="100000"/>
              <a:buFont typeface="Arial" panose="020B0604020202020204" pitchFamily="34" charset="0"/>
              <a:buNone/>
            </a:pPr>
            <a:r>
              <a:rPr lang="en-US" sz="1800" b="1" dirty="0" smtClean="0">
                <a:solidFill>
                  <a:srgbClr val="76B861"/>
                </a:solidFill>
                <a:latin typeface="+mj-lt"/>
              </a:rPr>
              <a:t>27 </a:t>
            </a:r>
            <a:r>
              <a:rPr lang="sk-SK" sz="1800" b="1" dirty="0" smtClean="0">
                <a:solidFill>
                  <a:srgbClr val="76B861"/>
                </a:solidFill>
                <a:latin typeface="+mj-lt"/>
              </a:rPr>
              <a:t>projektových intervencií</a:t>
            </a:r>
            <a:r>
              <a:rPr lang="en-US" sz="1800" b="1" dirty="0" smtClean="0">
                <a:solidFill>
                  <a:srgbClr val="76B861"/>
                </a:solidFill>
                <a:latin typeface="+mj-lt"/>
              </a:rPr>
              <a:t> (</a:t>
            </a:r>
            <a:r>
              <a:rPr lang="sk-SK" sz="1800" b="1" dirty="0" smtClean="0">
                <a:solidFill>
                  <a:srgbClr val="76B861"/>
                </a:solidFill>
                <a:latin typeface="+mj-lt"/>
              </a:rPr>
              <a:t>z ktorých 12 je nových alebo vybraných špecifických aktivít</a:t>
            </a:r>
            <a:r>
              <a:rPr lang="en-US" sz="1800" b="1" dirty="0" smtClean="0">
                <a:solidFill>
                  <a:srgbClr val="76B861"/>
                </a:solidFill>
                <a:latin typeface="+mj-lt"/>
              </a:rPr>
              <a:t>)</a:t>
            </a:r>
            <a:endParaRPr lang="sk-SK" sz="1800" b="1" dirty="0" smtClean="0">
              <a:solidFill>
                <a:srgbClr val="76B861"/>
              </a:solidFill>
              <a:latin typeface="+mj-lt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/>
              <a:t>• </a:t>
            </a:r>
            <a:r>
              <a:rPr lang="sk-SK" sz="1400" dirty="0">
                <a:solidFill>
                  <a:srgbClr val="C00000"/>
                </a:solidFill>
              </a:rPr>
              <a:t>Založenie </a:t>
            </a:r>
            <a:r>
              <a:rPr lang="sk-SK" sz="1400" dirty="0" err="1">
                <a:solidFill>
                  <a:srgbClr val="C00000"/>
                </a:solidFill>
              </a:rPr>
              <a:t>agrolesníckeho</a:t>
            </a:r>
            <a:r>
              <a:rPr lang="sk-SK" sz="1400" dirty="0">
                <a:solidFill>
                  <a:srgbClr val="C00000"/>
                </a:solidFill>
              </a:rPr>
              <a:t> systému </a:t>
            </a:r>
            <a:r>
              <a:rPr lang="sk-SK" sz="1400" dirty="0"/>
              <a:t>(doplneného o záväzkovú intervenciu</a:t>
            </a:r>
            <a:r>
              <a:rPr lang="sk-SK" sz="1400" dirty="0" smtClean="0"/>
              <a:t>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 smtClean="0"/>
              <a:t>• </a:t>
            </a:r>
            <a:r>
              <a:rPr lang="sk-SK" sz="1400" dirty="0">
                <a:solidFill>
                  <a:srgbClr val="C00000"/>
                </a:solidFill>
              </a:rPr>
              <a:t>Založenie líniových vegetačných prvkov </a:t>
            </a:r>
            <a:r>
              <a:rPr lang="sk-SK" sz="1400" dirty="0"/>
              <a:t>(doplnené o záväzkovú intervenciu</a:t>
            </a:r>
            <a:r>
              <a:rPr lang="sk-SK" sz="1400" dirty="0" smtClean="0"/>
              <a:t>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 smtClean="0"/>
              <a:t>• </a:t>
            </a:r>
            <a:r>
              <a:rPr lang="sk-SK" sz="1400" dirty="0">
                <a:solidFill>
                  <a:srgbClr val="C00000"/>
                </a:solidFill>
              </a:rPr>
              <a:t>Zalesňovanie poľnohospodárskej pôdy </a:t>
            </a:r>
            <a:r>
              <a:rPr lang="sk-SK" sz="1400" dirty="0"/>
              <a:t>(doplnené o záväzkovú intervenciu</a:t>
            </a:r>
            <a:r>
              <a:rPr lang="sk-SK" sz="1400" dirty="0" smtClean="0"/>
              <a:t>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 smtClean="0"/>
              <a:t>• </a:t>
            </a:r>
            <a:r>
              <a:rPr lang="sk-SK" sz="1400" dirty="0"/>
              <a:t>Investície do poľnohospodárskych podnikov – aj s oddelenou alokáciou pre mladých </a:t>
            </a:r>
            <a:r>
              <a:rPr lang="sk-SK" sz="1400" dirty="0" smtClean="0"/>
              <a:t>farmárov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 smtClean="0"/>
              <a:t>• </a:t>
            </a:r>
            <a:r>
              <a:rPr lang="sk-SK" sz="1400" dirty="0"/>
              <a:t>Investície do spracovania – na zlepšenie vertikálnej spolupráce a rozšírenie spracovateľských </a:t>
            </a:r>
            <a:r>
              <a:rPr lang="sk-SK" sz="1400" dirty="0" smtClean="0"/>
              <a:t>kapacít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 smtClean="0"/>
              <a:t>• </a:t>
            </a:r>
            <a:r>
              <a:rPr lang="sk-SK" sz="1400" dirty="0">
                <a:solidFill>
                  <a:srgbClr val="C00000"/>
                </a:solidFill>
              </a:rPr>
              <a:t>Investície zamerané na zníženie emisií skleníkových plynov a </a:t>
            </a:r>
            <a:r>
              <a:rPr lang="sk-SK" sz="1400" dirty="0" smtClean="0">
                <a:solidFill>
                  <a:srgbClr val="C00000"/>
                </a:solidFill>
              </a:rPr>
              <a:t>amoniaku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 smtClean="0"/>
              <a:t>• </a:t>
            </a:r>
            <a:r>
              <a:rPr lang="sk-SK" sz="1400" dirty="0">
                <a:solidFill>
                  <a:srgbClr val="C00000"/>
                </a:solidFill>
              </a:rPr>
              <a:t>Investície do zavlažovania a prechodu existujúcej infraštruktúry na prvky zadržiavania </a:t>
            </a:r>
            <a:r>
              <a:rPr lang="sk-SK" sz="1400" dirty="0" smtClean="0">
                <a:solidFill>
                  <a:srgbClr val="C00000"/>
                </a:solidFill>
              </a:rPr>
              <a:t>vody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 smtClean="0"/>
              <a:t>• </a:t>
            </a:r>
            <a:r>
              <a:rPr lang="sk-SK" sz="1400" dirty="0"/>
              <a:t>Lesníctvo – prechod k prírode blízkemu hospodáreniu v lesoch, </a:t>
            </a:r>
            <a:r>
              <a:rPr lang="sk-SK" sz="1400" dirty="0">
                <a:solidFill>
                  <a:srgbClr val="C00000"/>
                </a:solidFill>
              </a:rPr>
              <a:t>investície do </a:t>
            </a:r>
            <a:r>
              <a:rPr lang="sk-SK" sz="1400" dirty="0" err="1">
                <a:solidFill>
                  <a:srgbClr val="C00000"/>
                </a:solidFill>
              </a:rPr>
              <a:t>vodozádržných</a:t>
            </a:r>
            <a:r>
              <a:rPr lang="sk-SK" sz="1400" dirty="0">
                <a:solidFill>
                  <a:srgbClr val="C00000"/>
                </a:solidFill>
              </a:rPr>
              <a:t> prvkov v lesoch</a:t>
            </a:r>
            <a:r>
              <a:rPr lang="sk-SK" sz="1400" dirty="0"/>
              <a:t>, obnova lesov a investície do trvalo udržateľného hospodárenia drobných vlastníkov </a:t>
            </a:r>
            <a:r>
              <a:rPr lang="sk-SK" sz="1400" dirty="0" smtClean="0"/>
              <a:t>lesov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 smtClean="0"/>
              <a:t>• </a:t>
            </a:r>
            <a:r>
              <a:rPr lang="sk-SK" sz="1400" dirty="0">
                <a:solidFill>
                  <a:srgbClr val="C00000"/>
                </a:solidFill>
              </a:rPr>
              <a:t>Budovanie spoločných zariadení a opatrení – krajinné prvky/zelená a modrá </a:t>
            </a:r>
            <a:r>
              <a:rPr lang="sk-SK" sz="1400" dirty="0" smtClean="0">
                <a:solidFill>
                  <a:srgbClr val="C00000"/>
                </a:solidFill>
              </a:rPr>
              <a:t>infraštruktúra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 smtClean="0"/>
              <a:t>• </a:t>
            </a:r>
            <a:r>
              <a:rPr lang="sk-SK" sz="1400" dirty="0"/>
              <a:t>Projekty pozemkových </a:t>
            </a:r>
            <a:r>
              <a:rPr lang="sk-SK" sz="1400" dirty="0" smtClean="0"/>
              <a:t>úprav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 smtClean="0"/>
              <a:t>• </a:t>
            </a:r>
            <a:r>
              <a:rPr lang="sk-SK" sz="1400" dirty="0">
                <a:solidFill>
                  <a:srgbClr val="C00000"/>
                </a:solidFill>
              </a:rPr>
              <a:t>Investície do </a:t>
            </a:r>
            <a:r>
              <a:rPr lang="sk-SK" sz="1400" dirty="0" err="1" smtClean="0">
                <a:solidFill>
                  <a:srgbClr val="C00000"/>
                </a:solidFill>
              </a:rPr>
              <a:t>biohospodárstva</a:t>
            </a:r>
            <a:endParaRPr lang="sk-SK" sz="1400" dirty="0" smtClean="0">
              <a:solidFill>
                <a:srgbClr val="C0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 smtClean="0"/>
              <a:t>• </a:t>
            </a:r>
            <a:r>
              <a:rPr lang="sk-SK" sz="1400" dirty="0">
                <a:solidFill>
                  <a:srgbClr val="C00000"/>
                </a:solidFill>
              </a:rPr>
              <a:t>Finančné príspevky na </a:t>
            </a:r>
            <a:r>
              <a:rPr lang="sk-SK" sz="1400" dirty="0" smtClean="0">
                <a:solidFill>
                  <a:srgbClr val="C00000"/>
                </a:solidFill>
              </a:rPr>
              <a:t>poistné </a:t>
            </a:r>
            <a:r>
              <a:rPr lang="sk-SK" sz="1400" dirty="0">
                <a:solidFill>
                  <a:srgbClr val="C00000"/>
                </a:solidFill>
              </a:rPr>
              <a:t>schémy v </a:t>
            </a:r>
            <a:r>
              <a:rPr lang="sk-SK" sz="1400" dirty="0" smtClean="0">
                <a:solidFill>
                  <a:srgbClr val="C00000"/>
                </a:solidFill>
              </a:rPr>
              <a:t>poľnohospodárstve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 smtClean="0"/>
              <a:t>• </a:t>
            </a:r>
            <a:r>
              <a:rPr lang="sk-SK" sz="1400" dirty="0"/>
              <a:t>Podpora implementácie podnikateľského plánu pre mladých </a:t>
            </a:r>
            <a:r>
              <a:rPr lang="sk-SK" sz="1400" dirty="0" smtClean="0"/>
              <a:t>farmárov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 smtClean="0"/>
              <a:t>• </a:t>
            </a:r>
            <a:r>
              <a:rPr lang="sk-SK" sz="1400" dirty="0"/>
              <a:t>Operačné skupiny európskeho inovačného </a:t>
            </a:r>
            <a:r>
              <a:rPr lang="sk-SK" sz="1400" dirty="0" smtClean="0"/>
              <a:t>partnerstva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 smtClean="0"/>
              <a:t>• </a:t>
            </a:r>
            <a:r>
              <a:rPr lang="sk-SK" sz="1400" dirty="0"/>
              <a:t>Prenos znalostí a poradenské </a:t>
            </a:r>
            <a:r>
              <a:rPr lang="sk-SK" sz="1400" dirty="0" smtClean="0"/>
              <a:t>služby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1400" dirty="0" smtClean="0"/>
              <a:t>• </a:t>
            </a:r>
            <a:r>
              <a:rPr lang="sk-SK" sz="1400" dirty="0"/>
              <a:t>Prístup LEADER</a:t>
            </a:r>
            <a:endParaRPr lang="sk-SK" sz="1400" dirty="0" smtClean="0"/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6406285" y="4885884"/>
            <a:ext cx="4829761" cy="8756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Char char="•"/>
              <a:tabLst>
                <a:tab pos="5029200" algn="r"/>
              </a:tabLst>
              <a:defRPr sz="2000" b="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66344" indent="-32004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800" b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6072" indent="-32004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Courier New" panose="02070309020205020404" pitchFamily="49" charset="0"/>
              <a:buChar char="o"/>
              <a:tabLst>
                <a:tab pos="5029200" algn="r"/>
              </a:tabLst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31520" indent="-324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Wingdings" panose="05000000000000000000" pitchFamily="2" charset="2"/>
              <a:buChar char="§"/>
              <a:tabLst>
                <a:tab pos="5029200" algn="r"/>
              </a:tabLst>
              <a:defRPr lang="en-US"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576000" indent="-324000" algn="l" defTabSz="798513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Courier New" panose="02070309020205020404" pitchFamily="49" charset="0"/>
              <a:buChar char="o"/>
              <a:tabLst>
                <a:tab pos="5029200" algn="r"/>
              </a:tabLst>
              <a:defRPr lang="en-US"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5640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76B861"/>
              </a:buClr>
              <a:buFont typeface="Wingdings" panose="05000000000000000000" pitchFamily="2" charset="2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0000" indent="-324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k-SK" sz="1400" dirty="0" smtClean="0">
                <a:latin typeface="+mj-lt"/>
              </a:rPr>
              <a:t>Finančná alokácia: 2023-2027: </a:t>
            </a:r>
          </a:p>
          <a:p>
            <a:pPr marL="0" indent="0" algn="ctr">
              <a:buNone/>
            </a:pPr>
            <a:r>
              <a:rPr lang="sk-SK" sz="1400" b="1" dirty="0">
                <a:latin typeface="+mj-lt"/>
              </a:rPr>
              <a:t> 996 076 </a:t>
            </a:r>
            <a:r>
              <a:rPr lang="sk-SK" sz="1400" b="1" dirty="0" smtClean="0">
                <a:latin typeface="+mj-lt"/>
              </a:rPr>
              <a:t>365 EUR </a:t>
            </a:r>
            <a:r>
              <a:rPr lang="sk-SK" sz="1400" dirty="0" smtClean="0">
                <a:latin typeface="+mj-lt"/>
              </a:rPr>
              <a:t>(49,46 % z RV)</a:t>
            </a:r>
          </a:p>
          <a:p>
            <a:pPr marL="0" indent="0" algn="ctr">
              <a:buNone/>
            </a:pPr>
            <a:r>
              <a:rPr lang="sk-SK" sz="1400" dirty="0" smtClean="0">
                <a:latin typeface="+mj-lt"/>
              </a:rPr>
              <a:t>(EAFRD: </a:t>
            </a:r>
            <a:r>
              <a:rPr lang="sk-SK" sz="1400" dirty="0">
                <a:latin typeface="+mj-lt"/>
              </a:rPr>
              <a:t> 628 869 </a:t>
            </a:r>
            <a:r>
              <a:rPr lang="sk-SK" sz="1400" dirty="0" smtClean="0">
                <a:latin typeface="+mj-lt"/>
              </a:rPr>
              <a:t>842 EUR) 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3785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xmlns="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62777" cy="1659185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 bwMode="gray">
          <a:xfrm>
            <a:off x="425451" y="129620"/>
            <a:ext cx="8685892" cy="3098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400" b="1" dirty="0" smtClean="0">
                <a:solidFill>
                  <a:schemeClr val="bg1"/>
                </a:solidFill>
              </a:rPr>
              <a:t>Finančné nástroje v SP SPP 2023-2027</a:t>
            </a:r>
            <a:endParaRPr lang="sk-SK" sz="2000" b="1" dirty="0">
              <a:solidFill>
                <a:schemeClr val="bg1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25451" y="439440"/>
            <a:ext cx="7154966" cy="7418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76B86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b="1" dirty="0" smtClean="0">
                <a:solidFill>
                  <a:schemeClr val="tx1"/>
                </a:solidFill>
              </a:rPr>
              <a:t>Využívanie finančných nástrojov na posilnenie konkurencieschopnosti a zvýšenie odolnosti poľnohospodárskych podnikov</a:t>
            </a:r>
            <a:endParaRPr lang="sk-SK" b="1" dirty="0">
              <a:solidFill>
                <a:schemeClr val="tx1"/>
              </a:solidFill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357202" y="1434863"/>
            <a:ext cx="11375825" cy="53221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Char char="•"/>
              <a:tabLst>
                <a:tab pos="5029200" algn="r"/>
              </a:tabLst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66344" indent="-32004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76B861"/>
              </a:buClr>
              <a:buFont typeface="Arial" panose="020B0604020202020204" pitchFamily="34" charset="0"/>
              <a:buChar char="•"/>
              <a:tabLst>
                <a:tab pos="5029200" algn="r"/>
              </a:tabLst>
              <a:defRPr sz="1800" b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6072" indent="-32004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76B861"/>
              </a:buClr>
              <a:buFont typeface="Courier New" panose="02070309020205020404" pitchFamily="49" charset="0"/>
              <a:buChar char="o"/>
              <a:tabLst>
                <a:tab pos="5029200" algn="r"/>
              </a:tabLst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31520" indent="-32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tabLst>
                <a:tab pos="5029200" algn="r"/>
              </a:tabLst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576000" indent="-32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76B861"/>
              </a:buClr>
              <a:buFont typeface="Courier New" panose="02070309020205020404" pitchFamily="49" charset="0"/>
              <a:buChar char="o"/>
              <a:tabLst>
                <a:tab pos="5029200" algn="r"/>
              </a:tabLst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56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6B861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0000" indent="-32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SzPct val="100000"/>
              <a:buFont typeface="Arial" panose="020B0604020202020204" pitchFamily="34" charset="0"/>
              <a:buNone/>
            </a:pPr>
            <a:endParaRPr lang="sk-SK" sz="1400" dirty="0" smtClean="0"/>
          </a:p>
        </p:txBody>
      </p:sp>
      <p:sp>
        <p:nvSpPr>
          <p:cNvPr id="16" name="Content Placeholder 9"/>
          <p:cNvSpPr txBox="1">
            <a:spLocks/>
          </p:cNvSpPr>
          <p:nvPr/>
        </p:nvSpPr>
        <p:spPr>
          <a:xfrm>
            <a:off x="425451" y="1487035"/>
            <a:ext cx="5161276" cy="221849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None/>
              <a:tabLst>
                <a:tab pos="5029200" algn="r"/>
              </a:tabLst>
              <a:defRPr sz="2000" b="1" kern="1200" baseline="0">
                <a:solidFill>
                  <a:srgbClr val="76B86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342900" indent="-3429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400" b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7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3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468000" indent="-324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8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576000" indent="-324000" algn="l" defTabSz="798513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Courier New" panose="02070309020205020404" pitchFamily="49" charset="0"/>
              <a:buChar char="o"/>
              <a:tabLst>
                <a:tab pos="5029200" algn="r"/>
              </a:tabLst>
              <a:defRPr lang="en-US"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731520" indent="-32004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00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None/>
              <a:tabLst>
                <a:tab pos="5029200" algn="r"/>
              </a:tabLst>
              <a:defRPr/>
            </a:pPr>
            <a:r>
              <a:rPr kumimoji="0" lang="sk-SK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6B861"/>
                </a:solidFill>
                <a:effectLst/>
                <a:uLnTx/>
                <a:uFillTx/>
                <a:latin typeface="Myriad Pro"/>
              </a:rPr>
              <a:t>Národná stratégia – vízia pre moderné poľnohospodárstvo do roku 2023</a:t>
            </a:r>
          </a:p>
          <a:p>
            <a:pPr marL="468000" marR="0" lvl="3" indent="-32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/>
            </a:pPr>
            <a:r>
              <a:rPr kumimoji="0" lang="sk-SK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/>
              </a:rPr>
              <a:t>Finančná medzera v agropotravinárskom</a:t>
            </a:r>
            <a:r>
              <a:rPr kumimoji="0" lang="sk-SK" sz="18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/>
              </a:rPr>
              <a:t> dodávateľskom reťazci</a:t>
            </a:r>
            <a:endParaRPr kumimoji="0" lang="sk-SK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yriad Pro"/>
            </a:endParaRPr>
          </a:p>
          <a:p>
            <a:pPr lvl="4"/>
            <a:r>
              <a:rPr lang="sk-SK" dirty="0" smtClean="0">
                <a:solidFill>
                  <a:sysClr val="windowText" lastClr="000000"/>
                </a:solidFill>
                <a:latin typeface="Myriad Pro"/>
              </a:rPr>
              <a:t>Investície do živočíšnej výroby/spracovania: 1,1 miliardy EUR</a:t>
            </a:r>
            <a:endParaRPr kumimoji="0" lang="sk-SK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yriad Pro"/>
            </a:endParaRPr>
          </a:p>
          <a:p>
            <a:pPr lvl="4"/>
            <a:r>
              <a:rPr lang="sk-SK" dirty="0" smtClean="0">
                <a:solidFill>
                  <a:sysClr val="windowText" lastClr="000000"/>
                </a:solidFill>
                <a:latin typeface="Myriad Pro"/>
              </a:rPr>
              <a:t>Investície do rastlinnej výroby/spracovania: 1,4 miliardy EUR</a:t>
            </a:r>
            <a:endParaRPr kumimoji="0" lang="sk-SK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yriad Pro"/>
            </a:endParaRPr>
          </a:p>
          <a:p>
            <a:pPr marL="41148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yriad Pro"/>
            </a:endParaRPr>
          </a:p>
        </p:txBody>
      </p:sp>
      <p:sp>
        <p:nvSpPr>
          <p:cNvPr id="17" name="Content Placeholder 10"/>
          <p:cNvSpPr txBox="1">
            <a:spLocks/>
          </p:cNvSpPr>
          <p:nvPr/>
        </p:nvSpPr>
        <p:spPr>
          <a:xfrm>
            <a:off x="6147583" y="1573110"/>
            <a:ext cx="5137149" cy="221849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None/>
              <a:tabLst>
                <a:tab pos="5029200" algn="r"/>
              </a:tabLst>
              <a:defRPr sz="2000" b="1" kern="1200" baseline="0">
                <a:solidFill>
                  <a:srgbClr val="76B86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342900" indent="-3429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400" b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7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3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468000" indent="-324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8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576000" indent="-324000" algn="l" defTabSz="798513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Courier New" panose="02070309020205020404" pitchFamily="49" charset="0"/>
              <a:buChar char="o"/>
              <a:tabLst>
                <a:tab pos="5029200" algn="r"/>
              </a:tabLst>
              <a:defRPr lang="en-US"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73152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00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None/>
              <a:tabLst>
                <a:tab pos="5029200" algn="r"/>
              </a:tabLst>
              <a:defRPr/>
            </a:pPr>
            <a:r>
              <a:rPr kumimoji="0" lang="sk-SK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6B861"/>
                </a:solidFill>
                <a:effectLst/>
                <a:uLnTx/>
                <a:uFillTx/>
                <a:latin typeface="Myriad Pro"/>
                <a:ea typeface="+mn-ea"/>
              </a:rPr>
              <a:t>Alokácia pre FN v slovenskom SP </a:t>
            </a:r>
          </a:p>
          <a:p>
            <a:pPr lvl="3"/>
            <a:r>
              <a:rPr lang="sk-SK" dirty="0" smtClean="0">
                <a:solidFill>
                  <a:sysClr val="windowText" lastClr="000000"/>
                </a:solidFill>
                <a:latin typeface="Myriad Pro"/>
              </a:rPr>
              <a:t>150,0 </a:t>
            </a:r>
            <a:r>
              <a:rPr lang="sk-SK" dirty="0">
                <a:solidFill>
                  <a:sysClr val="windowText" lastClr="000000"/>
                </a:solidFill>
                <a:latin typeface="Myriad Pro"/>
              </a:rPr>
              <a:t>mil. EUR z verejných zdrojov na poskytnutie záruk</a:t>
            </a:r>
          </a:p>
          <a:p>
            <a:pPr lvl="3"/>
            <a:r>
              <a:rPr lang="sk-SK" dirty="0">
                <a:solidFill>
                  <a:sysClr val="windowText" lastClr="000000"/>
                </a:solidFill>
                <a:latin typeface="Myriad Pro"/>
              </a:rPr>
              <a:t>128,7 mil. EUR z verejných zdrojov na granty a úrokový bonus dopĺňajúci záruky</a:t>
            </a:r>
            <a:endParaRPr kumimoji="0" lang="sk-SK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yriad Pro"/>
              <a:ea typeface="+mn-ea"/>
            </a:endParaRPr>
          </a:p>
          <a:p>
            <a:pPr marL="731520" marR="0" lvl="5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yriad Pro"/>
              <a:ea typeface="+mn-ea"/>
            </a:endParaRPr>
          </a:p>
        </p:txBody>
      </p:sp>
      <p:sp>
        <p:nvSpPr>
          <p:cNvPr id="18" name="Content Placeholder 11"/>
          <p:cNvSpPr txBox="1">
            <a:spLocks/>
          </p:cNvSpPr>
          <p:nvPr/>
        </p:nvSpPr>
        <p:spPr>
          <a:xfrm>
            <a:off x="403037" y="4183395"/>
            <a:ext cx="5152309" cy="182529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None/>
              <a:tabLst>
                <a:tab pos="5029200" algn="r"/>
              </a:tabLst>
              <a:defRPr sz="2000" b="1" kern="1200" baseline="0">
                <a:solidFill>
                  <a:srgbClr val="76B86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342900" indent="-3429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400" b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7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3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468000" indent="-324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8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576000" indent="-324000" algn="l" defTabSz="798513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Courier New" panose="02070309020205020404" pitchFamily="49" charset="0"/>
              <a:buChar char="o"/>
              <a:tabLst>
                <a:tab pos="5029200" algn="r"/>
              </a:tabLst>
              <a:defRPr lang="en-US"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731520" indent="-32004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00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None/>
              <a:tabLst>
                <a:tab pos="5029200" algn="r"/>
              </a:tabLst>
              <a:defRPr/>
            </a:pPr>
            <a:r>
              <a:rPr kumimoji="0" lang="sk-SK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6B861"/>
                </a:solidFill>
                <a:effectLst/>
                <a:uLnTx/>
                <a:uFillTx/>
                <a:latin typeface="Myriad Pro"/>
              </a:rPr>
              <a:t>Projektové intervencie</a:t>
            </a:r>
          </a:p>
          <a:p>
            <a:pPr lvl="3"/>
            <a:r>
              <a:rPr lang="sk-SK" dirty="0" smtClean="0">
                <a:solidFill>
                  <a:sysClr val="windowText" lastClr="000000"/>
                </a:solidFill>
                <a:latin typeface="Myriad Pro"/>
              </a:rPr>
              <a:t>Produktívne investície do poľnohospodárskych podnikov</a:t>
            </a:r>
          </a:p>
          <a:p>
            <a:pPr lvl="3"/>
            <a:r>
              <a:rPr lang="sk-SK" dirty="0" smtClean="0">
                <a:solidFill>
                  <a:sysClr val="windowText" lastClr="000000"/>
                </a:solidFill>
                <a:latin typeface="Myriad Pro"/>
              </a:rPr>
              <a:t>Produktívne investície do poľnohospodárskych podnikov – mladý farmár</a:t>
            </a:r>
            <a:endParaRPr kumimoji="0" lang="sk-SK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yriad Pro"/>
            </a:endParaRPr>
          </a:p>
        </p:txBody>
      </p:sp>
      <p:sp>
        <p:nvSpPr>
          <p:cNvPr id="19" name="Content Placeholder 12"/>
          <p:cNvSpPr txBox="1">
            <a:spLocks/>
          </p:cNvSpPr>
          <p:nvPr/>
        </p:nvSpPr>
        <p:spPr>
          <a:xfrm>
            <a:off x="6147583" y="4183395"/>
            <a:ext cx="5137145" cy="197726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None/>
              <a:tabLst>
                <a:tab pos="5029200" algn="r"/>
              </a:tabLst>
              <a:defRPr sz="2000" b="1" kern="1200" baseline="0">
                <a:solidFill>
                  <a:srgbClr val="76B86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342900" indent="-3429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400" b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7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3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468000" indent="-324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Arial" panose="020B0604020202020204" pitchFamily="34" charset="0"/>
              <a:buChar char="•"/>
              <a:tabLst>
                <a:tab pos="5029200" algn="r"/>
              </a:tabLst>
              <a:defRPr lang="en-US" sz="18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576000" indent="-324000" algn="l" defTabSz="798513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00000"/>
              <a:buFont typeface="Courier New" panose="02070309020205020404" pitchFamily="49" charset="0"/>
              <a:buChar char="o"/>
              <a:tabLst>
                <a:tab pos="5029200" algn="r"/>
              </a:tabLst>
              <a:defRPr lang="en-US"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731520" indent="-32004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0000" indent="-324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B861"/>
              </a:buClr>
              <a:buSzPct val="135000"/>
              <a:buFont typeface="Arial" panose="020B0604020202020204" pitchFamily="34" charset="0"/>
              <a:buNone/>
              <a:tabLst>
                <a:tab pos="5029200" algn="r"/>
              </a:tabLst>
              <a:defRPr/>
            </a:pPr>
            <a:r>
              <a:rPr kumimoji="0" lang="sk-SK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6B861"/>
                </a:solidFill>
                <a:effectLst/>
                <a:uLnTx/>
                <a:uFillTx/>
                <a:latin typeface="Myriad Pro"/>
                <a:ea typeface="+mn-ea"/>
                <a:cs typeface="Arial" panose="020B0604020202020204" pitchFamily="34" charset="0"/>
              </a:rPr>
              <a:t>Produktové komponenty</a:t>
            </a:r>
          </a:p>
          <a:p>
            <a:pPr marL="486900" lvl="3" indent="-342900">
              <a:buFont typeface="+mj-lt"/>
              <a:buAutoNum type="arabicPeriod"/>
            </a:pPr>
            <a:r>
              <a:rPr lang="sk-SK" dirty="0">
                <a:solidFill>
                  <a:sysClr val="windowText" lastClr="000000"/>
                </a:solidFill>
                <a:latin typeface="Myriad Pro"/>
              </a:rPr>
              <a:t>Záručný nástroj pre komerčné úvery</a:t>
            </a:r>
          </a:p>
          <a:p>
            <a:pPr marL="486900" lvl="3" indent="-342900">
              <a:buFont typeface="+mj-lt"/>
              <a:buAutoNum type="arabicPeriod"/>
            </a:pPr>
            <a:r>
              <a:rPr lang="sk-SK" dirty="0">
                <a:solidFill>
                  <a:sysClr val="windowText" lastClr="000000"/>
                </a:solidFill>
                <a:latin typeface="Myriad Pro"/>
              </a:rPr>
              <a:t>Investičné granty/úrokové bonusy priamo spojené s pôžičkami, najmä:</a:t>
            </a:r>
            <a:endParaRPr kumimoji="0" lang="sk-SK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yriad Pro"/>
              <a:ea typeface="+mn-ea"/>
              <a:cs typeface="Arial" panose="020B0604020202020204" pitchFamily="34" charset="0"/>
            </a:endParaRPr>
          </a:p>
          <a:p>
            <a:pPr lvl="4"/>
            <a:r>
              <a:rPr lang="sk-SK" dirty="0" smtClean="0">
                <a:solidFill>
                  <a:sysClr val="windowText" lastClr="000000"/>
                </a:solidFill>
                <a:latin typeface="Myriad Pro"/>
              </a:rPr>
              <a:t>mladých </a:t>
            </a:r>
            <a:r>
              <a:rPr lang="sk-SK" dirty="0">
                <a:solidFill>
                  <a:sysClr val="windowText" lastClr="000000"/>
                </a:solidFill>
                <a:latin typeface="Myriad Pro"/>
              </a:rPr>
              <a:t>a malých farmárov</a:t>
            </a:r>
          </a:p>
          <a:p>
            <a:pPr lvl="4"/>
            <a:r>
              <a:rPr lang="sk-SK" dirty="0">
                <a:solidFill>
                  <a:sysClr val="windowText" lastClr="000000"/>
                </a:solidFill>
                <a:latin typeface="Myriad Pro"/>
              </a:rPr>
              <a:t>špecifických </a:t>
            </a:r>
            <a:r>
              <a:rPr lang="sk-SK" dirty="0" err="1">
                <a:solidFill>
                  <a:sysClr val="windowText" lastClr="000000"/>
                </a:solidFill>
                <a:latin typeface="Myriad Pro"/>
              </a:rPr>
              <a:t>podsegmentoch</a:t>
            </a:r>
            <a:r>
              <a:rPr lang="sk-SK" dirty="0">
                <a:solidFill>
                  <a:sysClr val="windowText" lastClr="000000"/>
                </a:solidFill>
                <a:latin typeface="Myriad Pro"/>
              </a:rPr>
              <a:t> sektora</a:t>
            </a:r>
          </a:p>
          <a:p>
            <a:pPr lvl="4"/>
            <a:r>
              <a:rPr lang="sk-SK" dirty="0" smtClean="0">
                <a:solidFill>
                  <a:sysClr val="windowText" lastClr="000000"/>
                </a:solidFill>
                <a:latin typeface="Myriad Pro"/>
              </a:rPr>
              <a:t>špecifické </a:t>
            </a:r>
            <a:r>
              <a:rPr lang="sk-SK" dirty="0">
                <a:solidFill>
                  <a:sysClr val="windowText" lastClr="000000"/>
                </a:solidFill>
                <a:latin typeface="Myriad Pro"/>
              </a:rPr>
              <a:t>investície </a:t>
            </a: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yriad Pro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668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xmlns="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62777" cy="1659185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 bwMode="gray">
          <a:xfrm>
            <a:off x="425451" y="129620"/>
            <a:ext cx="8685892" cy="3098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400" b="1" dirty="0" smtClean="0">
                <a:solidFill>
                  <a:schemeClr val="bg1"/>
                </a:solidFill>
              </a:rPr>
              <a:t>Implementácia SP SPP 2023-2027</a:t>
            </a:r>
            <a:endParaRPr lang="sk-SK" sz="2000" b="1" dirty="0">
              <a:solidFill>
                <a:schemeClr val="bg1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25451" y="491612"/>
            <a:ext cx="7154966" cy="7418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76B86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b="1" dirty="0" smtClean="0">
                <a:solidFill>
                  <a:schemeClr val="tx1"/>
                </a:solidFill>
              </a:rPr>
              <a:t>Príprava národnej legislatívy</a:t>
            </a:r>
            <a:endParaRPr lang="sk-SK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Tabuľ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828669"/>
              </p:ext>
            </p:extLst>
          </p:nvPr>
        </p:nvGraphicFramePr>
        <p:xfrm>
          <a:off x="178130" y="767540"/>
          <a:ext cx="11899078" cy="5990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3133">
                  <a:extLst>
                    <a:ext uri="{9D8B030D-6E8A-4147-A177-3AD203B41FA5}">
                      <a16:colId xmlns:a16="http://schemas.microsoft.com/office/drawing/2014/main" xmlns="" val="2343593560"/>
                    </a:ext>
                  </a:extLst>
                </a:gridCol>
                <a:gridCol w="4785945">
                  <a:extLst>
                    <a:ext uri="{9D8B030D-6E8A-4147-A177-3AD203B41FA5}">
                      <a16:colId xmlns:a16="http://schemas.microsoft.com/office/drawing/2014/main" xmlns="" val="3264027955"/>
                    </a:ext>
                  </a:extLst>
                </a:gridCol>
              </a:tblGrid>
              <a:tr h="350544">
                <a:tc>
                  <a:txBody>
                    <a:bodyPr/>
                    <a:lstStyle/>
                    <a:p>
                      <a:r>
                        <a:rPr lang="sk-SK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Názov</a:t>
                      </a:r>
                      <a:endParaRPr lang="sk-S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Aktuálny stav</a:t>
                      </a:r>
                      <a:endParaRPr lang="sk-SK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22084651"/>
                  </a:ext>
                </a:extLst>
              </a:tr>
              <a:tr h="350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1. Novelizácia zákona č. 280/2017 Z. z</a:t>
                      </a:r>
                      <a:endParaRPr lang="sk-SK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Schválenie NRSR 9.11.2022</a:t>
                      </a:r>
                      <a:endParaRPr lang="sk-SK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26093798"/>
                  </a:ext>
                </a:extLst>
              </a:tr>
              <a:tr h="432177"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2. Zákona o príspevku z EPFRV („nový z. 292/2014“)</a:t>
                      </a:r>
                      <a:endParaRPr lang="sk-S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Návrh pripravený a komunikovaný pracovnou skupinou, 1Q/2023 spustenie VPK a následne MPK</a:t>
                      </a:r>
                      <a:endParaRPr lang="sk-SK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68226240"/>
                  </a:ext>
                </a:extLst>
              </a:tr>
              <a:tr h="432177">
                <a:tc>
                  <a:txBody>
                    <a:bodyPr/>
                    <a:lstStyle/>
                    <a:p>
                      <a:r>
                        <a:rPr lang="sk-SK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3. Zákon, ktorým sa mení zákon č. 491/2001 Z. z. o organizovaní trhu s vybranými poľnohospodárskymi výrobkami</a:t>
                      </a:r>
                      <a:endParaRPr lang="sk-S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Schválenie NRSR 25.05.2022 </a:t>
                      </a:r>
                      <a:r>
                        <a:rPr lang="sk-SK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(č. 211/2022 Z. z.)</a:t>
                      </a:r>
                      <a:endParaRPr lang="sk-SK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64665099"/>
                  </a:ext>
                </a:extLst>
              </a:tr>
              <a:tr h="432177">
                <a:tc>
                  <a:txBody>
                    <a:bodyPr/>
                    <a:lstStyle/>
                    <a:p>
                      <a:r>
                        <a:rPr lang="sk-SK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4. Zákon o niektorých registroch v poľnohospodárstve a organizácii trhu s vybranými poľnohospodárskymi výrobkami</a:t>
                      </a:r>
                      <a:endParaRPr lang="sk-S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Po ukončenom MPK (27.10.2022 – 18.11.2022), prebieha vyhodnocovanie pripomienok </a:t>
                      </a:r>
                      <a:endParaRPr lang="sk-SK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351381"/>
                  </a:ext>
                </a:extLst>
              </a:tr>
              <a:tr h="432177"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5. Zákon </a:t>
                      </a:r>
                      <a:r>
                        <a:rPr lang="sk-SK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 vinohradníctve a vinárstve</a:t>
                      </a:r>
                      <a:endParaRPr lang="sk-S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Návrh pripravený,</a:t>
                      </a:r>
                      <a:r>
                        <a:rPr lang="sk-SK" sz="1200" baseline="0" dirty="0" smtClean="0"/>
                        <a:t> ďalší postup bude riešený na pracovnej skupine 1Q/2023</a:t>
                      </a:r>
                      <a:endParaRPr lang="sk-SK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6610315"/>
                  </a:ext>
                </a:extLst>
              </a:tr>
              <a:tr h="350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6. NV, ktorým sa zriaďuje systém kontrol a sankcií</a:t>
                      </a:r>
                      <a:endParaRPr lang="sk-S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dirty="0" smtClean="0"/>
                        <a:t>V štádiu prípravy, 1Q/2023 spustenie VPK a následne MPK</a:t>
                      </a:r>
                      <a:endParaRPr lang="sk-SK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1743778"/>
                  </a:ext>
                </a:extLst>
              </a:tr>
              <a:tr h="4321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dirty="0" smtClean="0"/>
                        <a:t>7. NV, ktorým sa ustanovujú požiadavky na udržiavanie poľnohospodárskej plochy, aktívneho poľnohospodára a </a:t>
                      </a:r>
                      <a:r>
                        <a:rPr lang="sk-SK" sz="1200" dirty="0" err="1" smtClean="0"/>
                        <a:t>kondicionality</a:t>
                      </a:r>
                      <a:endParaRPr lang="sk-SK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b="1" dirty="0" smtClean="0"/>
                        <a:t>Schválenie vládou SR 30.11.2022</a:t>
                      </a:r>
                    </a:p>
                    <a:p>
                      <a:endParaRPr lang="sk-SK" sz="1200" b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8302180"/>
                  </a:ext>
                </a:extLst>
              </a:tr>
              <a:tr h="432177">
                <a:tc>
                  <a:txBody>
                    <a:bodyPr/>
                    <a:lstStyle/>
                    <a:p>
                      <a:r>
                        <a:rPr lang="sk-SK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8. NV, ktorým sa ustanovujú pravidlá poskytovania podpory v poľnohospodárstve formou priamych platieb.</a:t>
                      </a:r>
                      <a:endParaRPr lang="sk-SK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b="1" dirty="0" smtClean="0"/>
                        <a:t>Schválenie vládou SR 30.11.2022</a:t>
                      </a:r>
                    </a:p>
                    <a:p>
                      <a:endParaRPr lang="sk-SK" sz="1200" b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0807974"/>
                  </a:ext>
                </a:extLst>
              </a:tr>
              <a:tr h="432177">
                <a:tc>
                  <a:txBody>
                    <a:bodyPr/>
                    <a:lstStyle/>
                    <a:p>
                      <a:r>
                        <a:rPr lang="sk-SK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9. NV o podmienkach poskytovania podpory v poľnohospodárstve formou prechodných vnútroštátnych platieb </a:t>
                      </a:r>
                      <a:endParaRPr lang="sk-SK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b="1" dirty="0" smtClean="0"/>
                        <a:t>Schválenie vládou SR 30.11.2022</a:t>
                      </a:r>
                    </a:p>
                    <a:p>
                      <a:endParaRPr lang="sk-SK" sz="1200" b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25228540"/>
                  </a:ext>
                </a:extLst>
              </a:tr>
              <a:tr h="605048"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10. NV, </a:t>
                      </a:r>
                      <a:r>
                        <a:rPr lang="sk-SK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ktorým sa ustanovujú pravidlá poskytovania podpory v súvislosti s neprojektovými intervenciami </a:t>
                      </a:r>
                      <a:endParaRPr lang="sk-SK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b="1" dirty="0" smtClean="0"/>
                        <a:t>Schválenie vládou SR 29.12.2022</a:t>
                      </a:r>
                    </a:p>
                    <a:p>
                      <a:endParaRPr lang="sk-SK" sz="1200" b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01908380"/>
                  </a:ext>
                </a:extLst>
              </a:tr>
              <a:tr h="350544"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11. NV o </a:t>
                      </a:r>
                      <a:r>
                        <a:rPr lang="sk-SK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podmienkach poskytovania podpory v rámci SOT</a:t>
                      </a:r>
                      <a:r>
                        <a:rPr lang="sk-SK" sz="120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sk-SK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 vínom</a:t>
                      </a:r>
                      <a:endParaRPr lang="sk-SK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Schválenie vládou SR 28.06.2022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1126427"/>
                  </a:ext>
                </a:extLst>
              </a:tr>
              <a:tr h="350544"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12. NV o podmienkach vykonávania niektorých opatrení spoločnej organizácie trhov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200" b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sk-SK" sz="1200" b="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k-SK" sz="1200" b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štádiu prípravy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24020218"/>
                  </a:ext>
                </a:extLst>
              </a:tr>
              <a:tr h="432177"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13. NV, ktorým sa ustanovujú pravidlá poskytovania pomoci v sektore včelárskych výrobkov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b="1" smtClean="0"/>
                        <a:t>Schválenie vládou SR 29.12.2022</a:t>
                      </a:r>
                      <a:endParaRPr lang="sk-SK" sz="1200" b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7205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8976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xmlns="" id="{7349BF3A-8911-3269-36C5-8FCAB8324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4900"/>
            <a:ext cx="12192000" cy="3213100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51222578-3D26-F114-D5B7-9E9F1A91FC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378" y="3043054"/>
            <a:ext cx="2802614" cy="2570397"/>
          </a:xfrm>
          <a:prstGeom prst="rect">
            <a:avLst/>
          </a:prstGeom>
        </p:spPr>
      </p:pic>
      <p:sp>
        <p:nvSpPr>
          <p:cNvPr id="4" name="Obdĺžnik 3">
            <a:extLst>
              <a:ext uri="{FF2B5EF4-FFF2-40B4-BE49-F238E27FC236}">
                <a16:creationId xmlns:a16="http://schemas.microsoft.com/office/drawing/2014/main" xmlns="" id="{9ADC6009-865D-02A9-38E0-C017F3D62647}"/>
              </a:ext>
            </a:extLst>
          </p:cNvPr>
          <p:cNvSpPr/>
          <p:nvPr/>
        </p:nvSpPr>
        <p:spPr>
          <a:xfrm>
            <a:off x="0" y="5451980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400" b="1" i="0" dirty="0" smtClean="0">
                <a:solidFill>
                  <a:schemeClr val="bg1"/>
                </a:solidFill>
                <a:effectLst/>
              </a:rPr>
              <a:t>10. január 2023, </a:t>
            </a:r>
            <a:r>
              <a:rPr lang="sk-SK" sz="2400" b="1" i="0" smtClean="0">
                <a:solidFill>
                  <a:schemeClr val="bg1"/>
                </a:solidFill>
                <a:effectLst/>
              </a:rPr>
              <a:t>Dunajská Streda</a:t>
            </a:r>
            <a:endParaRPr lang="pt-BR" sz="2400" b="1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xmlns="" id="{38C9C0A1-18AB-D6EC-CE06-9318DFEE1C87}"/>
              </a:ext>
            </a:extLst>
          </p:cNvPr>
          <p:cNvSpPr/>
          <p:nvPr/>
        </p:nvSpPr>
        <p:spPr>
          <a:xfrm>
            <a:off x="1" y="1244549"/>
            <a:ext cx="108611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8800" b="1" i="0" dirty="0" smtClean="0">
                <a:solidFill>
                  <a:schemeClr val="accent6"/>
                </a:solidFill>
                <a:effectLst/>
              </a:rPr>
              <a:t>Ďakujem za pozornosť</a:t>
            </a:r>
          </a:p>
          <a:p>
            <a:pPr algn="r"/>
            <a:endParaRPr lang="sk-SK" sz="1600" dirty="0" smtClean="0">
              <a:solidFill>
                <a:schemeClr val="accent6"/>
              </a:solidFill>
              <a:hlinkClick r:id="rId4"/>
            </a:endParaRPr>
          </a:p>
          <a:p>
            <a:pPr algn="r"/>
            <a:r>
              <a:rPr lang="sk-SK" sz="1600" dirty="0" smtClean="0">
                <a:solidFill>
                  <a:schemeClr val="accent6"/>
                </a:solidFill>
                <a:hlinkClick r:id="rId4"/>
              </a:rPr>
              <a:t>katarina.mihalova</a:t>
            </a:r>
            <a:r>
              <a:rPr lang="sk-SK" sz="1600" dirty="0" smtClean="0">
                <a:hlinkClick r:id="rId4"/>
              </a:rPr>
              <a:t>@land.gov.sk</a:t>
            </a:r>
            <a:r>
              <a:rPr lang="sk-SK" sz="1600" dirty="0" smtClean="0"/>
              <a:t> </a:t>
            </a:r>
            <a:endParaRPr lang="pt-BR" sz="1600" i="0" dirty="0">
              <a:solidFill>
                <a:schemeClr val="accent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0943977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1630</Words>
  <Application>Microsoft Office PowerPoint</Application>
  <PresentationFormat>Širokouhlá</PresentationFormat>
  <Paragraphs>238</Paragraphs>
  <Slides>12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9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22" baseType="lpstr">
      <vt:lpstr>Arial</vt:lpstr>
      <vt:lpstr>Arial Narrow</vt:lpstr>
      <vt:lpstr>Calibri</vt:lpstr>
      <vt:lpstr>Calibri Light</vt:lpstr>
      <vt:lpstr>Courier New</vt:lpstr>
      <vt:lpstr>Myriad Pro</vt:lpstr>
      <vt:lpstr>Myriad Pro Light</vt:lpstr>
      <vt:lpstr>Times New Roman</vt:lpstr>
      <vt:lpstr>Wingdings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2. Pilier – Intervencie v záujme rozvoja vidieka (IACS)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Michal Psota</dc:creator>
  <cp:lastModifiedBy>Win</cp:lastModifiedBy>
  <cp:revision>281</cp:revision>
  <cp:lastPrinted>2022-12-05T10:47:53Z</cp:lastPrinted>
  <dcterms:created xsi:type="dcterms:W3CDTF">2022-03-25T13:33:03Z</dcterms:created>
  <dcterms:modified xsi:type="dcterms:W3CDTF">2023-01-10T10:41:35Z</dcterms:modified>
</cp:coreProperties>
</file>